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0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0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4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0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2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4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7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0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7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7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1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668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Market Issues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1295400"/>
                <a:ext cx="8382000" cy="5029200"/>
              </a:xfrm>
            </p:spPr>
            <p:txBody>
              <a:bodyPr>
                <a:normAutofit fontScale="92500" lnSpcReduction="2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Labour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Market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Ricardian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Recipe – 1846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Repeal of Corn Law in UK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Lewisian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Conjecture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Faltering processes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Open Unemployment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the Developing World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Debate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Formal Vs. Informal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Involuntary Employment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1295400"/>
                <a:ext cx="8382000" cy="5029200"/>
              </a:xfrm>
              <a:blipFill rotWithShape="0">
                <a:blip r:embed="rId2" cstate="print"/>
                <a:stretch>
                  <a:fillRect l="-130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2400"/>
                <a:ext cx="8915400" cy="6705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26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Efficiency Wage</a:t>
                </a: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0"/>
                  </a:spcBef>
                  <a:buNone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Worker’s productivity depends on </a:t>
                </a:r>
              </a:p>
              <a:p>
                <a:pPr marL="0" indent="0" algn="just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𝑋</m:t>
                    </m:r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𝑛h</m:t>
                        </m:r>
                        <m:d>
                          <m:d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sz="2600" b="0" i="1" smtClean="0">
                        <a:latin typeface="Cambria Math"/>
                      </a:rPr>
                      <m:t>      </m:t>
                    </m:r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&gt;0, </m:t>
                    </m:r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′′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&lt;0 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2400"/>
                <a:ext cx="8915400" cy="6705600"/>
              </a:xfrm>
              <a:blipFill rotWithShape="0">
                <a:blip r:embed="rId2" cstate="print"/>
                <a:stretch>
                  <a:fillRect l="-1230" t="-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2362200" y="1524000"/>
            <a:ext cx="4863471" cy="3007903"/>
            <a:chOff x="2362200" y="1600200"/>
            <a:chExt cx="4863471" cy="3007903"/>
          </a:xfrm>
        </p:grpSpPr>
        <p:grpSp>
          <p:nvGrpSpPr>
            <p:cNvPr id="19" name="Group 18"/>
            <p:cNvGrpSpPr/>
            <p:nvPr/>
          </p:nvGrpSpPr>
          <p:grpSpPr>
            <a:xfrm>
              <a:off x="2362200" y="1600200"/>
              <a:ext cx="4863471" cy="2730904"/>
              <a:chOff x="2438400" y="1905000"/>
              <a:chExt cx="4863471" cy="2730904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>
                <a:off x="2438400" y="4267200"/>
                <a:ext cx="42672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 flipV="1">
                <a:off x="2438400" y="1905000"/>
                <a:ext cx="0" cy="23622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2438400" y="2133600"/>
                <a:ext cx="3429000" cy="2133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Freeform 11"/>
              <p:cNvSpPr/>
              <p:nvPr/>
            </p:nvSpPr>
            <p:spPr>
              <a:xfrm rot="21412721">
                <a:off x="2442949" y="2784142"/>
                <a:ext cx="3057099" cy="1401682"/>
              </a:xfrm>
              <a:custGeom>
                <a:avLst/>
                <a:gdLst>
                  <a:gd name="connsiteX0" fmla="*/ 0 w 3057099"/>
                  <a:gd name="connsiteY0" fmla="*/ 1392071 h 1401682"/>
                  <a:gd name="connsiteX1" fmla="*/ 1364776 w 3057099"/>
                  <a:gd name="connsiteY1" fmla="*/ 1228298 h 1401682"/>
                  <a:gd name="connsiteX2" fmla="*/ 2129051 w 3057099"/>
                  <a:gd name="connsiteY2" fmla="*/ 204716 h 1401682"/>
                  <a:gd name="connsiteX3" fmla="*/ 3057099 w 3057099"/>
                  <a:gd name="connsiteY3" fmla="*/ 0 h 1401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57099" h="1401682">
                    <a:moveTo>
                      <a:pt x="0" y="1392071"/>
                    </a:moveTo>
                    <a:cubicBezTo>
                      <a:pt x="504967" y="1409130"/>
                      <a:pt x="1009934" y="1426190"/>
                      <a:pt x="1364776" y="1228298"/>
                    </a:cubicBezTo>
                    <a:cubicBezTo>
                      <a:pt x="1719618" y="1030406"/>
                      <a:pt x="1846997" y="409432"/>
                      <a:pt x="2129051" y="204716"/>
                    </a:cubicBezTo>
                    <a:cubicBezTo>
                      <a:pt x="2411105" y="0"/>
                      <a:pt x="2734102" y="0"/>
                      <a:pt x="3057099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5495954" y="2438427"/>
                    <a:ext cx="116965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95954" y="2438427"/>
                    <a:ext cx="1169658" cy="369332"/>
                  </a:xfrm>
                  <a:prstGeom prst="rect">
                    <a:avLst/>
                  </a:prstGeom>
                  <a:blipFill rotWithShape="0">
                    <a:blip r:embed="rId3" cstate="print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6539871" y="4082534"/>
                    <a:ext cx="762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39871" y="4082534"/>
                    <a:ext cx="762000" cy="369332"/>
                  </a:xfrm>
                  <a:prstGeom prst="rect">
                    <a:avLst/>
                  </a:prstGeom>
                  <a:blipFill rotWithShape="0">
                    <a:blip r:embed="rId4" cstate="print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" name="Straight Connector 16"/>
              <p:cNvCxnSpPr/>
              <p:nvPr/>
            </p:nvCxnSpPr>
            <p:spPr>
              <a:xfrm>
                <a:off x="4724401" y="2807759"/>
                <a:ext cx="0" cy="145944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4419601" y="4256248"/>
                    <a:ext cx="609600" cy="37965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19601" y="4256248"/>
                    <a:ext cx="609600" cy="379656"/>
                  </a:xfrm>
                  <a:prstGeom prst="rect">
                    <a:avLst/>
                  </a:prstGeom>
                  <a:blipFill rotWithShape="0">
                    <a:blip r:embed="rId5" cstate="print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1" name="TextBox 20"/>
            <p:cNvSpPr txBox="1"/>
            <p:nvPr/>
          </p:nvSpPr>
          <p:spPr>
            <a:xfrm>
              <a:off x="4076700" y="4238771"/>
              <a:ext cx="11086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Fig. 5.3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09600" y="4724400"/>
                <a:ext cx="8001000" cy="1819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/>
                  <a:t>Max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𝑳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𝒏𝒉</m:t>
                        </m:r>
                        <m:d>
                          <m:d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𝒘</m:t>
                            </m:r>
                          </m:e>
                        </m:d>
                      </m:e>
                    </m:d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>
                        <a:latin typeface="Cambria Math"/>
                      </a:rPr>
                      <m:t>𝒏𝒘</m:t>
                    </m:r>
                  </m:oMath>
                </a14:m>
                <a:endParaRPr lang="en-US" sz="2400" b="1" dirty="0"/>
              </a:p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1" i="1">
                        <a:latin typeface="Cambria Math"/>
                      </a:rPr>
                      <m:t>.</m:t>
                    </m:r>
                    <m:r>
                      <a:rPr lang="en-US" sz="2400" b="1" i="1">
                        <a:latin typeface="Cambria Math"/>
                      </a:rPr>
                      <m:t>𝒉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𝒘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𝒘</m:t>
                    </m:r>
                  </m:oMath>
                </a14:m>
                <a:r>
                  <a:rPr lang="en-US" sz="2400" b="1" dirty="0"/>
                  <a:t> </a:t>
                </a:r>
              </a:p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𝒉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𝒘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𝟏</m:t>
                    </m:r>
                  </m:oMath>
                </a14:m>
                <a:r>
                  <a:rPr lang="en-US" sz="2400" b="1" dirty="0"/>
                  <a:t> </a:t>
                </a:r>
              </a:p>
              <a:p>
                <a:pPr algn="just"/>
                <a:r>
                  <a:rPr lang="en-US" sz="2400" b="1" dirty="0"/>
                  <a:t>Or,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𝒘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𝒉</m:t>
                        </m:r>
                        <m:r>
                          <a:rPr lang="en-US" sz="2400" b="1" i="1">
                            <a:latin typeface="Cambria Math"/>
                          </a:rPr>
                          <m:t>(</m:t>
                        </m:r>
                        <m:r>
                          <a:rPr lang="en-US" sz="2400" b="1" i="1">
                            <a:latin typeface="Cambria Math"/>
                          </a:rPr>
                          <m:t>𝒘</m:t>
                        </m:r>
                        <m:r>
                          <a:rPr lang="en-US" sz="2400" b="1" i="1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sz="24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𝒉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400" b="1" i="1">
                            <a:latin typeface="Cambria Math"/>
                          </a:rPr>
                          <m:t>(</m:t>
                        </m:r>
                        <m:r>
                          <a:rPr lang="en-US" sz="2400" b="1" i="1">
                            <a:latin typeface="Cambria Math"/>
                          </a:rPr>
                          <m:t>𝒘</m:t>
                        </m:r>
                        <m:r>
                          <a:rPr lang="en-US" sz="2400" b="1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b="1" dirty="0"/>
                  <a:t>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>
                            <a:latin typeface="Cambria Math"/>
                          </a:rPr>
                          <m:t>𝒉</m:t>
                        </m:r>
                      </m:e>
                      <m:sup>
                        <m:r>
                          <a:rPr lang="en-US" sz="2400" b="1" i="1" dirty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dirty="0">
                            <a:latin typeface="Cambria Math"/>
                          </a:rPr>
                          <m:t>𝒘</m:t>
                        </m:r>
                      </m:e>
                    </m:d>
                    <m:r>
                      <a:rPr lang="en-US" sz="2400" b="1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>
                            <a:latin typeface="Cambria Math"/>
                          </a:rPr>
                          <m:t>𝒉</m:t>
                        </m:r>
                        <m:r>
                          <a:rPr lang="en-US" sz="2400" b="1" i="1" dirty="0">
                            <a:latin typeface="Cambria Math"/>
                          </a:rPr>
                          <m:t>(</m:t>
                        </m:r>
                        <m:r>
                          <a:rPr lang="en-US" sz="2400" b="1" i="1" dirty="0">
                            <a:latin typeface="Cambria Math"/>
                          </a:rPr>
                          <m:t>𝒘</m:t>
                        </m:r>
                        <m:r>
                          <a:rPr lang="en-US" sz="2400" b="1" i="1" dirty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400" b="1" i="1" dirty="0">
                            <a:latin typeface="Cambria Math"/>
                          </a:rPr>
                          <m:t>𝒘</m:t>
                        </m:r>
                      </m:den>
                    </m:f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724400"/>
                <a:ext cx="8001000" cy="1819024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l="-1142" t="-1007" b="-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0593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1"/>
                <a:ext cx="8229600" cy="4191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h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Efficiency Wage</a:t>
                </a:r>
              </a:p>
              <a:p>
                <a:pPr marL="0" indent="0">
                  <a:buNone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1"/>
                <a:ext cx="8229600" cy="4191000"/>
              </a:xfrm>
              <a:blipFill rotWithShape="0">
                <a:blip r:embed="rId2" cstate="print"/>
                <a:stretch>
                  <a:fillRect t="-4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42900" y="4755232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– Unemployment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Stiglitz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(1976)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Firms do not want to reduce wage because productivity will fall.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447800" y="988471"/>
            <a:ext cx="5465358" cy="3431130"/>
            <a:chOff x="1468842" y="1039947"/>
            <a:chExt cx="5465358" cy="343113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2057400" y="3962400"/>
              <a:ext cx="4495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2057400" y="1219200"/>
              <a:ext cx="0" cy="2743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3043451" y="2019869"/>
              <a:ext cx="2647665" cy="1705970"/>
            </a:xfrm>
            <a:custGeom>
              <a:avLst/>
              <a:gdLst>
                <a:gd name="connsiteX0" fmla="*/ 0 w 2647665"/>
                <a:gd name="connsiteY0" fmla="*/ 1705970 h 1705970"/>
                <a:gd name="connsiteX1" fmla="*/ 1528549 w 2647665"/>
                <a:gd name="connsiteY1" fmla="*/ 1146412 h 1705970"/>
                <a:gd name="connsiteX2" fmla="*/ 2647665 w 2647665"/>
                <a:gd name="connsiteY2" fmla="*/ 0 h 170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47665" h="1705970">
                  <a:moveTo>
                    <a:pt x="0" y="1705970"/>
                  </a:moveTo>
                  <a:cubicBezTo>
                    <a:pt x="543636" y="1568355"/>
                    <a:pt x="1087272" y="1430740"/>
                    <a:pt x="1528549" y="1146412"/>
                  </a:cubicBezTo>
                  <a:cubicBezTo>
                    <a:pt x="1969826" y="862084"/>
                    <a:pt x="2308745" y="431042"/>
                    <a:pt x="2647665" y="0"/>
                  </a:cubicBezTo>
                </a:path>
              </a:pathLst>
            </a:cu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057400" y="2909248"/>
              <a:ext cx="2819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343400" y="2895600"/>
              <a:ext cx="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09800" y="1524000"/>
              <a:ext cx="2133600" cy="1371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1492155" y="1039947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2155" y="1039947"/>
                  <a:ext cx="685800" cy="369332"/>
                </a:xfrm>
                <a:prstGeom prst="rect">
                  <a:avLst/>
                </a:prstGeom>
                <a:blipFill rotWithShape="0">
                  <a:blip r:embed="rId3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1468842" y="2710934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8842" y="2710934"/>
                  <a:ext cx="685800" cy="369332"/>
                </a:xfrm>
                <a:prstGeom prst="rect">
                  <a:avLst/>
                </a:prstGeom>
                <a:blipFill rotWithShape="0">
                  <a:blip r:embed="rId4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4367283" y="3422178"/>
                  <a:ext cx="571500" cy="374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7283" y="3422178"/>
                  <a:ext cx="571500" cy="374270"/>
                </a:xfrm>
                <a:prstGeom prst="rect">
                  <a:avLst/>
                </a:prstGeom>
                <a:blipFill rotWithShape="0">
                  <a:blip r:embed="rId5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5657850" y="1721231"/>
                  <a:ext cx="5715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7850" y="1721231"/>
                  <a:ext cx="571500" cy="369332"/>
                </a:xfrm>
                <a:prstGeom prst="rect">
                  <a:avLst/>
                </a:prstGeom>
                <a:blipFill rotWithShape="0">
                  <a:blip r:embed="rId6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/>
            <p:cNvSpPr txBox="1"/>
            <p:nvPr/>
          </p:nvSpPr>
          <p:spPr>
            <a:xfrm>
              <a:off x="4197254" y="2561573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16725" y="258044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6553200" y="379644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3200" y="3796448"/>
                  <a:ext cx="381000" cy="369332"/>
                </a:xfrm>
                <a:prstGeom prst="rect">
                  <a:avLst/>
                </a:prstGeom>
                <a:blipFill rotWithShape="0">
                  <a:blip r:embed="rId7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/>
            <p:cNvSpPr txBox="1"/>
            <p:nvPr/>
          </p:nvSpPr>
          <p:spPr>
            <a:xfrm>
              <a:off x="3840848" y="4101745"/>
              <a:ext cx="10051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Fig. - 5.4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59954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ctr">
                  <a:buNone/>
                </a:pPr>
                <a:r>
                  <a:rPr lang="en-US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Labour Turnover and </a:t>
                </a:r>
                <a:r>
                  <a:rPr lang="en-US" b="1" u="sng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Duopsony</a:t>
                </a:r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Stiglitz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(1974)</a:t>
                </a:r>
              </a:p>
              <a:p>
                <a:pPr marL="0" indent="0" algn="just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 firms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   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=1,2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Quit rate or Turnover Rate annually</a:t>
                </a:r>
              </a:p>
              <a:p>
                <a:pPr marL="0" indent="0" algn="just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Firm choses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minimize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𝑇𝑞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𝑊𝑗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T=1, then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1−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I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I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rad>
                  </m:oMath>
                </a14:m>
                <a:endParaRPr 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0">
                <a:blip r:embed="rId2" cstate="print"/>
                <a:stretch>
                  <a:fillRect l="-1407" t="-169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8116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               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Nash equilibrium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=1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=1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Again wage is rigid and unemployment may exist.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0">
                <a:blip r:embed="rId2" cstate="print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686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Rural – Urban Migration</a:t>
            </a:r>
          </a:p>
          <a:p>
            <a:pPr marL="0" indent="0" algn="ctr">
              <a:buNone/>
            </a:pPr>
            <a:r>
              <a:rPr lang="en-US" dirty="0" smtClean="0"/>
              <a:t>Harris and </a:t>
            </a:r>
            <a:r>
              <a:rPr lang="en-US" dirty="0" err="1" smtClean="0"/>
              <a:t>Todaro</a:t>
            </a:r>
            <a:r>
              <a:rPr lang="en-US" dirty="0" smtClean="0"/>
              <a:t> (1970)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95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686800" cy="6324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    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2800" dirty="0" smtClean="0"/>
                  <a:t>            … (5.1)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HT Migration Equilibrium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Suppose Govt. gives Employment Subsidy s.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686800" cy="6324600"/>
              </a:xfrm>
              <a:blipFill rotWithShape="0">
                <a:blip r:embed="rId2" cstate="print"/>
                <a:stretch>
                  <a:fillRect l="-140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1281469" y="2565801"/>
            <a:ext cx="6988220" cy="3798332"/>
            <a:chOff x="2155780" y="2438400"/>
            <a:chExt cx="6988220" cy="3798332"/>
          </a:xfrm>
        </p:grpSpPr>
        <p:grpSp>
          <p:nvGrpSpPr>
            <p:cNvPr id="34" name="Group 33"/>
            <p:cNvGrpSpPr/>
            <p:nvPr/>
          </p:nvGrpSpPr>
          <p:grpSpPr>
            <a:xfrm>
              <a:off x="2155780" y="2438400"/>
              <a:ext cx="6988220" cy="3430980"/>
              <a:chOff x="1628065" y="3429000"/>
              <a:chExt cx="6988220" cy="3430980"/>
            </a:xfrm>
          </p:grpSpPr>
          <p:sp>
            <p:nvSpPr>
              <p:cNvPr id="15" name="Freeform 14"/>
              <p:cNvSpPr/>
              <p:nvPr/>
            </p:nvSpPr>
            <p:spPr>
              <a:xfrm>
                <a:off x="3070746" y="3643952"/>
                <a:ext cx="3985147" cy="2483893"/>
              </a:xfrm>
              <a:custGeom>
                <a:avLst/>
                <a:gdLst>
                  <a:gd name="connsiteX0" fmla="*/ 3985147 w 3985147"/>
                  <a:gd name="connsiteY0" fmla="*/ 0 h 2483893"/>
                  <a:gd name="connsiteX1" fmla="*/ 2674961 w 3985147"/>
                  <a:gd name="connsiteY1" fmla="*/ 1542197 h 2483893"/>
                  <a:gd name="connsiteX2" fmla="*/ 0 w 3985147"/>
                  <a:gd name="connsiteY2" fmla="*/ 2483893 h 2483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85147" h="2483893">
                    <a:moveTo>
                      <a:pt x="3985147" y="0"/>
                    </a:moveTo>
                    <a:cubicBezTo>
                      <a:pt x="3662149" y="564107"/>
                      <a:pt x="3339152" y="1128215"/>
                      <a:pt x="2674961" y="1542197"/>
                    </a:cubicBezTo>
                    <a:cubicBezTo>
                      <a:pt x="2010770" y="1956179"/>
                      <a:pt x="1005385" y="2220036"/>
                      <a:pt x="0" y="2483893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1628065" y="3429000"/>
                <a:ext cx="6988220" cy="3430980"/>
                <a:chOff x="1628065" y="3429000"/>
                <a:chExt cx="6988220" cy="3430980"/>
              </a:xfrm>
            </p:grpSpPr>
            <p:cxnSp>
              <p:nvCxnSpPr>
                <p:cNvPr id="4" name="Straight Connector 3"/>
                <p:cNvCxnSpPr/>
                <p:nvPr/>
              </p:nvCxnSpPr>
              <p:spPr>
                <a:xfrm>
                  <a:off x="2057400" y="6477000"/>
                  <a:ext cx="60198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/>
                <p:nvPr/>
              </p:nvCxnSpPr>
              <p:spPr>
                <a:xfrm flipV="1">
                  <a:off x="8077200" y="3429000"/>
                  <a:ext cx="0" cy="3048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2071048" y="3442648"/>
                  <a:ext cx="0" cy="3048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2071048" y="5334000"/>
                  <a:ext cx="600615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Freeform 13"/>
                <p:cNvSpPr/>
                <p:nvPr/>
              </p:nvSpPr>
              <p:spPr>
                <a:xfrm>
                  <a:off x="2601604" y="3780429"/>
                  <a:ext cx="4694830" cy="2210937"/>
                </a:xfrm>
                <a:custGeom>
                  <a:avLst/>
                  <a:gdLst>
                    <a:gd name="connsiteX0" fmla="*/ 0 w 4694830"/>
                    <a:gd name="connsiteY0" fmla="*/ 0 h 2210937"/>
                    <a:gd name="connsiteX1" fmla="*/ 1801504 w 4694830"/>
                    <a:gd name="connsiteY1" fmla="*/ 1733266 h 2210937"/>
                    <a:gd name="connsiteX2" fmla="*/ 4694830 w 4694830"/>
                    <a:gd name="connsiteY2" fmla="*/ 2210937 h 2210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694830" h="2210937">
                      <a:moveTo>
                        <a:pt x="0" y="0"/>
                      </a:moveTo>
                      <a:cubicBezTo>
                        <a:pt x="509516" y="682388"/>
                        <a:pt x="1019032" y="1364777"/>
                        <a:pt x="1801504" y="1733266"/>
                      </a:cubicBezTo>
                      <a:cubicBezTo>
                        <a:pt x="2583976" y="2101756"/>
                        <a:pt x="3639403" y="2156346"/>
                        <a:pt x="4694830" y="2210937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2251881" y="3875964"/>
                  <a:ext cx="4913194" cy="1651379"/>
                </a:xfrm>
                <a:custGeom>
                  <a:avLst/>
                  <a:gdLst>
                    <a:gd name="connsiteX0" fmla="*/ 0 w 4913194"/>
                    <a:gd name="connsiteY0" fmla="*/ 0 h 1651379"/>
                    <a:gd name="connsiteX1" fmla="*/ 2019868 w 4913194"/>
                    <a:gd name="connsiteY1" fmla="*/ 1214651 h 1651379"/>
                    <a:gd name="connsiteX2" fmla="*/ 4913194 w 4913194"/>
                    <a:gd name="connsiteY2" fmla="*/ 1651379 h 16513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913194" h="1651379">
                      <a:moveTo>
                        <a:pt x="0" y="0"/>
                      </a:moveTo>
                      <a:cubicBezTo>
                        <a:pt x="600501" y="469710"/>
                        <a:pt x="1201002" y="939421"/>
                        <a:pt x="2019868" y="1214651"/>
                      </a:cubicBezTo>
                      <a:cubicBezTo>
                        <a:pt x="2838734" y="1489881"/>
                        <a:pt x="3875964" y="1570630"/>
                        <a:pt x="4913194" y="1651379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3200400" y="4572000"/>
                  <a:ext cx="0" cy="1905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H="1">
                  <a:off x="2071048" y="4585648"/>
                  <a:ext cx="112935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5451144" y="5334000"/>
                  <a:ext cx="0" cy="1143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/>
                <p:cNvSpPr txBox="1"/>
                <p:nvPr/>
              </p:nvSpPr>
              <p:spPr>
                <a:xfrm>
                  <a:off x="6582203" y="348502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R</a:t>
                  </a:r>
                  <a:endParaRPr lang="en-US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7202892" y="5680185"/>
                  <a:ext cx="32214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u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8235285" y="5149334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</a:t>
                  </a:r>
                  <a:endParaRPr lang="en-US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1685499" y="5110667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</a:t>
                  </a:r>
                  <a:endParaRPr lang="en-US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8" name="TextBox 27"/>
                    <p:cNvSpPr txBox="1"/>
                    <p:nvPr/>
                  </p:nvSpPr>
                  <p:spPr>
                    <a:xfrm>
                      <a:off x="1628065" y="4409239"/>
                      <a:ext cx="46686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</m:acc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8" name="TextBox 2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28065" y="4409239"/>
                      <a:ext cx="466867" cy="369332"/>
                    </a:xfrm>
                    <a:prstGeom prst="rect">
                      <a:avLst/>
                    </a:prstGeom>
                    <a:blipFill rotWithShape="0">
                      <a:blip r:embed="rId3" cstate="print"/>
                      <a:stretch>
                        <a:fillRect r="-263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9" name="TextBox 28"/>
                    <p:cNvSpPr txBox="1"/>
                    <p:nvPr/>
                  </p:nvSpPr>
                  <p:spPr>
                    <a:xfrm>
                      <a:off x="2402291" y="6490648"/>
                      <a:ext cx="55927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9" name="TextBox 2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02291" y="6490648"/>
                      <a:ext cx="559273" cy="369332"/>
                    </a:xfrm>
                    <a:prstGeom prst="rect">
                      <a:avLst/>
                    </a:prstGeom>
                    <a:blipFill rotWithShape="0">
                      <a:blip r:embed="rId4" cstate="print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0" name="TextBox 29"/>
                    <p:cNvSpPr txBox="1"/>
                    <p:nvPr/>
                  </p:nvSpPr>
                  <p:spPr>
                    <a:xfrm>
                      <a:off x="4191000" y="6477000"/>
                      <a:ext cx="6096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0" name="TextBox 2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191000" y="6477000"/>
                      <a:ext cx="609600" cy="369332"/>
                    </a:xfrm>
                    <a:prstGeom prst="rect">
                      <a:avLst/>
                    </a:prstGeom>
                    <a:blipFill rotWithShape="0">
                      <a:blip r:embed="rId5" cstate="print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1" name="TextBox 30"/>
                    <p:cNvSpPr txBox="1"/>
                    <p:nvPr/>
                  </p:nvSpPr>
                  <p:spPr>
                    <a:xfrm>
                      <a:off x="6248400" y="6490648"/>
                      <a:ext cx="8382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1" name="TextBox 3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248400" y="6490648"/>
                      <a:ext cx="838200" cy="369332"/>
                    </a:xfrm>
                    <a:prstGeom prst="rect">
                      <a:avLst/>
                    </a:prstGeom>
                    <a:blipFill rotWithShape="0">
                      <a:blip r:embed="rId6" cstate="print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35" name="TextBox 34"/>
            <p:cNvSpPr txBox="1"/>
            <p:nvPr/>
          </p:nvSpPr>
          <p:spPr>
            <a:xfrm>
              <a:off x="4147215" y="5855732"/>
              <a:ext cx="1905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Fig. 5.1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334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457200"/>
                <a:ext cx="8458200" cy="5668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den>
                    </m:f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</m:acc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     … (5.2)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457200"/>
                <a:ext cx="8458200" cy="5668963"/>
              </a:xfr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1219200" y="1524000"/>
            <a:ext cx="7219713" cy="4246141"/>
            <a:chOff x="1219200" y="1524000"/>
            <a:chExt cx="7219713" cy="4246141"/>
          </a:xfrm>
        </p:grpSpPr>
        <p:sp>
          <p:nvSpPr>
            <p:cNvPr id="23" name="TextBox 22"/>
            <p:cNvSpPr txBox="1"/>
            <p:nvPr/>
          </p:nvSpPr>
          <p:spPr>
            <a:xfrm>
              <a:off x="7492621" y="2005831"/>
              <a:ext cx="796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LHS</a:t>
              </a:r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219200" y="1524000"/>
              <a:ext cx="7219713" cy="4246141"/>
              <a:chOff x="1022966" y="1554828"/>
              <a:chExt cx="7219713" cy="4246141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2209800" y="5334000"/>
                <a:ext cx="5334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V="1">
                <a:off x="2209800" y="1676400"/>
                <a:ext cx="0" cy="36576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Freeform 11"/>
              <p:cNvSpPr/>
              <p:nvPr/>
            </p:nvSpPr>
            <p:spPr>
              <a:xfrm rot="21314118">
                <a:off x="2176135" y="2755338"/>
                <a:ext cx="4981433" cy="1099982"/>
              </a:xfrm>
              <a:custGeom>
                <a:avLst/>
                <a:gdLst>
                  <a:gd name="connsiteX0" fmla="*/ 0 w 4981433"/>
                  <a:gd name="connsiteY0" fmla="*/ 1064525 h 1099982"/>
                  <a:gd name="connsiteX1" fmla="*/ 2347415 w 4981433"/>
                  <a:gd name="connsiteY1" fmla="*/ 968991 h 1099982"/>
                  <a:gd name="connsiteX2" fmla="*/ 4981433 w 4981433"/>
                  <a:gd name="connsiteY2" fmla="*/ 0 h 1099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81433" h="1099982">
                    <a:moveTo>
                      <a:pt x="0" y="1064525"/>
                    </a:moveTo>
                    <a:cubicBezTo>
                      <a:pt x="758588" y="1105468"/>
                      <a:pt x="1517176" y="1146412"/>
                      <a:pt x="2347415" y="968991"/>
                    </a:cubicBezTo>
                    <a:cubicBezTo>
                      <a:pt x="3177654" y="791570"/>
                      <a:pt x="4079543" y="395785"/>
                      <a:pt x="4981433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flipV="1">
                <a:off x="2209800" y="2140621"/>
                <a:ext cx="5029200" cy="240002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2204158" y="1910688"/>
                <a:ext cx="2977442" cy="2438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429000" y="3962400"/>
                <a:ext cx="0" cy="1371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7128681" y="2329092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(1)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277970" y="4681747"/>
                <a:ext cx="6562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(2)</a:t>
                </a:r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7492621" y="5149334"/>
                    <a:ext cx="75005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92621" y="5149334"/>
                    <a:ext cx="750058" cy="369332"/>
                  </a:xfrm>
                  <a:prstGeom prst="rect">
                    <a:avLst/>
                  </a:prstGeom>
                  <a:blipFill rotWithShape="0">
                    <a:blip r:embed="rId3" cstate="print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022966" y="1554828"/>
                    <a:ext cx="114864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22966" y="1554828"/>
                    <a:ext cx="1148642" cy="369332"/>
                  </a:xfrm>
                  <a:prstGeom prst="rect">
                    <a:avLst/>
                  </a:prstGeom>
                  <a:blipFill rotWithShape="0">
                    <a:blip r:embed="rId4" cstate="print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6" name="TextBox 25"/>
              <p:cNvSpPr txBox="1"/>
              <p:nvPr/>
            </p:nvSpPr>
            <p:spPr>
              <a:xfrm>
                <a:off x="3810000" y="5431637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Fig. 5.3</a:t>
                </a:r>
                <a:endParaRPr lang="en-US" dirty="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685800" y="5943600"/>
                <a:ext cx="7924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w does not change much, a fall in rural emp. means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i.e.Unemployment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goes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Wage Subsidy,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paradox.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943600"/>
                <a:ext cx="7924800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1231" t="-5882" b="-1617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67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r>
                  <a:rPr lang="en-US" dirty="0" smtClean="0"/>
                  <a:t>           … (5.3)</a:t>
                </a:r>
              </a:p>
              <a:p>
                <a:pPr marL="0" indent="0">
                  <a:buNone/>
                </a:pPr>
                <a:r>
                  <a:rPr lang="en-US" dirty="0" smtClean="0"/>
                  <a:t>If w does not change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does not change,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 smtClean="0"/>
                  <a:t> 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Employment subsidy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 smtClean="0"/>
                  <a:t> unemployment.Corden and Findlay (1974)</a:t>
                </a:r>
              </a:p>
              <a:p>
                <a:pPr marL="0" indent="0">
                  <a:buNone/>
                </a:pPr>
                <a:r>
                  <a:rPr lang="en-US" dirty="0" smtClean="0"/>
                  <a:t>Problems of HT model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Hiring and Firing process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How they sustain while unemployed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Open Unemployment less among the Poor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1">
                <a:blip r:embed="rId2" cstate="print"/>
                <a:stretch>
                  <a:fillRect l="-1926" t="-7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4605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 Vs. Informal Employment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chunk of workforce is absorbed in the unorganized or informal (unregistered, undocumented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extra-legal) sector.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Why?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avoid regulations , state may encourage – political economic reasons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879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305800" cy="62484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Several issues are discussed in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Marjit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Kar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(2011, OUP),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Marjit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(2003),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Acharyya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Kar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(2014, OUP)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Rural ( / Informal Manufacturing / Formal Manufacturing, Small Open Economy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𝑤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𝐿𝑥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𝑇𝑥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Rural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𝐿𝑚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𝑘𝑛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→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Informal Manufacturing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𝐿𝑠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𝑟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𝑘𝑠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Formal Manufacturing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Also you need job to survive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&gt;1,     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305800" cy="6248400"/>
              </a:xfrm>
              <a:blipFill rotWithShape="1">
                <a:blip r:embed="rId2" cstate="print"/>
                <a:stretch>
                  <a:fillRect l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7590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2400"/>
                <a:ext cx="8763000" cy="6705600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Question: What happens with reform policies and employment.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 find a job in sector s, then M and then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Labour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𝐿𝑥</m:t>
                        </m:r>
                      </m:sub>
                    </m:sSub>
                    <m:r>
                      <a:rPr lang="en-US" sz="2800" b="0" i="1" dirty="0" smtClean="0"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𝐿𝑀</m:t>
                        </m:r>
                      </m:sub>
                    </m:sSub>
                    <m:r>
                      <a:rPr lang="en-US" sz="2800" b="0" i="1" dirty="0" smtClean="0">
                        <a:latin typeface="Cambria Math"/>
                      </a:rPr>
                      <m:t>𝑀</m:t>
                    </m:r>
                    <m:r>
                      <a:rPr lang="en-US" sz="2800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𝐿𝑠</m:t>
                        </m:r>
                      </m:sub>
                    </m:sSub>
                    <m:r>
                      <a:rPr lang="en-US" sz="2800" b="0" i="1" dirty="0" smtClean="0">
                        <a:latin typeface="Cambria Math"/>
                      </a:rPr>
                      <m:t>𝑠</m:t>
                    </m:r>
                    <m:r>
                      <a:rPr lang="en-US" sz="2800" b="0" i="1" dirty="0" smtClean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Capital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←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 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𝐾𝑀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𝐾𝑠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𝐾</m:t>
                        </m:r>
                      </m:e>
                    </m:acc>
                  </m:oMath>
                </a14:m>
                <a:endParaRPr lang="en-US" sz="28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Land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←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 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𝑇𝑥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𝑀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given. CRS production function. People do not remain idle. Sector M was missing in H-T Model and in general discussion on migration. This is true for all countries.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2400"/>
                <a:ext cx="8763000" cy="6705600"/>
              </a:xfrm>
              <a:blipFill rotWithShape="0">
                <a:blip r:embed="rId2" cstate="print"/>
                <a:stretch>
                  <a:fillRect l="-1391" r="-132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679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 interesting policy outcomes are possible.</a:t>
            </a:r>
          </a:p>
          <a:p>
            <a:pPr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an employment subsidy in S, rural sector might expand in a way there is reverse migration.</a:t>
            </a:r>
          </a:p>
          <a:p>
            <a:pPr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more competition such that Price of S falls, w goes up and rural sector contracts.</a:t>
            </a:r>
          </a:p>
          <a:p>
            <a:pPr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more details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Marjit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(2003) and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Marjit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(2011)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24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296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Office Theme</vt:lpstr>
      <vt:lpstr>Labour Market Issues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Analytics</dc:title>
  <dc:creator>CTRPFP PC</dc:creator>
  <cp:lastModifiedBy>S_MARJIT</cp:lastModifiedBy>
  <cp:revision>94</cp:revision>
  <dcterms:created xsi:type="dcterms:W3CDTF">2015-03-08T20:02:24Z</dcterms:created>
  <dcterms:modified xsi:type="dcterms:W3CDTF">2017-06-13T05:51:21Z</dcterms:modified>
</cp:coreProperties>
</file>