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3"/>
  </p:notesMasterIdLst>
  <p:handoutMasterIdLst>
    <p:handoutMasterId r:id="rId54"/>
  </p:handoutMasterIdLst>
  <p:sldIdLst>
    <p:sldId id="278" r:id="rId2"/>
    <p:sldId id="353" r:id="rId3"/>
    <p:sldId id="266" r:id="rId4"/>
    <p:sldId id="352" r:id="rId5"/>
    <p:sldId id="354" r:id="rId6"/>
    <p:sldId id="298" r:id="rId7"/>
    <p:sldId id="296" r:id="rId8"/>
    <p:sldId id="299" r:id="rId9"/>
    <p:sldId id="301" r:id="rId10"/>
    <p:sldId id="303" r:id="rId11"/>
    <p:sldId id="305" r:id="rId12"/>
    <p:sldId id="319" r:id="rId13"/>
    <p:sldId id="283" r:id="rId14"/>
    <p:sldId id="282" r:id="rId15"/>
    <p:sldId id="269" r:id="rId16"/>
    <p:sldId id="284" r:id="rId17"/>
    <p:sldId id="316" r:id="rId18"/>
    <p:sldId id="355" r:id="rId19"/>
    <p:sldId id="285" r:id="rId20"/>
    <p:sldId id="337" r:id="rId21"/>
    <p:sldId id="338" r:id="rId22"/>
    <p:sldId id="339" r:id="rId23"/>
    <p:sldId id="347" r:id="rId24"/>
    <p:sldId id="340" r:id="rId25"/>
    <p:sldId id="346" r:id="rId26"/>
    <p:sldId id="313" r:id="rId27"/>
    <p:sldId id="314" r:id="rId28"/>
    <p:sldId id="315" r:id="rId29"/>
    <p:sldId id="317" r:id="rId30"/>
    <p:sldId id="345" r:id="rId31"/>
    <p:sldId id="327" r:id="rId32"/>
    <p:sldId id="333" r:id="rId33"/>
    <p:sldId id="330" r:id="rId34"/>
    <p:sldId id="334" r:id="rId35"/>
    <p:sldId id="344" r:id="rId36"/>
    <p:sldId id="343" r:id="rId37"/>
    <p:sldId id="349" r:id="rId38"/>
    <p:sldId id="356" r:id="rId39"/>
    <p:sldId id="328" r:id="rId40"/>
    <p:sldId id="335" r:id="rId41"/>
    <p:sldId id="331" r:id="rId42"/>
    <p:sldId id="336" r:id="rId43"/>
    <p:sldId id="350" r:id="rId44"/>
    <p:sldId id="329" r:id="rId45"/>
    <p:sldId id="341" r:id="rId46"/>
    <p:sldId id="332" r:id="rId47"/>
    <p:sldId id="342" r:id="rId48"/>
    <p:sldId id="351" r:id="rId49"/>
    <p:sldId id="312" r:id="rId50"/>
    <p:sldId id="322" r:id="rId51"/>
    <p:sldId id="295" r:id="rId5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5" orient="horz" pos="981" userDrawn="1">
          <p15:clr>
            <a:srgbClr val="A4A3A4"/>
          </p15:clr>
        </p15:guide>
        <p15:guide id="7" orient="horz" pos="4110" userDrawn="1">
          <p15:clr>
            <a:srgbClr val="A4A3A4"/>
          </p15:clr>
        </p15:guide>
        <p15:guide id="8" orient="horz" pos="3385">
          <p15:clr>
            <a:srgbClr val="A4A3A4"/>
          </p15:clr>
        </p15:guide>
        <p15:guide id="15" pos="2925">
          <p15:clr>
            <a:srgbClr val="A4A3A4"/>
          </p15:clr>
        </p15:guide>
        <p15:guide id="16" pos="2835">
          <p15:clr>
            <a:srgbClr val="A4A3A4"/>
          </p15:clr>
        </p15:guide>
        <p15:guide id="17" pos="2245">
          <p15:clr>
            <a:srgbClr val="A4A3A4"/>
          </p15:clr>
        </p15:guide>
        <p15:guide id="18" pos="2154">
          <p15:clr>
            <a:srgbClr val="A4A3A4"/>
          </p15:clr>
        </p15:guide>
        <p15:guide id="19" pos="1565">
          <p15:clr>
            <a:srgbClr val="A4A3A4"/>
          </p15:clr>
        </p15:guide>
        <p15:guide id="20" pos="1474">
          <p15:clr>
            <a:srgbClr val="A4A3A4"/>
          </p15:clr>
        </p15:guide>
        <p15:guide id="23" pos="204" userDrawn="1">
          <p15:clr>
            <a:srgbClr val="A4A3A4"/>
          </p15:clr>
        </p15:guide>
        <p15:guide id="24" pos="3515">
          <p15:clr>
            <a:srgbClr val="A4A3A4"/>
          </p15:clr>
        </p15:guide>
        <p15:guide id="25" pos="3606">
          <p15:clr>
            <a:srgbClr val="A4A3A4"/>
          </p15:clr>
        </p15:guide>
        <p15:guide id="26" pos="4195">
          <p15:clr>
            <a:srgbClr val="A4A3A4"/>
          </p15:clr>
        </p15:guide>
        <p15:guide id="28" pos="5148" userDrawn="1">
          <p15:clr>
            <a:srgbClr val="A4A3A4"/>
          </p15:clr>
        </p15:guide>
        <p15:guide id="30" pos="5556" userDrawn="1">
          <p15:clr>
            <a:srgbClr val="A4A3A4"/>
          </p15:clr>
        </p15:guide>
        <p15:guide id="34" orient="horz" pos="28" userDrawn="1">
          <p15:clr>
            <a:srgbClr val="A4A3A4"/>
          </p15:clr>
        </p15:guide>
        <p15:guide id="35" orient="horz" pos="799" userDrawn="1">
          <p15:clr>
            <a:srgbClr val="A4A3A4"/>
          </p15:clr>
        </p15:guide>
        <p15:guide id="36" orient="horz" pos="166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9" autoAdjust="0"/>
    <p:restoredTop sz="96395" autoAdjust="0"/>
  </p:normalViewPr>
  <p:slideViewPr>
    <p:cSldViewPr showGuides="1">
      <p:cViewPr>
        <p:scale>
          <a:sx n="117" d="100"/>
          <a:sy n="117" d="100"/>
        </p:scale>
        <p:origin x="-1566" y="162"/>
      </p:cViewPr>
      <p:guideLst>
        <p:guide orient="horz" pos="981"/>
        <p:guide orient="horz" pos="4110"/>
        <p:guide orient="horz" pos="3385"/>
        <p:guide orient="horz" pos="28"/>
        <p:guide orient="horz" pos="799"/>
        <p:guide orient="horz" pos="1661"/>
        <p:guide pos="2925"/>
        <p:guide pos="2835"/>
        <p:guide pos="2245"/>
        <p:guide pos="2154"/>
        <p:guide pos="1565"/>
        <p:guide pos="1474"/>
        <p:guide pos="204"/>
        <p:guide pos="3515"/>
        <p:guide pos="3606"/>
        <p:guide pos="4195"/>
        <p:guide pos="5148"/>
        <p:guide pos="555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5" d="100"/>
          <a:sy n="85" d="100"/>
        </p:scale>
        <p:origin x="380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797C4-ED8E-4EA4-959C-2AEEE7E3AD08}" type="datetimeFigureOut">
              <a:rPr lang="de-DE" smtClean="0"/>
              <a:t>18.02.2019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F1F910-8AA9-49D3-9D40-DBE35BDF9359}" type="slidenum">
              <a:rPr lang="de-DE" smtClean="0"/>
              <a:t>‹Nr.›</a:t>
            </a:fld>
            <a:endParaRPr lang="de-DE"/>
          </a:p>
        </p:txBody>
      </p:sp>
    </p:spTree>
    <p:extLst>
      <p:ext uri="{BB962C8B-B14F-4D97-AF65-F5344CB8AC3E}">
        <p14:creationId xmlns:p14="http://schemas.microsoft.com/office/powerpoint/2010/main" val="277158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5C22D-DB44-4084-9471-0EB64DB204F9}" type="datetimeFigureOut">
              <a:rPr lang="de-DE" smtClean="0"/>
              <a:t>18.02.2019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7F2EB-A273-4CA5-8E41-BC88C509E25D}" type="slidenum">
              <a:rPr lang="de-DE" smtClean="0"/>
              <a:t>‹Nr.›</a:t>
            </a:fld>
            <a:endParaRPr lang="de-DE"/>
          </a:p>
        </p:txBody>
      </p:sp>
    </p:spTree>
    <p:extLst>
      <p:ext uri="{BB962C8B-B14F-4D97-AF65-F5344CB8AC3E}">
        <p14:creationId xmlns:p14="http://schemas.microsoft.com/office/powerpoint/2010/main" val="931534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a:t>
            </a:fld>
            <a:endParaRPr lang="de-DE"/>
          </a:p>
        </p:txBody>
      </p:sp>
    </p:spTree>
    <p:extLst>
      <p:ext uri="{BB962C8B-B14F-4D97-AF65-F5344CB8AC3E}">
        <p14:creationId xmlns:p14="http://schemas.microsoft.com/office/powerpoint/2010/main" val="1921300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10</a:t>
            </a:fld>
            <a:endParaRPr lang="de-DE"/>
          </a:p>
        </p:txBody>
      </p:sp>
    </p:spTree>
    <p:extLst>
      <p:ext uri="{BB962C8B-B14F-4D97-AF65-F5344CB8AC3E}">
        <p14:creationId xmlns:p14="http://schemas.microsoft.com/office/powerpoint/2010/main" val="99004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11</a:t>
            </a:fld>
            <a:endParaRPr lang="de-DE"/>
          </a:p>
        </p:txBody>
      </p:sp>
    </p:spTree>
    <p:extLst>
      <p:ext uri="{BB962C8B-B14F-4D97-AF65-F5344CB8AC3E}">
        <p14:creationId xmlns:p14="http://schemas.microsoft.com/office/powerpoint/2010/main" val="25549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947F2EB-A273-4CA5-8E41-BC88C509E25D}" type="slidenum">
              <a:rPr lang="de-DE" smtClean="0"/>
              <a:t>12</a:t>
            </a:fld>
            <a:endParaRPr lang="de-DE"/>
          </a:p>
        </p:txBody>
      </p:sp>
    </p:spTree>
    <p:extLst>
      <p:ext uri="{BB962C8B-B14F-4D97-AF65-F5344CB8AC3E}">
        <p14:creationId xmlns:p14="http://schemas.microsoft.com/office/powerpoint/2010/main" val="3299896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13</a:t>
            </a:fld>
            <a:endParaRPr lang="de-DE"/>
          </a:p>
        </p:txBody>
      </p:sp>
    </p:spTree>
    <p:extLst>
      <p:ext uri="{BB962C8B-B14F-4D97-AF65-F5344CB8AC3E}">
        <p14:creationId xmlns:p14="http://schemas.microsoft.com/office/powerpoint/2010/main" val="213606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14</a:t>
            </a:fld>
            <a:endParaRPr lang="de-DE"/>
          </a:p>
        </p:txBody>
      </p:sp>
    </p:spTree>
    <p:extLst>
      <p:ext uri="{BB962C8B-B14F-4D97-AF65-F5344CB8AC3E}">
        <p14:creationId xmlns:p14="http://schemas.microsoft.com/office/powerpoint/2010/main" val="202384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15</a:t>
            </a:fld>
            <a:endParaRPr lang="de-DE"/>
          </a:p>
        </p:txBody>
      </p:sp>
    </p:spTree>
    <p:extLst>
      <p:ext uri="{BB962C8B-B14F-4D97-AF65-F5344CB8AC3E}">
        <p14:creationId xmlns:p14="http://schemas.microsoft.com/office/powerpoint/2010/main" val="1439983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16</a:t>
            </a:fld>
            <a:endParaRPr lang="de-DE"/>
          </a:p>
        </p:txBody>
      </p:sp>
    </p:spTree>
    <p:extLst>
      <p:ext uri="{BB962C8B-B14F-4D97-AF65-F5344CB8AC3E}">
        <p14:creationId xmlns:p14="http://schemas.microsoft.com/office/powerpoint/2010/main" val="254490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17</a:t>
            </a:fld>
            <a:endParaRPr lang="de-DE"/>
          </a:p>
        </p:txBody>
      </p:sp>
    </p:spTree>
    <p:extLst>
      <p:ext uri="{BB962C8B-B14F-4D97-AF65-F5344CB8AC3E}">
        <p14:creationId xmlns:p14="http://schemas.microsoft.com/office/powerpoint/2010/main" val="784311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18</a:t>
            </a:fld>
            <a:endParaRPr lang="de-DE"/>
          </a:p>
        </p:txBody>
      </p:sp>
    </p:spTree>
    <p:extLst>
      <p:ext uri="{BB962C8B-B14F-4D97-AF65-F5344CB8AC3E}">
        <p14:creationId xmlns:p14="http://schemas.microsoft.com/office/powerpoint/2010/main" val="1400858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19</a:t>
            </a:fld>
            <a:endParaRPr lang="de-DE"/>
          </a:p>
        </p:txBody>
      </p:sp>
    </p:spTree>
    <p:extLst>
      <p:ext uri="{BB962C8B-B14F-4D97-AF65-F5344CB8AC3E}">
        <p14:creationId xmlns:p14="http://schemas.microsoft.com/office/powerpoint/2010/main" val="254100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8947F2EB-A273-4CA5-8E41-BC88C509E25D}" type="slidenum">
              <a:rPr lang="de-DE" smtClean="0"/>
              <a:t>2</a:t>
            </a:fld>
            <a:endParaRPr lang="de-DE"/>
          </a:p>
        </p:txBody>
      </p:sp>
    </p:spTree>
    <p:extLst>
      <p:ext uri="{BB962C8B-B14F-4D97-AF65-F5344CB8AC3E}">
        <p14:creationId xmlns:p14="http://schemas.microsoft.com/office/powerpoint/2010/main" val="4044226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20</a:t>
            </a:fld>
            <a:endParaRPr lang="de-DE"/>
          </a:p>
        </p:txBody>
      </p:sp>
    </p:spTree>
    <p:extLst>
      <p:ext uri="{BB962C8B-B14F-4D97-AF65-F5344CB8AC3E}">
        <p14:creationId xmlns:p14="http://schemas.microsoft.com/office/powerpoint/2010/main" val="1583962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21</a:t>
            </a:fld>
            <a:endParaRPr lang="de-DE"/>
          </a:p>
        </p:txBody>
      </p:sp>
    </p:spTree>
    <p:extLst>
      <p:ext uri="{BB962C8B-B14F-4D97-AF65-F5344CB8AC3E}">
        <p14:creationId xmlns:p14="http://schemas.microsoft.com/office/powerpoint/2010/main" val="2983334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22</a:t>
            </a:fld>
            <a:endParaRPr lang="de-DE"/>
          </a:p>
        </p:txBody>
      </p:sp>
    </p:spTree>
    <p:extLst>
      <p:ext uri="{BB962C8B-B14F-4D97-AF65-F5344CB8AC3E}">
        <p14:creationId xmlns:p14="http://schemas.microsoft.com/office/powerpoint/2010/main" val="1504639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23</a:t>
            </a:fld>
            <a:endParaRPr lang="de-DE"/>
          </a:p>
        </p:txBody>
      </p:sp>
    </p:spTree>
    <p:extLst>
      <p:ext uri="{BB962C8B-B14F-4D97-AF65-F5344CB8AC3E}">
        <p14:creationId xmlns:p14="http://schemas.microsoft.com/office/powerpoint/2010/main" val="3215266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24</a:t>
            </a:fld>
            <a:endParaRPr lang="de-DE"/>
          </a:p>
        </p:txBody>
      </p:sp>
    </p:spTree>
    <p:extLst>
      <p:ext uri="{BB962C8B-B14F-4D97-AF65-F5344CB8AC3E}">
        <p14:creationId xmlns:p14="http://schemas.microsoft.com/office/powerpoint/2010/main" val="260093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25</a:t>
            </a:fld>
            <a:endParaRPr lang="de-DE"/>
          </a:p>
        </p:txBody>
      </p:sp>
    </p:spTree>
    <p:extLst>
      <p:ext uri="{BB962C8B-B14F-4D97-AF65-F5344CB8AC3E}">
        <p14:creationId xmlns:p14="http://schemas.microsoft.com/office/powerpoint/2010/main" val="3663086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26</a:t>
            </a:fld>
            <a:endParaRPr lang="de-DE"/>
          </a:p>
        </p:txBody>
      </p:sp>
    </p:spTree>
    <p:extLst>
      <p:ext uri="{BB962C8B-B14F-4D97-AF65-F5344CB8AC3E}">
        <p14:creationId xmlns:p14="http://schemas.microsoft.com/office/powerpoint/2010/main" val="2509701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27</a:t>
            </a:fld>
            <a:endParaRPr lang="de-DE"/>
          </a:p>
        </p:txBody>
      </p:sp>
    </p:spTree>
    <p:extLst>
      <p:ext uri="{BB962C8B-B14F-4D97-AF65-F5344CB8AC3E}">
        <p14:creationId xmlns:p14="http://schemas.microsoft.com/office/powerpoint/2010/main" val="4236855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28</a:t>
            </a:fld>
            <a:endParaRPr lang="de-DE"/>
          </a:p>
        </p:txBody>
      </p:sp>
    </p:spTree>
    <p:extLst>
      <p:ext uri="{BB962C8B-B14F-4D97-AF65-F5344CB8AC3E}">
        <p14:creationId xmlns:p14="http://schemas.microsoft.com/office/powerpoint/2010/main" val="1241124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29</a:t>
            </a:fld>
            <a:endParaRPr lang="de-DE"/>
          </a:p>
        </p:txBody>
      </p:sp>
    </p:spTree>
    <p:extLst>
      <p:ext uri="{BB962C8B-B14F-4D97-AF65-F5344CB8AC3E}">
        <p14:creationId xmlns:p14="http://schemas.microsoft.com/office/powerpoint/2010/main" val="402739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a:t>
            </a:fld>
            <a:endParaRPr lang="de-DE"/>
          </a:p>
        </p:txBody>
      </p:sp>
    </p:spTree>
    <p:extLst>
      <p:ext uri="{BB962C8B-B14F-4D97-AF65-F5344CB8AC3E}">
        <p14:creationId xmlns:p14="http://schemas.microsoft.com/office/powerpoint/2010/main" val="2882113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30</a:t>
            </a:fld>
            <a:endParaRPr lang="de-DE"/>
          </a:p>
        </p:txBody>
      </p:sp>
    </p:spTree>
    <p:extLst>
      <p:ext uri="{BB962C8B-B14F-4D97-AF65-F5344CB8AC3E}">
        <p14:creationId xmlns:p14="http://schemas.microsoft.com/office/powerpoint/2010/main" val="3409392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31</a:t>
            </a:fld>
            <a:endParaRPr lang="de-DE"/>
          </a:p>
        </p:txBody>
      </p:sp>
    </p:spTree>
    <p:extLst>
      <p:ext uri="{BB962C8B-B14F-4D97-AF65-F5344CB8AC3E}">
        <p14:creationId xmlns:p14="http://schemas.microsoft.com/office/powerpoint/2010/main" val="819120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32</a:t>
            </a:fld>
            <a:endParaRPr lang="de-DE"/>
          </a:p>
        </p:txBody>
      </p:sp>
    </p:spTree>
    <p:extLst>
      <p:ext uri="{BB962C8B-B14F-4D97-AF65-F5344CB8AC3E}">
        <p14:creationId xmlns:p14="http://schemas.microsoft.com/office/powerpoint/2010/main" val="948855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33</a:t>
            </a:fld>
            <a:endParaRPr lang="de-DE"/>
          </a:p>
        </p:txBody>
      </p:sp>
    </p:spTree>
    <p:extLst>
      <p:ext uri="{BB962C8B-B14F-4D97-AF65-F5344CB8AC3E}">
        <p14:creationId xmlns:p14="http://schemas.microsoft.com/office/powerpoint/2010/main" val="499267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34</a:t>
            </a:fld>
            <a:endParaRPr lang="de-DE"/>
          </a:p>
        </p:txBody>
      </p:sp>
    </p:spTree>
    <p:extLst>
      <p:ext uri="{BB962C8B-B14F-4D97-AF65-F5344CB8AC3E}">
        <p14:creationId xmlns:p14="http://schemas.microsoft.com/office/powerpoint/2010/main" val="249227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35</a:t>
            </a:fld>
            <a:endParaRPr lang="de-DE"/>
          </a:p>
        </p:txBody>
      </p:sp>
    </p:spTree>
    <p:extLst>
      <p:ext uri="{BB962C8B-B14F-4D97-AF65-F5344CB8AC3E}">
        <p14:creationId xmlns:p14="http://schemas.microsoft.com/office/powerpoint/2010/main" val="1716990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36</a:t>
            </a:fld>
            <a:endParaRPr lang="de-DE"/>
          </a:p>
        </p:txBody>
      </p:sp>
    </p:spTree>
    <p:extLst>
      <p:ext uri="{BB962C8B-B14F-4D97-AF65-F5344CB8AC3E}">
        <p14:creationId xmlns:p14="http://schemas.microsoft.com/office/powerpoint/2010/main" val="727572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37</a:t>
            </a:fld>
            <a:endParaRPr lang="de-DE"/>
          </a:p>
        </p:txBody>
      </p:sp>
    </p:spTree>
    <p:extLst>
      <p:ext uri="{BB962C8B-B14F-4D97-AF65-F5344CB8AC3E}">
        <p14:creationId xmlns:p14="http://schemas.microsoft.com/office/powerpoint/2010/main" val="2658867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38</a:t>
            </a:fld>
            <a:endParaRPr lang="de-DE"/>
          </a:p>
        </p:txBody>
      </p:sp>
    </p:spTree>
    <p:extLst>
      <p:ext uri="{BB962C8B-B14F-4D97-AF65-F5344CB8AC3E}">
        <p14:creationId xmlns:p14="http://schemas.microsoft.com/office/powerpoint/2010/main" val="152744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39</a:t>
            </a:fld>
            <a:endParaRPr lang="de-DE"/>
          </a:p>
        </p:txBody>
      </p:sp>
    </p:spTree>
    <p:extLst>
      <p:ext uri="{BB962C8B-B14F-4D97-AF65-F5344CB8AC3E}">
        <p14:creationId xmlns:p14="http://schemas.microsoft.com/office/powerpoint/2010/main" val="381317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a:t>
            </a:fld>
            <a:endParaRPr lang="de-DE"/>
          </a:p>
        </p:txBody>
      </p:sp>
    </p:spTree>
    <p:extLst>
      <p:ext uri="{BB962C8B-B14F-4D97-AF65-F5344CB8AC3E}">
        <p14:creationId xmlns:p14="http://schemas.microsoft.com/office/powerpoint/2010/main" val="1422857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40</a:t>
            </a:fld>
            <a:endParaRPr lang="de-DE"/>
          </a:p>
        </p:txBody>
      </p:sp>
    </p:spTree>
    <p:extLst>
      <p:ext uri="{BB962C8B-B14F-4D97-AF65-F5344CB8AC3E}">
        <p14:creationId xmlns:p14="http://schemas.microsoft.com/office/powerpoint/2010/main" val="37749364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41</a:t>
            </a:fld>
            <a:endParaRPr lang="de-DE"/>
          </a:p>
        </p:txBody>
      </p:sp>
    </p:spTree>
    <p:extLst>
      <p:ext uri="{BB962C8B-B14F-4D97-AF65-F5344CB8AC3E}">
        <p14:creationId xmlns:p14="http://schemas.microsoft.com/office/powerpoint/2010/main" val="3106186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42</a:t>
            </a:fld>
            <a:endParaRPr lang="de-DE"/>
          </a:p>
        </p:txBody>
      </p:sp>
    </p:spTree>
    <p:extLst>
      <p:ext uri="{BB962C8B-B14F-4D97-AF65-F5344CB8AC3E}">
        <p14:creationId xmlns:p14="http://schemas.microsoft.com/office/powerpoint/2010/main" val="2945640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43</a:t>
            </a:fld>
            <a:endParaRPr lang="de-DE"/>
          </a:p>
        </p:txBody>
      </p:sp>
    </p:spTree>
    <p:extLst>
      <p:ext uri="{BB962C8B-B14F-4D97-AF65-F5344CB8AC3E}">
        <p14:creationId xmlns:p14="http://schemas.microsoft.com/office/powerpoint/2010/main" val="2191900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44</a:t>
            </a:fld>
            <a:endParaRPr lang="de-DE"/>
          </a:p>
        </p:txBody>
      </p:sp>
    </p:spTree>
    <p:extLst>
      <p:ext uri="{BB962C8B-B14F-4D97-AF65-F5344CB8AC3E}">
        <p14:creationId xmlns:p14="http://schemas.microsoft.com/office/powerpoint/2010/main" val="4012682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45</a:t>
            </a:fld>
            <a:endParaRPr lang="de-DE"/>
          </a:p>
        </p:txBody>
      </p:sp>
    </p:spTree>
    <p:extLst>
      <p:ext uri="{BB962C8B-B14F-4D97-AF65-F5344CB8AC3E}">
        <p14:creationId xmlns:p14="http://schemas.microsoft.com/office/powerpoint/2010/main" val="3641910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46</a:t>
            </a:fld>
            <a:endParaRPr lang="de-DE"/>
          </a:p>
        </p:txBody>
      </p:sp>
    </p:spTree>
    <p:extLst>
      <p:ext uri="{BB962C8B-B14F-4D97-AF65-F5344CB8AC3E}">
        <p14:creationId xmlns:p14="http://schemas.microsoft.com/office/powerpoint/2010/main" val="17603458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47</a:t>
            </a:fld>
            <a:endParaRPr lang="de-DE"/>
          </a:p>
        </p:txBody>
      </p:sp>
    </p:spTree>
    <p:extLst>
      <p:ext uri="{BB962C8B-B14F-4D97-AF65-F5344CB8AC3E}">
        <p14:creationId xmlns:p14="http://schemas.microsoft.com/office/powerpoint/2010/main" val="3920433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48</a:t>
            </a:fld>
            <a:endParaRPr lang="de-DE"/>
          </a:p>
        </p:txBody>
      </p:sp>
    </p:spTree>
    <p:extLst>
      <p:ext uri="{BB962C8B-B14F-4D97-AF65-F5344CB8AC3E}">
        <p14:creationId xmlns:p14="http://schemas.microsoft.com/office/powerpoint/2010/main" val="1218049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49</a:t>
            </a:fld>
            <a:endParaRPr lang="de-DE"/>
          </a:p>
        </p:txBody>
      </p:sp>
    </p:spTree>
    <p:extLst>
      <p:ext uri="{BB962C8B-B14F-4D97-AF65-F5344CB8AC3E}">
        <p14:creationId xmlns:p14="http://schemas.microsoft.com/office/powerpoint/2010/main" val="2263177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5</a:t>
            </a:fld>
            <a:endParaRPr lang="de-DE"/>
          </a:p>
        </p:txBody>
      </p:sp>
    </p:spTree>
    <p:extLst>
      <p:ext uri="{BB962C8B-B14F-4D97-AF65-F5344CB8AC3E}">
        <p14:creationId xmlns:p14="http://schemas.microsoft.com/office/powerpoint/2010/main" val="2181901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50</a:t>
            </a:fld>
            <a:endParaRPr lang="de-DE"/>
          </a:p>
        </p:txBody>
      </p:sp>
    </p:spTree>
    <p:extLst>
      <p:ext uri="{BB962C8B-B14F-4D97-AF65-F5344CB8AC3E}">
        <p14:creationId xmlns:p14="http://schemas.microsoft.com/office/powerpoint/2010/main" val="1454126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947F2EB-A273-4CA5-8E41-BC88C509E25D}" type="slidenum">
              <a:rPr lang="de-DE" smtClean="0"/>
              <a:t>51</a:t>
            </a:fld>
            <a:endParaRPr lang="de-DE"/>
          </a:p>
        </p:txBody>
      </p:sp>
    </p:spTree>
    <p:extLst>
      <p:ext uri="{BB962C8B-B14F-4D97-AF65-F5344CB8AC3E}">
        <p14:creationId xmlns:p14="http://schemas.microsoft.com/office/powerpoint/2010/main" val="357471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6</a:t>
            </a:fld>
            <a:endParaRPr lang="de-DE"/>
          </a:p>
        </p:txBody>
      </p:sp>
    </p:spTree>
    <p:extLst>
      <p:ext uri="{BB962C8B-B14F-4D97-AF65-F5344CB8AC3E}">
        <p14:creationId xmlns:p14="http://schemas.microsoft.com/office/powerpoint/2010/main" val="210990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t>7</a:t>
            </a:fld>
            <a:endParaRPr lang="de-DE" dirty="0"/>
          </a:p>
        </p:txBody>
      </p:sp>
    </p:spTree>
    <p:extLst>
      <p:ext uri="{BB962C8B-B14F-4D97-AF65-F5344CB8AC3E}">
        <p14:creationId xmlns:p14="http://schemas.microsoft.com/office/powerpoint/2010/main" val="177515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947F2EB-A273-4CA5-8E41-BC88C509E25D}" type="slidenum">
              <a:rPr lang="de-DE" smtClean="0"/>
              <a:t>8</a:t>
            </a:fld>
            <a:endParaRPr lang="de-DE" dirty="0"/>
          </a:p>
        </p:txBody>
      </p:sp>
    </p:spTree>
    <p:extLst>
      <p:ext uri="{BB962C8B-B14F-4D97-AF65-F5344CB8AC3E}">
        <p14:creationId xmlns:p14="http://schemas.microsoft.com/office/powerpoint/2010/main" val="177515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947F2EB-A273-4CA5-8E41-BC88C509E25D}" type="slidenum">
              <a:rPr lang="de-DE" smtClean="0"/>
              <a:t>9</a:t>
            </a:fld>
            <a:endParaRPr lang="de-DE"/>
          </a:p>
        </p:txBody>
      </p:sp>
    </p:spTree>
    <p:extLst>
      <p:ext uri="{BB962C8B-B14F-4D97-AF65-F5344CB8AC3E}">
        <p14:creationId xmlns:p14="http://schemas.microsoft.com/office/powerpoint/2010/main" val="1880100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283"/>
            <a:ext cx="9143622"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Bildplatzhalter 4"/>
          <p:cNvSpPr>
            <a:spLocks noGrp="1"/>
          </p:cNvSpPr>
          <p:nvPr>
            <p:ph type="pic" sz="quarter" idx="10" hasCustomPrompt="1"/>
          </p:nvPr>
        </p:nvSpPr>
        <p:spPr>
          <a:xfrm>
            <a:off x="5076825" y="1989139"/>
            <a:ext cx="4066797" cy="2663824"/>
          </a:xfrm>
        </p:spPr>
        <p:txBody>
          <a:bodyPr anchor="t"/>
          <a:lstStyle>
            <a:lvl1pPr algn="ctr">
              <a:defRPr/>
            </a:lvl1pPr>
          </a:lstStyle>
          <a:p>
            <a:r>
              <a:rPr lang="de-DE" dirty="0" smtClean="0"/>
              <a:t>Zuerst Bild durch klicken auf Symbol hinzufügen und anschließend in den Hintergrund stellen!</a:t>
            </a:r>
            <a:endParaRPr lang="de-DE" dirty="0"/>
          </a:p>
        </p:txBody>
      </p:sp>
      <p:sp>
        <p:nvSpPr>
          <p:cNvPr id="3" name="Untertitel 2"/>
          <p:cNvSpPr>
            <a:spLocks noGrp="1"/>
          </p:cNvSpPr>
          <p:nvPr>
            <p:ph type="subTitle" idx="1"/>
          </p:nvPr>
        </p:nvSpPr>
        <p:spPr>
          <a:xfrm>
            <a:off x="323850" y="5373688"/>
            <a:ext cx="6335713" cy="792162"/>
          </a:xfrm>
        </p:spPr>
        <p:txBody>
          <a:bodyPr anchor="b">
            <a:noAutofit/>
          </a:bodyPr>
          <a:lstStyle>
            <a:lvl1pPr marL="0" indent="0" algn="l">
              <a:lnSpc>
                <a:spcPct val="110000"/>
              </a:lnSpc>
              <a:buNone/>
              <a:defRPr sz="2000" b="1" u="none" baseline="0">
                <a:solidFill>
                  <a:schemeClr val="accent1"/>
                </a:solidFill>
                <a:uFill>
                  <a:solidFill>
                    <a:schemeClr val="accent1"/>
                  </a:solidFill>
                </a:u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9123" y="0"/>
            <a:ext cx="3689604" cy="2023110"/>
          </a:xfrm>
          <a:prstGeom prst="rect">
            <a:avLst/>
          </a:prstGeom>
        </p:spPr>
      </p:pic>
      <p:sp>
        <p:nvSpPr>
          <p:cNvPr id="2" name="Titel 1"/>
          <p:cNvSpPr>
            <a:spLocks noGrp="1"/>
          </p:cNvSpPr>
          <p:nvPr>
            <p:ph type="ctrTitle"/>
          </p:nvPr>
        </p:nvSpPr>
        <p:spPr>
          <a:xfrm>
            <a:off x="323850" y="2492896"/>
            <a:ext cx="4608189" cy="2376487"/>
          </a:xfrm>
        </p:spPr>
        <p:txBody>
          <a:bodyPr bIns="82800" anchor="b">
            <a:noAutofit/>
          </a:bodyPr>
          <a:lstStyle>
            <a:lvl1pPr>
              <a:lnSpc>
                <a:spcPct val="105000"/>
              </a:lnSpc>
              <a:defRPr sz="3500" b="1" u="none"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74184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itat Gross">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How do analysts read financial statements?</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07.02.2019</a:t>
            </a:r>
            <a:endParaRPr lang="de-DE" dirty="0"/>
          </a:p>
        </p:txBody>
      </p:sp>
      <p:sp>
        <p:nvSpPr>
          <p:cNvPr id="7" name="Textplatzhalter 6"/>
          <p:cNvSpPr>
            <a:spLocks noGrp="1"/>
          </p:cNvSpPr>
          <p:nvPr>
            <p:ph type="body" sz="quarter" idx="13"/>
          </p:nvPr>
        </p:nvSpPr>
        <p:spPr>
          <a:xfrm>
            <a:off x="323850" y="404813"/>
            <a:ext cx="6335713" cy="5688012"/>
          </a:xfrm>
        </p:spPr>
        <p:txBody>
          <a:bodyPr/>
          <a:lstStyle>
            <a:lvl1pPr>
              <a:lnSpc>
                <a:spcPct val="95000"/>
              </a:lnSpc>
              <a:spcBef>
                <a:spcPts val="0"/>
              </a:spcBef>
              <a:defRPr sz="5200" u="none" baseline="0">
                <a:solidFill>
                  <a:schemeClr val="accent1"/>
                </a:solidFill>
                <a:uFill>
                  <a:solidFill>
                    <a:schemeClr val="accent1"/>
                  </a:solidFill>
                </a:uFill>
              </a:defRPr>
            </a:lvl1pPr>
            <a:lvl2pPr marL="0" indent="0">
              <a:lnSpc>
                <a:spcPct val="100000"/>
              </a:lnSpc>
              <a:spcBef>
                <a:spcPts val="5200"/>
              </a:spcBef>
              <a:buFont typeface="Arial" panose="020B0604020202020204" pitchFamily="34" charset="0"/>
              <a:buNone/>
              <a:defRPr sz="2600" b="1">
                <a:solidFill>
                  <a:schemeClr val="accent1"/>
                </a:solidFill>
              </a:defRPr>
            </a:lvl2pPr>
            <a:lvl3pPr marL="0" indent="0">
              <a:lnSpc>
                <a:spcPct val="100000"/>
              </a:lnSpc>
              <a:buFont typeface="Arial" panose="020B0604020202020204" pitchFamily="34" charset="0"/>
              <a:buNone/>
              <a:defRPr/>
            </a:lvl3pPr>
            <a:lvl4pPr marL="0" indent="0">
              <a:lnSpc>
                <a:spcPct val="100000"/>
              </a:lnSpc>
              <a:buFont typeface="Arial" panose="020B0604020202020204" pitchFamily="34" charset="0"/>
              <a:buNone/>
              <a:defRPr/>
            </a:lvl4pPr>
            <a:lvl5pPr marL="0" indent="0">
              <a:lnSpc>
                <a:spcPct val="100000"/>
              </a:lnSpc>
              <a:buFont typeface="Arial" panose="020B0604020202020204" pitchFamily="34" charset="0"/>
              <a:buNone/>
              <a:defRPr/>
            </a:lvl5pPr>
            <a:lvl6pPr marL="0" indent="0">
              <a:lnSpc>
                <a:spcPct val="100000"/>
              </a:lnSpc>
              <a:buFont typeface="Arial" panose="020B0604020202020204" pitchFamily="34" charset="0"/>
              <a:buNone/>
              <a:defRPr/>
            </a:lvl6pPr>
            <a:lvl7pPr marL="0" indent="0">
              <a:lnSpc>
                <a:spcPct val="100000"/>
              </a:lnSpc>
              <a:buFont typeface="Arial" panose="020B0604020202020204" pitchFamily="34" charset="0"/>
              <a:buNone/>
              <a:defRPr/>
            </a:lvl7pPr>
            <a:lvl8pPr marL="0" indent="0">
              <a:lnSpc>
                <a:spcPct val="100000"/>
              </a:lnSpc>
              <a:buFont typeface="Arial" panose="020B0604020202020204" pitchFamily="34" charset="0"/>
              <a:buNone/>
              <a:defRPr/>
            </a:lvl8pPr>
            <a:lvl9pPr marL="0" indent="0">
              <a:lnSpc>
                <a:spcPct val="100000"/>
              </a:lnSpc>
              <a:buFont typeface="Arial" panose="020B0604020202020204" pitchFamily="34" charset="0"/>
              <a:buNone/>
              <a:defRPr/>
            </a:lvl9pPr>
          </a:lstStyle>
          <a:p>
            <a:pPr lvl="0"/>
            <a:r>
              <a:rPr lang="de-DE" smtClean="0"/>
              <a:t>Formatvorlagen des Textmasters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339509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How do analysts read financial statements?</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07.02.2019</a:t>
            </a:r>
            <a:endParaRPr lang="de-DE" dirty="0"/>
          </a:p>
        </p:txBody>
      </p:sp>
      <p:sp>
        <p:nvSpPr>
          <p:cNvPr id="7" name="Textplatzhalter 6"/>
          <p:cNvSpPr>
            <a:spLocks noGrp="1"/>
          </p:cNvSpPr>
          <p:nvPr>
            <p:ph type="body" sz="quarter" idx="13"/>
          </p:nvPr>
        </p:nvSpPr>
        <p:spPr>
          <a:xfrm>
            <a:off x="323850" y="404813"/>
            <a:ext cx="6335713" cy="5688012"/>
          </a:xfrm>
        </p:spPr>
        <p:txBody>
          <a:bodyPr/>
          <a:lstStyle>
            <a:lvl1pPr>
              <a:lnSpc>
                <a:spcPct val="95000"/>
              </a:lnSpc>
              <a:spcBef>
                <a:spcPts val="0"/>
              </a:spcBef>
              <a:defRPr sz="3500" u="sng" baseline="0">
                <a:solidFill>
                  <a:schemeClr val="tx1"/>
                </a:solidFill>
                <a:uFill>
                  <a:solidFill>
                    <a:schemeClr val="accent1"/>
                  </a:solidFill>
                </a:uFill>
              </a:defRPr>
            </a:lvl1pPr>
            <a:lvl2pPr marL="0" indent="0">
              <a:lnSpc>
                <a:spcPct val="100000"/>
              </a:lnSpc>
              <a:spcBef>
                <a:spcPts val="3500"/>
              </a:spcBef>
              <a:buFont typeface="Arial" panose="020B0604020202020204" pitchFamily="34" charset="0"/>
              <a:buNone/>
              <a:defRPr sz="2000" b="1">
                <a:solidFill>
                  <a:schemeClr val="accent1"/>
                </a:solidFill>
              </a:defRPr>
            </a:lvl2pPr>
            <a:lvl3pPr marL="0" indent="0">
              <a:lnSpc>
                <a:spcPct val="100000"/>
              </a:lnSpc>
              <a:buFont typeface="Arial" panose="020B0604020202020204" pitchFamily="34" charset="0"/>
              <a:buNone/>
              <a:defRPr/>
            </a:lvl3pPr>
            <a:lvl4pPr marL="0" indent="0">
              <a:lnSpc>
                <a:spcPct val="100000"/>
              </a:lnSpc>
              <a:buFont typeface="Arial" panose="020B0604020202020204" pitchFamily="34" charset="0"/>
              <a:buNone/>
              <a:defRPr/>
            </a:lvl4pPr>
            <a:lvl5pPr marL="0" indent="0">
              <a:lnSpc>
                <a:spcPct val="100000"/>
              </a:lnSpc>
              <a:buFont typeface="Arial" panose="020B0604020202020204" pitchFamily="34" charset="0"/>
              <a:buNone/>
              <a:defRPr/>
            </a:lvl5pPr>
            <a:lvl6pPr marL="0" indent="0">
              <a:lnSpc>
                <a:spcPct val="100000"/>
              </a:lnSpc>
              <a:buFont typeface="Arial" panose="020B0604020202020204" pitchFamily="34" charset="0"/>
              <a:buNone/>
              <a:defRPr/>
            </a:lvl6pPr>
            <a:lvl7pPr marL="0" indent="0">
              <a:lnSpc>
                <a:spcPct val="100000"/>
              </a:lnSpc>
              <a:buFont typeface="Arial" panose="020B0604020202020204" pitchFamily="34" charset="0"/>
              <a:buNone/>
              <a:defRPr/>
            </a:lvl7pPr>
            <a:lvl8pPr marL="0" indent="0">
              <a:lnSpc>
                <a:spcPct val="100000"/>
              </a:lnSpc>
              <a:buFont typeface="Arial" panose="020B0604020202020204" pitchFamily="34" charset="0"/>
              <a:buNone/>
              <a:defRPr/>
            </a:lvl8pPr>
            <a:lvl9pPr marL="0" indent="0">
              <a:lnSpc>
                <a:spcPct val="100000"/>
              </a:lnSpc>
              <a:buFont typeface="Arial" panose="020B0604020202020204" pitchFamily="34" charset="0"/>
              <a:buNone/>
              <a:defRPr/>
            </a:lvl9pPr>
          </a:lstStyle>
          <a:p>
            <a:pPr lvl="0"/>
            <a:r>
              <a:rPr lang="de-DE" smtClean="0"/>
              <a:t>Formatvorlagen des Textmasters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148718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en-US" smtClean="0"/>
              <a:t>How do analysts read financial statements?</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07.02.2019</a:t>
            </a:r>
            <a:endParaRPr lang="de-DE" dirty="0"/>
          </a:p>
        </p:txBody>
      </p:sp>
    </p:spTree>
    <p:extLst>
      <p:ext uri="{BB962C8B-B14F-4D97-AF65-F5344CB8AC3E}">
        <p14:creationId xmlns:p14="http://schemas.microsoft.com/office/powerpoint/2010/main" val="2721132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7" name="Rechteck 6"/>
          <p:cNvSpPr/>
          <p:nvPr userDrawn="1"/>
        </p:nvSpPr>
        <p:spPr>
          <a:xfrm>
            <a:off x="0" y="283"/>
            <a:ext cx="9143622" cy="6857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59123" y="0"/>
            <a:ext cx="3689604" cy="2023110"/>
          </a:xfrm>
          <a:prstGeom prst="rect">
            <a:avLst/>
          </a:prstGeom>
        </p:spPr>
      </p:pic>
    </p:spTree>
    <p:extLst>
      <p:ext uri="{BB962C8B-B14F-4D97-AF65-F5344CB8AC3E}">
        <p14:creationId xmlns:p14="http://schemas.microsoft.com/office/powerpoint/2010/main" val="2713781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Titel 3"/>
          <p:cNvSpPr>
            <a:spLocks noGrp="1"/>
          </p:cNvSpPr>
          <p:nvPr>
            <p:ph type="title"/>
          </p:nvPr>
        </p:nvSpPr>
        <p:spPr/>
        <p:txBody>
          <a:bodyPr/>
          <a:lstStyle/>
          <a:p>
            <a:r>
              <a:rPr lang="de-DE" smtClean="0"/>
              <a:t>Titelmasterformat durch Klicken bearbeiten</a:t>
            </a:r>
            <a:endParaRPr lang="de-DE"/>
          </a:p>
        </p:txBody>
      </p:sp>
      <p:sp>
        <p:nvSpPr>
          <p:cNvPr id="5" name="Datumsplatzhalter 4"/>
          <p:cNvSpPr>
            <a:spLocks noGrp="1"/>
          </p:cNvSpPr>
          <p:nvPr>
            <p:ph type="dt" sz="half" idx="10"/>
          </p:nvPr>
        </p:nvSpPr>
        <p:spPr/>
        <p:txBody>
          <a:bodyPr/>
          <a:lstStyle>
            <a:lvl1pPr>
              <a:defRPr/>
            </a:lvl1pPr>
          </a:lstStyle>
          <a:p>
            <a:r>
              <a:rPr lang="de-DE" smtClean="0">
                <a:solidFill>
                  <a:prstClr val="black"/>
                </a:solidFill>
              </a:rPr>
              <a:t>07.02.2019</a:t>
            </a:r>
            <a:endParaRPr lang="de-DE" dirty="0">
              <a:solidFill>
                <a:prstClr val="black"/>
              </a:solidFill>
            </a:endParaRPr>
          </a:p>
        </p:txBody>
      </p:sp>
      <p:sp>
        <p:nvSpPr>
          <p:cNvPr id="6" name="Fußzeilenplatzhalter 5"/>
          <p:cNvSpPr>
            <a:spLocks noGrp="1"/>
          </p:cNvSpPr>
          <p:nvPr>
            <p:ph type="ftr" sz="quarter" idx="11"/>
          </p:nvPr>
        </p:nvSpPr>
        <p:spPr/>
        <p:txBody>
          <a:bodyPr/>
          <a:lstStyle/>
          <a:p>
            <a:r>
              <a:rPr lang="en-US" smtClean="0">
                <a:solidFill>
                  <a:prstClr val="black"/>
                </a:solidFill>
              </a:rPr>
              <a:t>How do analysts read financial statements?</a:t>
            </a:r>
            <a:endParaRPr lang="de-DE">
              <a:solidFill>
                <a:prstClr val="black"/>
              </a:solidFill>
            </a:endParaRPr>
          </a:p>
        </p:txBody>
      </p:sp>
      <p:sp>
        <p:nvSpPr>
          <p:cNvPr id="10" name="Foliennummernplatzhalter 9"/>
          <p:cNvSpPr>
            <a:spLocks noGrp="1"/>
          </p:cNvSpPr>
          <p:nvPr>
            <p:ph type="sldNum" sz="quarter" idx="12"/>
          </p:nvPr>
        </p:nvSpPr>
        <p:spPr/>
        <p:txBody>
          <a:bodyPr/>
          <a:lstStyle/>
          <a:p>
            <a:fld id="{C05EE493-AD2E-4872-B2F6-8F12A747F0A5}" type="slidenum">
              <a:rPr lang="de-DE" smtClean="0">
                <a:solidFill>
                  <a:prstClr val="black"/>
                </a:solidFill>
              </a:rPr>
              <a:pPr/>
              <a:t>‹Nr.›</a:t>
            </a:fld>
            <a:endParaRPr lang="de-DE">
              <a:solidFill>
                <a:prstClr val="black"/>
              </a:solidFill>
            </a:endParaRPr>
          </a:p>
        </p:txBody>
      </p:sp>
    </p:spTree>
    <p:extLst>
      <p:ext uri="{BB962C8B-B14F-4D97-AF65-F5344CB8AC3E}">
        <p14:creationId xmlns:p14="http://schemas.microsoft.com/office/powerpoint/2010/main" val="411601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formatierungen Listeneben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en-US" smtClean="0"/>
              <a:t>How do analysts read financial statements?</a:t>
            </a:r>
            <a:endParaRPr lang="de-DE" dirty="0"/>
          </a:p>
        </p:txBody>
      </p:sp>
      <p:sp>
        <p:nvSpPr>
          <p:cNvPr id="8"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9"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smtClean="0"/>
              <a:t>07.02.2019</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folie ein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en-US" smtClean="0"/>
              <a:t>How do analysts read financial statements?</a:t>
            </a:r>
            <a:endParaRPr lang="de-DE" dirty="0"/>
          </a:p>
        </p:txBody>
      </p:sp>
      <p:sp>
        <p:nvSpPr>
          <p:cNvPr id="8"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9"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smtClean="0"/>
              <a:t>07.02.2019</a:t>
            </a:r>
            <a:endParaRPr lang="de-DE" dirty="0"/>
          </a:p>
        </p:txBody>
      </p:sp>
    </p:spTree>
    <p:extLst>
      <p:ext uri="{BB962C8B-B14F-4D97-AF65-F5344CB8AC3E}">
        <p14:creationId xmlns:p14="http://schemas.microsoft.com/office/powerpoint/2010/main" val="426115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extfolie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hasCustomPrompt="1"/>
          </p:nvPr>
        </p:nvSpPr>
        <p:spPr>
          <a:xfrm>
            <a:off x="323849" y="1989138"/>
            <a:ext cx="4176713" cy="4103687"/>
          </a:xfrm>
        </p:spPr>
        <p:txBody>
          <a:bodyPr>
            <a:noAutofit/>
          </a:bodyPr>
          <a:lstStyle>
            <a:lvl1pPr>
              <a:defRPr sz="1600"/>
            </a:lvl1pPr>
            <a:lvl2pPr>
              <a:defRPr sz="1600"/>
            </a:lvl2pPr>
            <a:lvl3pPr>
              <a:defRPr sz="1600"/>
            </a:lvl3pPr>
            <a:lvl4pPr>
              <a:defRPr sz="1600"/>
            </a:lvl4pPr>
            <a:lvl5pPr>
              <a:defRPr sz="1600"/>
            </a:lvl5pPr>
            <a:lvl6pPr>
              <a:defRPr sz="1600"/>
            </a:lvl6pPr>
            <a:lvl7pPr marL="0" indent="0">
              <a:buFont typeface="Arial" panose="020B0604020202020204" pitchFamily="34" charset="0"/>
              <a:buNone/>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Inhaltsplatzhalter 3"/>
          <p:cNvSpPr>
            <a:spLocks noGrp="1"/>
          </p:cNvSpPr>
          <p:nvPr>
            <p:ph sz="half" idx="2" hasCustomPrompt="1"/>
          </p:nvPr>
        </p:nvSpPr>
        <p:spPr>
          <a:xfrm>
            <a:off x="4643438" y="1989138"/>
            <a:ext cx="4176712" cy="4103687"/>
          </a:xfrm>
        </p:spPr>
        <p:txBody>
          <a:bodyPr>
            <a:noAutofit/>
          </a:bodyPr>
          <a:lstStyle>
            <a:lvl1pPr>
              <a:defRPr sz="1600"/>
            </a:lvl1pPr>
            <a:lvl2pPr>
              <a:defRPr sz="1600"/>
            </a:lvl2pPr>
            <a:lvl3pPr>
              <a:defRPr sz="1600"/>
            </a:lvl3pPr>
            <a:lvl4pPr>
              <a:defRPr sz="1600"/>
            </a:lvl4pPr>
            <a:lvl5pPr>
              <a:buAutoNum type="arabicPeriod"/>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en-US" smtClean="0"/>
              <a:t>How do analysts read financial statements?</a:t>
            </a:r>
            <a:endParaRPr lang="de-DE" dirty="0"/>
          </a:p>
        </p:txBody>
      </p:sp>
      <p:sp>
        <p:nvSpPr>
          <p:cNvPr id="9"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10" name="Datumsplatzhalter 8"/>
          <p:cNvSpPr>
            <a:spLocks noGrp="1"/>
          </p:cNvSpPr>
          <p:nvPr>
            <p:ph type="dt" sz="half" idx="10"/>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smtClean="0"/>
              <a:t>07.02.2019</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osse Headline – Textfolie ein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6335713" cy="1224136"/>
          </a:xfrm>
        </p:spPr>
        <p:txBody>
          <a:bodyPr>
            <a:normAutofit/>
          </a:bodyPr>
          <a:lstStyle>
            <a:lvl1pPr>
              <a:defRPr sz="3500"/>
            </a:lvl1pPr>
          </a:lstStyle>
          <a:p>
            <a:r>
              <a:rPr lang="de-DE" smtClean="0"/>
              <a:t>Titelmasterformat durch Klicken bearbeiten</a:t>
            </a:r>
            <a:endParaRPr lang="de-DE" dirty="0"/>
          </a:p>
        </p:txBody>
      </p:sp>
      <p:sp>
        <p:nvSpPr>
          <p:cNvPr id="3" name="Inhaltsplatzhalter 2"/>
          <p:cNvSpPr>
            <a:spLocks noGrp="1"/>
          </p:cNvSpPr>
          <p:nvPr>
            <p:ph idx="1" hasCustomPrompt="1"/>
          </p:nvPr>
        </p:nvSpPr>
        <p:spPr/>
        <p:txBody>
          <a:bodyPr/>
          <a:lstStyle>
            <a:lvl5pPr>
              <a:defRPr/>
            </a:lvl5pPr>
            <a:lvl6pPr>
              <a:defRPr/>
            </a:lvl6pPr>
            <a:lvl7pPr>
              <a:defRPr/>
            </a:lvl7pPr>
            <a:lvl8pPr>
              <a:defRPr/>
            </a:lvl8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7" name="Fußzeilenplatzhalter 4"/>
          <p:cNvSpPr>
            <a:spLocks noGrp="1"/>
          </p:cNvSpPr>
          <p:nvPr>
            <p:ph type="ftr" sz="quarter" idx="3"/>
          </p:nvPr>
        </p:nvSpPr>
        <p:spPr>
          <a:xfrm>
            <a:off x="2484438" y="6453336"/>
            <a:ext cx="3095625" cy="216024"/>
          </a:xfrm>
          <a:prstGeom prst="rect">
            <a:avLst/>
          </a:prstGeom>
        </p:spPr>
        <p:txBody>
          <a:bodyPr vert="horz" lIns="0" tIns="0" rIns="0" bIns="54000" rtlCol="0" anchor="b" anchorCtr="0"/>
          <a:lstStyle>
            <a:lvl1pPr algn="l">
              <a:defRPr sz="700" b="1">
                <a:solidFill>
                  <a:schemeClr val="tx1"/>
                </a:solidFill>
              </a:defRPr>
            </a:lvl1pPr>
          </a:lstStyle>
          <a:p>
            <a:r>
              <a:rPr lang="en-US" smtClean="0"/>
              <a:t>How do analysts read financial statements?</a:t>
            </a:r>
            <a:endParaRPr lang="de-DE" dirty="0"/>
          </a:p>
        </p:txBody>
      </p:sp>
      <p:sp>
        <p:nvSpPr>
          <p:cNvPr id="8"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700" b="1">
                <a:solidFill>
                  <a:schemeClr val="tx1"/>
                </a:solidFill>
              </a:defRPr>
            </a:lvl1pPr>
          </a:lstStyle>
          <a:p>
            <a:fld id="{C05EE493-AD2E-4872-B2F6-8F12A747F0A5}" type="slidenum">
              <a:rPr lang="de-DE" smtClean="0"/>
              <a:pPr/>
              <a:t>‹Nr.›</a:t>
            </a:fld>
            <a:endParaRPr lang="de-DE" dirty="0"/>
          </a:p>
        </p:txBody>
      </p:sp>
      <p:sp>
        <p:nvSpPr>
          <p:cNvPr id="9"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700" b="1">
                <a:solidFill>
                  <a:schemeClr val="tx1"/>
                </a:solidFill>
              </a:defRPr>
            </a:lvl1pPr>
          </a:lstStyle>
          <a:p>
            <a:r>
              <a:rPr lang="de-DE" smtClean="0"/>
              <a:t>07.02.2019</a:t>
            </a:r>
            <a:endParaRPr lang="de-DE" dirty="0"/>
          </a:p>
        </p:txBody>
      </p:sp>
    </p:spTree>
    <p:extLst>
      <p:ext uri="{BB962C8B-B14F-4D97-AF65-F5344CB8AC3E}">
        <p14:creationId xmlns:p14="http://schemas.microsoft.com/office/powerpoint/2010/main" val="85653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Grosse Headline – Text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3"/>
            <a:ext cx="6335713" cy="1224111"/>
          </a:xfrm>
        </p:spPr>
        <p:txBody>
          <a:bodyPr/>
          <a:lstStyle>
            <a:lvl1pPr>
              <a:defRPr lang="de-DE" sz="3500" b="1" u="sng" kern="1200" baseline="0" dirty="0" smtClean="0">
                <a:solidFill>
                  <a:schemeClr val="tx1"/>
                </a:solidFill>
                <a:uFill>
                  <a:solidFill>
                    <a:schemeClr val="accent1"/>
                  </a:solidFill>
                </a:uFill>
                <a:latin typeface="+mj-lt"/>
                <a:ea typeface="+mj-ea"/>
                <a:cs typeface="+mj-cs"/>
              </a:defRPr>
            </a:lvl1pPr>
          </a:lstStyle>
          <a:p>
            <a:r>
              <a:rPr lang="de-DE" smtClean="0"/>
              <a:t>Titelmasterformat durch Klicken bearbeiten</a:t>
            </a:r>
            <a:endParaRPr lang="de-DE" dirty="0"/>
          </a:p>
        </p:txBody>
      </p:sp>
      <p:sp>
        <p:nvSpPr>
          <p:cNvPr id="3" name="Inhaltsplatzhalter 2"/>
          <p:cNvSpPr>
            <a:spLocks noGrp="1"/>
          </p:cNvSpPr>
          <p:nvPr>
            <p:ph sz="half" idx="1" hasCustomPrompt="1"/>
          </p:nvPr>
        </p:nvSpPr>
        <p:spPr>
          <a:xfrm>
            <a:off x="323849" y="1989138"/>
            <a:ext cx="4176713" cy="4103687"/>
          </a:xfrm>
        </p:spPr>
        <p:txBody>
          <a:bodyPr>
            <a:noAutofit/>
          </a:bodyPr>
          <a:lstStyle>
            <a:lvl1pPr>
              <a:defRPr sz="1600"/>
            </a:lvl1pPr>
            <a:lvl2pPr>
              <a:defRPr sz="1600"/>
            </a:lvl2pPr>
            <a:lvl3pPr>
              <a:defRPr sz="1600"/>
            </a:lvl3pPr>
            <a:lvl4pPr>
              <a:defRPr sz="1600"/>
            </a:lvl4pPr>
            <a:lvl5pPr>
              <a:defRPr sz="1600"/>
            </a:lvl5pPr>
            <a:lvl6pPr>
              <a:defRPr sz="1600"/>
            </a:lvl6pPr>
            <a:lvl7pPr marL="0" indent="0">
              <a:buFont typeface="Arial" panose="020B0604020202020204" pitchFamily="34" charset="0"/>
              <a:buNone/>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Inhaltsplatzhalter 3"/>
          <p:cNvSpPr>
            <a:spLocks noGrp="1"/>
          </p:cNvSpPr>
          <p:nvPr>
            <p:ph sz="half" idx="2" hasCustomPrompt="1"/>
          </p:nvPr>
        </p:nvSpPr>
        <p:spPr>
          <a:xfrm>
            <a:off x="4643438" y="1989138"/>
            <a:ext cx="4176712" cy="4103687"/>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 name="Fußzeilenplatzhalter 4"/>
          <p:cNvSpPr>
            <a:spLocks noGrp="1"/>
          </p:cNvSpPr>
          <p:nvPr>
            <p:ph type="ftr" sz="quarter" idx="3"/>
          </p:nvPr>
        </p:nvSpPr>
        <p:spPr>
          <a:xfrm>
            <a:off x="2484438" y="6453336"/>
            <a:ext cx="4319810" cy="216024"/>
          </a:xfrm>
          <a:prstGeom prst="rect">
            <a:avLst/>
          </a:prstGeom>
        </p:spPr>
        <p:txBody>
          <a:bodyPr vert="horz" lIns="0" tIns="0" rIns="0" bIns="54000" rtlCol="0" anchor="b" anchorCtr="0"/>
          <a:lstStyle>
            <a:lvl1pPr algn="l">
              <a:defRPr sz="900" b="1">
                <a:solidFill>
                  <a:schemeClr val="tx1"/>
                </a:solidFill>
              </a:defRPr>
            </a:lvl1pPr>
          </a:lstStyle>
          <a:p>
            <a:r>
              <a:rPr lang="en-US" smtClean="0"/>
              <a:t>How do analysts read financial statements?</a:t>
            </a:r>
            <a:endParaRPr lang="de-DE" dirty="0"/>
          </a:p>
        </p:txBody>
      </p:sp>
      <p:sp>
        <p:nvSpPr>
          <p:cNvPr id="9"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900" b="1">
                <a:solidFill>
                  <a:schemeClr val="tx1"/>
                </a:solidFill>
              </a:defRPr>
            </a:lvl1pPr>
          </a:lstStyle>
          <a:p>
            <a:fld id="{C05EE493-AD2E-4872-B2F6-8F12A747F0A5}" type="slidenum">
              <a:rPr lang="de-DE" smtClean="0"/>
              <a:pPr/>
              <a:t>‹Nr.›</a:t>
            </a:fld>
            <a:endParaRPr lang="de-DE" dirty="0"/>
          </a:p>
        </p:txBody>
      </p:sp>
      <p:sp>
        <p:nvSpPr>
          <p:cNvPr id="10" name="Datumsplatzhalter 8"/>
          <p:cNvSpPr>
            <a:spLocks noGrp="1"/>
          </p:cNvSpPr>
          <p:nvPr>
            <p:ph type="dt" sz="half" idx="10"/>
          </p:nvPr>
        </p:nvSpPr>
        <p:spPr>
          <a:xfrm>
            <a:off x="1403350" y="6453336"/>
            <a:ext cx="936626" cy="216024"/>
          </a:xfrm>
          <a:prstGeom prst="rect">
            <a:avLst/>
          </a:prstGeom>
        </p:spPr>
        <p:txBody>
          <a:bodyPr vert="horz" lIns="0" tIns="0" rIns="0" bIns="54000" rtlCol="0" anchor="b" anchorCtr="0"/>
          <a:lstStyle>
            <a:lvl1pPr algn="l">
              <a:defRPr sz="900" b="1">
                <a:solidFill>
                  <a:schemeClr val="tx1"/>
                </a:solidFill>
              </a:defRPr>
            </a:lvl1pPr>
          </a:lstStyle>
          <a:p>
            <a:r>
              <a:rPr lang="de-DE" smtClean="0"/>
              <a:t>07.02.2019</a:t>
            </a:r>
            <a:endParaRPr lang="de-DE" dirty="0"/>
          </a:p>
        </p:txBody>
      </p:sp>
    </p:spTree>
    <p:extLst>
      <p:ext uri="{BB962C8B-B14F-4D97-AF65-F5344CB8AC3E}">
        <p14:creationId xmlns:p14="http://schemas.microsoft.com/office/powerpoint/2010/main" val="400131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folie zweispalti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p>
            <a:r>
              <a:rPr lang="en-US" smtClean="0"/>
              <a:t>How do analysts read financial statements?</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07.02.2019</a:t>
            </a:r>
            <a:endParaRPr lang="de-DE" dirty="0"/>
          </a:p>
        </p:txBody>
      </p:sp>
      <p:sp>
        <p:nvSpPr>
          <p:cNvPr id="7" name="Bildplatzhalter 6"/>
          <p:cNvSpPr>
            <a:spLocks noGrp="1"/>
          </p:cNvSpPr>
          <p:nvPr>
            <p:ph type="pic" sz="quarter" idx="13"/>
          </p:nvPr>
        </p:nvSpPr>
        <p:spPr>
          <a:xfrm>
            <a:off x="323528" y="1989139"/>
            <a:ext cx="4177035" cy="2736006"/>
          </a:xfrm>
        </p:spPr>
        <p:txBody>
          <a:bodyPr/>
          <a:lstStyle>
            <a:lvl1pPr algn="ctr">
              <a:defRPr/>
            </a:lvl1pPr>
          </a:lstStyle>
          <a:p>
            <a:r>
              <a:rPr lang="de-DE" smtClean="0"/>
              <a:t>Bild durch Klicken auf Symbol hinzufügen</a:t>
            </a:r>
            <a:endParaRPr lang="de-DE"/>
          </a:p>
        </p:txBody>
      </p:sp>
      <p:sp>
        <p:nvSpPr>
          <p:cNvPr id="11" name="Textplatzhalter 10"/>
          <p:cNvSpPr>
            <a:spLocks noGrp="1"/>
          </p:cNvSpPr>
          <p:nvPr>
            <p:ph type="body" sz="quarter" idx="15"/>
          </p:nvPr>
        </p:nvSpPr>
        <p:spPr>
          <a:xfrm>
            <a:off x="323850"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13" name="Bildplatzhalter 6"/>
          <p:cNvSpPr>
            <a:spLocks noGrp="1"/>
          </p:cNvSpPr>
          <p:nvPr>
            <p:ph type="pic" sz="quarter" idx="16"/>
          </p:nvPr>
        </p:nvSpPr>
        <p:spPr>
          <a:xfrm>
            <a:off x="4643437" y="1989139"/>
            <a:ext cx="4177035" cy="2736006"/>
          </a:xfrm>
        </p:spPr>
        <p:txBody>
          <a:bodyPr/>
          <a:lstStyle>
            <a:lvl1pPr algn="ctr">
              <a:defRPr/>
            </a:lvl1pPr>
          </a:lstStyle>
          <a:p>
            <a:r>
              <a:rPr lang="de-DE" smtClean="0"/>
              <a:t>Bild durch Klicken auf Symbol hinzufügen</a:t>
            </a:r>
            <a:endParaRPr lang="de-DE"/>
          </a:p>
        </p:txBody>
      </p:sp>
      <p:sp>
        <p:nvSpPr>
          <p:cNvPr id="14" name="Textplatzhalter 10"/>
          <p:cNvSpPr>
            <a:spLocks noGrp="1"/>
          </p:cNvSpPr>
          <p:nvPr>
            <p:ph type="body" sz="quarter" idx="17"/>
          </p:nvPr>
        </p:nvSpPr>
        <p:spPr>
          <a:xfrm>
            <a:off x="4643759"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Tree>
    <p:extLst>
      <p:ext uri="{BB962C8B-B14F-4D97-AF65-F5344CB8AC3E}">
        <p14:creationId xmlns:p14="http://schemas.microsoft.com/office/powerpoint/2010/main" val="249518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sse Headline – Bildfolie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3"/>
            <a:ext cx="6335713" cy="1224111"/>
          </a:xfrm>
        </p:spPr>
        <p:txBody>
          <a:bodyPr/>
          <a:lstStyle>
            <a:lvl1pPr>
              <a:defRPr lang="de-DE" sz="3500" b="1" u="sng" kern="1200" baseline="0" dirty="0" smtClean="0">
                <a:solidFill>
                  <a:schemeClr val="tx1"/>
                </a:solidFill>
                <a:uFill>
                  <a:solidFill>
                    <a:schemeClr val="accent1"/>
                  </a:solidFill>
                </a:uFill>
                <a:latin typeface="+mj-lt"/>
                <a:ea typeface="+mj-ea"/>
                <a:cs typeface="+mj-cs"/>
              </a:defRPr>
            </a:lvl1pPr>
          </a:lstStyle>
          <a:p>
            <a:r>
              <a:rPr lang="de-DE" smtClean="0"/>
              <a:t>Titelmasterformat durch Klicken bearbeiten</a:t>
            </a:r>
            <a:endParaRPr lang="de-DE" dirty="0"/>
          </a:p>
        </p:txBody>
      </p:sp>
      <p:sp>
        <p:nvSpPr>
          <p:cNvPr id="3" name="Fußzeilenplatzhalter 2"/>
          <p:cNvSpPr>
            <a:spLocks noGrp="1"/>
          </p:cNvSpPr>
          <p:nvPr>
            <p:ph type="ftr" sz="quarter" idx="10"/>
          </p:nvPr>
        </p:nvSpPr>
        <p:spPr/>
        <p:txBody>
          <a:bodyPr/>
          <a:lstStyle/>
          <a:p>
            <a:r>
              <a:rPr lang="en-US" smtClean="0"/>
              <a:t>How do analysts read financial statements?</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07.02.2019</a:t>
            </a:r>
            <a:endParaRPr lang="de-DE" dirty="0"/>
          </a:p>
        </p:txBody>
      </p:sp>
      <p:sp>
        <p:nvSpPr>
          <p:cNvPr id="7" name="Bildplatzhalter 6"/>
          <p:cNvSpPr>
            <a:spLocks noGrp="1"/>
          </p:cNvSpPr>
          <p:nvPr>
            <p:ph type="pic" sz="quarter" idx="13"/>
          </p:nvPr>
        </p:nvSpPr>
        <p:spPr>
          <a:xfrm>
            <a:off x="323528" y="1989139"/>
            <a:ext cx="4177035" cy="2736006"/>
          </a:xfrm>
        </p:spPr>
        <p:txBody>
          <a:bodyPr/>
          <a:lstStyle>
            <a:lvl1pPr algn="ctr">
              <a:defRPr/>
            </a:lvl1pPr>
          </a:lstStyle>
          <a:p>
            <a:r>
              <a:rPr lang="de-DE" smtClean="0"/>
              <a:t>Bild durch Klicken auf Symbol hinzufügen</a:t>
            </a:r>
            <a:endParaRPr lang="de-DE"/>
          </a:p>
        </p:txBody>
      </p:sp>
      <p:sp>
        <p:nvSpPr>
          <p:cNvPr id="11" name="Textplatzhalter 10"/>
          <p:cNvSpPr>
            <a:spLocks noGrp="1"/>
          </p:cNvSpPr>
          <p:nvPr>
            <p:ph type="body" sz="quarter" idx="15"/>
          </p:nvPr>
        </p:nvSpPr>
        <p:spPr>
          <a:xfrm>
            <a:off x="323850"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13" name="Bildplatzhalter 6"/>
          <p:cNvSpPr>
            <a:spLocks noGrp="1"/>
          </p:cNvSpPr>
          <p:nvPr>
            <p:ph type="pic" sz="quarter" idx="16"/>
          </p:nvPr>
        </p:nvSpPr>
        <p:spPr>
          <a:xfrm>
            <a:off x="4643437" y="1989139"/>
            <a:ext cx="4177035" cy="2736006"/>
          </a:xfrm>
        </p:spPr>
        <p:txBody>
          <a:bodyPr/>
          <a:lstStyle>
            <a:lvl1pPr algn="ctr">
              <a:defRPr/>
            </a:lvl1pPr>
          </a:lstStyle>
          <a:p>
            <a:r>
              <a:rPr lang="de-DE" smtClean="0"/>
              <a:t>Bild durch Klicken auf Symbol hinzufügen</a:t>
            </a:r>
            <a:endParaRPr lang="de-DE"/>
          </a:p>
        </p:txBody>
      </p:sp>
      <p:sp>
        <p:nvSpPr>
          <p:cNvPr id="14" name="Textplatzhalter 10"/>
          <p:cNvSpPr>
            <a:spLocks noGrp="1"/>
          </p:cNvSpPr>
          <p:nvPr>
            <p:ph type="body" sz="quarter" idx="17"/>
          </p:nvPr>
        </p:nvSpPr>
        <p:spPr>
          <a:xfrm>
            <a:off x="4643759" y="4869160"/>
            <a:ext cx="4176713" cy="1223665"/>
          </a:xfrm>
        </p:spPr>
        <p:txBody>
          <a:bodyPr/>
          <a:lstStyle>
            <a:lvl1pPr>
              <a:defRPr u="sng" baseline="0">
                <a:solidFill>
                  <a:schemeClr val="tx1"/>
                </a:solidFill>
                <a:uFill>
                  <a:solidFill>
                    <a:schemeClr val="accent1"/>
                  </a:solidFill>
                </a:uFill>
              </a:defRPr>
            </a:lvl1pPr>
            <a:lvl5pP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Tree>
    <p:extLst>
      <p:ext uri="{BB962C8B-B14F-4D97-AF65-F5344CB8AC3E}">
        <p14:creationId xmlns:p14="http://schemas.microsoft.com/office/powerpoint/2010/main" val="260267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foli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How do analysts read financial statements?</a:t>
            </a:r>
            <a:endParaRPr lang="de-DE" dirty="0"/>
          </a:p>
        </p:txBody>
      </p:sp>
      <p:sp>
        <p:nvSpPr>
          <p:cNvPr id="4" name="Foliennummernplatzhalter 3"/>
          <p:cNvSpPr>
            <a:spLocks noGrp="1"/>
          </p:cNvSpPr>
          <p:nvPr>
            <p:ph type="sldNum" sz="quarter" idx="11"/>
          </p:nvPr>
        </p:nvSpPr>
        <p:spPr/>
        <p:txBody>
          <a:bodyPr/>
          <a:lstStyle/>
          <a:p>
            <a:fld id="{C05EE493-AD2E-4872-B2F6-8F12A747F0A5}" type="slidenum">
              <a:rPr lang="de-DE" smtClean="0"/>
              <a:pPr/>
              <a:t>‹Nr.›</a:t>
            </a:fld>
            <a:endParaRPr lang="de-DE" dirty="0"/>
          </a:p>
        </p:txBody>
      </p:sp>
      <p:sp>
        <p:nvSpPr>
          <p:cNvPr id="5" name="Datumsplatzhalter 4"/>
          <p:cNvSpPr>
            <a:spLocks noGrp="1"/>
          </p:cNvSpPr>
          <p:nvPr>
            <p:ph type="dt" sz="half" idx="12"/>
          </p:nvPr>
        </p:nvSpPr>
        <p:spPr/>
        <p:txBody>
          <a:bodyPr/>
          <a:lstStyle/>
          <a:p>
            <a:r>
              <a:rPr lang="de-DE" smtClean="0"/>
              <a:t>07.02.2019</a:t>
            </a:r>
            <a:endParaRPr lang="de-DE" dirty="0"/>
          </a:p>
        </p:txBody>
      </p:sp>
      <p:sp>
        <p:nvSpPr>
          <p:cNvPr id="7" name="Bildplatzhalter 6"/>
          <p:cNvSpPr>
            <a:spLocks noGrp="1"/>
          </p:cNvSpPr>
          <p:nvPr>
            <p:ph type="pic" sz="quarter" idx="13"/>
          </p:nvPr>
        </p:nvSpPr>
        <p:spPr>
          <a:xfrm>
            <a:off x="323528" y="1"/>
            <a:ext cx="8496622" cy="5084762"/>
          </a:xfrm>
        </p:spPr>
        <p:txBody>
          <a:bodyPr/>
          <a:lstStyle>
            <a:lvl1pPr algn="ctr">
              <a:defRPr/>
            </a:lvl1pPr>
          </a:lstStyle>
          <a:p>
            <a:r>
              <a:rPr lang="de-DE" smtClean="0"/>
              <a:t>Bild durch Klicken auf Symbol hinzufügen</a:t>
            </a:r>
            <a:endParaRPr lang="de-DE" dirty="0"/>
          </a:p>
        </p:txBody>
      </p:sp>
      <p:sp>
        <p:nvSpPr>
          <p:cNvPr id="11" name="Textplatzhalter 10"/>
          <p:cNvSpPr>
            <a:spLocks noGrp="1"/>
          </p:cNvSpPr>
          <p:nvPr>
            <p:ph type="body" sz="quarter" idx="15"/>
          </p:nvPr>
        </p:nvSpPr>
        <p:spPr>
          <a:xfrm>
            <a:off x="323850" y="5229225"/>
            <a:ext cx="6335713" cy="863601"/>
          </a:xfrm>
        </p:spPr>
        <p:txBody>
          <a:bodyPr/>
          <a:lstStyle>
            <a:lvl1pPr>
              <a:defRPr u="sng" baseline="0">
                <a:solidFill>
                  <a:schemeClr val="tx1"/>
                </a:solidFill>
                <a:uFill>
                  <a:solidFill>
                    <a:schemeClr val="accent1"/>
                  </a:solidFill>
                </a:uFill>
              </a:defRPr>
            </a:lvl1pPr>
            <a:lvl5pPr>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Tree>
    <p:extLst>
      <p:ext uri="{BB962C8B-B14F-4D97-AF65-F5344CB8AC3E}">
        <p14:creationId xmlns:p14="http://schemas.microsoft.com/office/powerpoint/2010/main" val="61429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3850" y="404664"/>
            <a:ext cx="6335713" cy="792088"/>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23850" y="1988840"/>
            <a:ext cx="8496300" cy="4103985"/>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cxnSp>
        <p:nvCxnSpPr>
          <p:cNvPr id="11" name="Gerade Verbindung 10"/>
          <p:cNvCxnSpPr/>
          <p:nvPr/>
        </p:nvCxnSpPr>
        <p:spPr>
          <a:xfrm>
            <a:off x="323850" y="6408378"/>
            <a:ext cx="849662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Fußzeilenplatzhalter 4"/>
          <p:cNvSpPr>
            <a:spLocks noGrp="1"/>
          </p:cNvSpPr>
          <p:nvPr>
            <p:ph type="ftr" sz="quarter" idx="3"/>
          </p:nvPr>
        </p:nvSpPr>
        <p:spPr>
          <a:xfrm>
            <a:off x="2484438" y="6453336"/>
            <a:ext cx="3959770" cy="216024"/>
          </a:xfrm>
          <a:prstGeom prst="rect">
            <a:avLst/>
          </a:prstGeom>
        </p:spPr>
        <p:txBody>
          <a:bodyPr vert="horz" lIns="0" tIns="0" rIns="0" bIns="54000" rtlCol="0" anchor="b" anchorCtr="0"/>
          <a:lstStyle>
            <a:lvl1pPr algn="l">
              <a:defRPr sz="900" b="1">
                <a:solidFill>
                  <a:schemeClr val="tx1"/>
                </a:solidFill>
              </a:defRPr>
            </a:lvl1pPr>
          </a:lstStyle>
          <a:p>
            <a:r>
              <a:rPr lang="en-US" smtClean="0"/>
              <a:t>How do analysts read financial statements?</a:t>
            </a:r>
            <a:endParaRPr lang="de-DE" dirty="0"/>
          </a:p>
        </p:txBody>
      </p:sp>
      <p:sp>
        <p:nvSpPr>
          <p:cNvPr id="15" name="Foliennummernplatzhalter 5"/>
          <p:cNvSpPr>
            <a:spLocks noGrp="1"/>
          </p:cNvSpPr>
          <p:nvPr>
            <p:ph type="sldNum" sz="quarter" idx="4"/>
          </p:nvPr>
        </p:nvSpPr>
        <p:spPr>
          <a:xfrm>
            <a:off x="323850" y="6453336"/>
            <a:ext cx="935038" cy="216024"/>
          </a:xfrm>
          <a:prstGeom prst="rect">
            <a:avLst/>
          </a:prstGeom>
        </p:spPr>
        <p:txBody>
          <a:bodyPr vert="horz" lIns="0" tIns="0" rIns="0" bIns="54000" rtlCol="0" anchor="b" anchorCtr="0"/>
          <a:lstStyle>
            <a:lvl1pPr algn="l">
              <a:defRPr sz="900" b="1">
                <a:solidFill>
                  <a:schemeClr val="tx1"/>
                </a:solidFill>
              </a:defRPr>
            </a:lvl1pPr>
          </a:lstStyle>
          <a:p>
            <a:fld id="{C05EE493-AD2E-4872-B2F6-8F12A747F0A5}" type="slidenum">
              <a:rPr lang="de-DE" smtClean="0"/>
              <a:pPr/>
              <a:t>‹Nr.›</a:t>
            </a:fld>
            <a:endParaRPr lang="de-DE" dirty="0"/>
          </a:p>
        </p:txBody>
      </p:sp>
      <p:sp>
        <p:nvSpPr>
          <p:cNvPr id="17" name="Datumsplatzhalter 8"/>
          <p:cNvSpPr>
            <a:spLocks noGrp="1"/>
          </p:cNvSpPr>
          <p:nvPr>
            <p:ph type="dt" sz="half" idx="2"/>
          </p:nvPr>
        </p:nvSpPr>
        <p:spPr>
          <a:xfrm>
            <a:off x="1403350" y="6453336"/>
            <a:ext cx="936626" cy="216024"/>
          </a:xfrm>
          <a:prstGeom prst="rect">
            <a:avLst/>
          </a:prstGeom>
        </p:spPr>
        <p:txBody>
          <a:bodyPr vert="horz" lIns="0" tIns="0" rIns="0" bIns="54000" rtlCol="0" anchor="b" anchorCtr="0"/>
          <a:lstStyle>
            <a:lvl1pPr algn="l">
              <a:defRPr sz="900" b="1">
                <a:solidFill>
                  <a:schemeClr val="tx1"/>
                </a:solidFill>
              </a:defRPr>
            </a:lvl1pPr>
          </a:lstStyle>
          <a:p>
            <a:r>
              <a:rPr lang="de-DE" smtClean="0"/>
              <a:t>07.02.2019</a:t>
            </a:r>
            <a:endParaRPr lang="de-DE" dirty="0"/>
          </a:p>
        </p:txBody>
      </p:sp>
      <p:sp>
        <p:nvSpPr>
          <p:cNvPr id="18" name="Fußzeilenplatzhalter 4"/>
          <p:cNvSpPr txBox="1">
            <a:spLocks/>
          </p:cNvSpPr>
          <p:nvPr/>
        </p:nvSpPr>
        <p:spPr>
          <a:xfrm>
            <a:off x="5724525" y="6453336"/>
            <a:ext cx="3095947" cy="216024"/>
          </a:xfrm>
          <a:prstGeom prst="rect">
            <a:avLst/>
          </a:prstGeom>
        </p:spPr>
        <p:txBody>
          <a:bodyPr vert="horz" lIns="0" tIns="0" rIns="0" bIns="54000" rtlCol="0" anchor="b" anchorCtr="0"/>
          <a:lstStyle>
            <a:defPPr>
              <a:defRPr lang="de-DE"/>
            </a:defPPr>
            <a:lvl1pPr marL="0" algn="l" defTabSz="914400" rtl="0" eaLnBrk="1" latinLnBrk="0" hangingPunct="1">
              <a:defRPr sz="7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900" dirty="0" smtClean="0"/>
              <a:t>Universität Konstanz</a:t>
            </a:r>
            <a:endParaRPr lang="de-DE" sz="900" dirty="0"/>
          </a:p>
        </p:txBody>
      </p:sp>
    </p:spTree>
  </p:cSld>
  <p:clrMap bg1="lt1" tx1="dk1" bg2="lt2" tx2="dk2" accent1="accent1" accent2="accent2" accent3="accent3" accent4="accent4" accent5="accent5" accent6="accent6" hlink="hlink" folHlink="folHlink"/>
  <p:sldLayoutIdLst>
    <p:sldLayoutId id="2147483668" r:id="rId1"/>
    <p:sldLayoutId id="2147483655" r:id="rId2"/>
    <p:sldLayoutId id="2147483671" r:id="rId3"/>
    <p:sldLayoutId id="2147483656" r:id="rId4"/>
    <p:sldLayoutId id="2147483657" r:id="rId5"/>
    <p:sldLayoutId id="2147483659" r:id="rId6"/>
    <p:sldLayoutId id="2147483665" r:id="rId7"/>
    <p:sldLayoutId id="2147483666" r:id="rId8"/>
    <p:sldLayoutId id="2147483667" r:id="rId9"/>
    <p:sldLayoutId id="2147483663" r:id="rId10"/>
    <p:sldLayoutId id="2147483662" r:id="rId11"/>
    <p:sldLayoutId id="2147483674" r:id="rId12"/>
    <p:sldLayoutId id="2147483673" r:id="rId13"/>
    <p:sldLayoutId id="2147483675" r:id="rId14"/>
  </p:sldLayoutIdLst>
  <p:hf hdr="0"/>
  <p:txStyles>
    <p:titleStyle>
      <a:lvl1pPr algn="l" defTabSz="914400" rtl="0" eaLnBrk="1" latinLnBrk="0" hangingPunct="1">
        <a:lnSpc>
          <a:spcPct val="95000"/>
        </a:lnSpc>
        <a:spcBef>
          <a:spcPct val="0"/>
        </a:spcBef>
        <a:buNone/>
        <a:defRPr sz="2000" b="1" u="sng" kern="1200" baseline="0">
          <a:solidFill>
            <a:schemeClr val="tx1"/>
          </a:solidFill>
          <a:uFill>
            <a:solidFill>
              <a:schemeClr val="accent1"/>
            </a:solidFill>
          </a:u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file:///G:\Aktuelle%20Projekte\Projekt%20W&#246;hrmann%20II\Vortrag%20Elbingenalp\Gaze_Movie.mp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436272"/>
            <a:ext cx="4769904" cy="3576958"/>
          </a:xfrm>
          <a:prstGeom prst="rect">
            <a:avLst/>
          </a:prstGeom>
        </p:spPr>
      </p:pic>
      <p:sp>
        <p:nvSpPr>
          <p:cNvPr id="9" name="Rechteck 8"/>
          <p:cNvSpPr>
            <a:spLocks/>
          </p:cNvSpPr>
          <p:nvPr/>
        </p:nvSpPr>
        <p:spPr>
          <a:xfrm>
            <a:off x="289615" y="3006471"/>
            <a:ext cx="4690955" cy="5749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18000" rIns="36000" bIns="18000" rtlCol="0" anchor="ctr">
            <a:spAutoFit/>
          </a:bodyPr>
          <a:lstStyle/>
          <a:p>
            <a:r>
              <a:rPr lang="en-US" sz="3500" b="1" dirty="0" smtClean="0">
                <a:solidFill>
                  <a:schemeClr val="tx1"/>
                </a:solidFill>
              </a:rPr>
              <a:t>How do analysts read</a:t>
            </a:r>
            <a:endParaRPr lang="en-US" sz="3500" b="1" dirty="0">
              <a:solidFill>
                <a:schemeClr val="tx1"/>
              </a:solidFill>
            </a:endParaRPr>
          </a:p>
        </p:txBody>
      </p:sp>
      <p:sp>
        <p:nvSpPr>
          <p:cNvPr id="10" name="Rechteck 9"/>
          <p:cNvSpPr>
            <a:spLocks/>
          </p:cNvSpPr>
          <p:nvPr/>
        </p:nvSpPr>
        <p:spPr>
          <a:xfrm>
            <a:off x="289615" y="3582989"/>
            <a:ext cx="4665307" cy="5749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18000" rIns="36000" bIns="18000" numCol="1" spcCol="0" rtlCol="0" fromWordArt="0" anchor="ctr" anchorCtr="0" forceAA="0" compatLnSpc="1">
            <a:prstTxWarp prst="textNoShape">
              <a:avLst/>
            </a:prstTxWarp>
            <a:spAutoFit/>
          </a:bodyPr>
          <a:lstStyle/>
          <a:p>
            <a:r>
              <a:rPr lang="en-US" sz="3500" b="1" dirty="0" smtClean="0">
                <a:solidFill>
                  <a:schemeClr val="tx1"/>
                </a:solidFill>
              </a:rPr>
              <a:t>financial statements?</a:t>
            </a:r>
            <a:endParaRPr lang="en-US" sz="3500" b="1" dirty="0">
              <a:solidFill>
                <a:schemeClr val="tx1"/>
              </a:solidFill>
            </a:endParaRPr>
          </a:p>
        </p:txBody>
      </p:sp>
      <p:sp>
        <p:nvSpPr>
          <p:cNvPr id="11" name="Rechteck 10"/>
          <p:cNvSpPr>
            <a:spLocks/>
          </p:cNvSpPr>
          <p:nvPr/>
        </p:nvSpPr>
        <p:spPr>
          <a:xfrm>
            <a:off x="289614" y="4726247"/>
            <a:ext cx="7012103" cy="574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18000" rIns="36000" bIns="18000" rtlCol="0" anchor="ctr">
            <a:spAutoFit/>
          </a:bodyPr>
          <a:lstStyle/>
          <a:p>
            <a:r>
              <a:rPr lang="en-US" sz="3500" b="1" dirty="0" smtClean="0">
                <a:solidFill>
                  <a:schemeClr val="tx1"/>
                </a:solidFill>
              </a:rPr>
              <a:t>from an eye-tracking experiment</a:t>
            </a:r>
          </a:p>
        </p:txBody>
      </p:sp>
      <p:sp>
        <p:nvSpPr>
          <p:cNvPr id="12" name="Rechteck 11"/>
          <p:cNvSpPr>
            <a:spLocks/>
          </p:cNvSpPr>
          <p:nvPr/>
        </p:nvSpPr>
        <p:spPr>
          <a:xfrm>
            <a:off x="289615" y="4158471"/>
            <a:ext cx="4118683" cy="5749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18000" rIns="36000" bIns="18000" numCol="1" spcCol="0" rtlCol="0" fromWordArt="0" anchor="ctr" anchorCtr="0" forceAA="0" compatLnSpc="1">
            <a:prstTxWarp prst="textNoShape">
              <a:avLst/>
            </a:prstTxWarp>
            <a:spAutoFit/>
          </a:bodyPr>
          <a:lstStyle/>
          <a:p>
            <a:r>
              <a:rPr lang="en-US" sz="3500" b="1" dirty="0" smtClean="0">
                <a:solidFill>
                  <a:schemeClr val="tx1"/>
                </a:solidFill>
              </a:rPr>
              <a:t>Preliminary results</a:t>
            </a:r>
            <a:endParaRPr lang="en-US" sz="3500" b="1" dirty="0">
              <a:solidFill>
                <a:schemeClr val="tx1"/>
              </a:solidFill>
            </a:endParaRPr>
          </a:p>
        </p:txBody>
      </p:sp>
      <p:sp>
        <p:nvSpPr>
          <p:cNvPr id="8" name="Untertitel 2"/>
          <p:cNvSpPr txBox="1">
            <a:spLocks/>
          </p:cNvSpPr>
          <p:nvPr/>
        </p:nvSpPr>
        <p:spPr>
          <a:xfrm>
            <a:off x="323850" y="5661248"/>
            <a:ext cx="10440816" cy="792162"/>
          </a:xfrm>
          <a:prstGeom prst="rect">
            <a:avLst/>
          </a:prstGeom>
        </p:spPr>
        <p:txBody>
          <a:bodyPr vert="horz" lIns="0" tIns="0" rIns="0" bIns="0" rtlCol="0" anchor="b">
            <a:noAutofit/>
          </a:bodyPr>
          <a:lstStyle>
            <a:lvl1pPr indent="0">
              <a:lnSpc>
                <a:spcPct val="110000"/>
              </a:lnSpc>
              <a:spcBef>
                <a:spcPts val="0"/>
              </a:spcBef>
              <a:buFont typeface="Arial" pitchFamily="34" charset="0"/>
              <a:buNone/>
              <a:defRPr sz="2000" b="1" u="sng" baseline="0">
                <a:uFill>
                  <a:solidFill>
                    <a:schemeClr val="accent1"/>
                  </a:solidFill>
                </a:uFill>
              </a:defRPr>
            </a:lvl1pPr>
            <a:lvl2pPr indent="0" algn="ctr">
              <a:lnSpc>
                <a:spcPct val="110000"/>
              </a:lnSpc>
              <a:spcBef>
                <a:spcPts val="0"/>
              </a:spcBef>
              <a:buFont typeface="Arial" pitchFamily="34" charset="0"/>
              <a:buNone/>
              <a:defRPr sz="1600">
                <a:solidFill>
                  <a:schemeClr val="tx1">
                    <a:tint val="75000"/>
                  </a:schemeClr>
                </a:solidFill>
              </a:defRPr>
            </a:lvl2pPr>
            <a:lvl3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3pPr>
            <a:lvl4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4pPr>
            <a:lvl5pPr indent="0" algn="ctr">
              <a:lnSpc>
                <a:spcPct val="110000"/>
              </a:lnSpc>
              <a:spcBef>
                <a:spcPts val="0"/>
              </a:spcBef>
              <a:buFont typeface="+mj-lt"/>
              <a:buNone/>
              <a:defRPr sz="1600" u="sng" baseline="0">
                <a:solidFill>
                  <a:schemeClr val="tx1">
                    <a:tint val="75000"/>
                  </a:schemeClr>
                </a:solidFill>
                <a:uFill>
                  <a:solidFill>
                    <a:schemeClr val="accent1"/>
                  </a:solidFill>
                </a:uFill>
              </a:defRPr>
            </a:lvl5pPr>
            <a:lvl6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6pPr>
            <a:lvl7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7pPr>
            <a:lvl8pPr indent="0" algn="ctr">
              <a:lnSpc>
                <a:spcPct val="110000"/>
              </a:lnSpc>
              <a:spcBef>
                <a:spcPts val="0"/>
              </a:spcBef>
              <a:buClr>
                <a:schemeClr val="accent1"/>
              </a:buClr>
              <a:buFont typeface="Arial" panose="020B0604020202020204" pitchFamily="34" charset="0"/>
              <a:buNone/>
              <a:tabLst/>
              <a:defRPr sz="1600" baseline="0">
                <a:solidFill>
                  <a:schemeClr val="tx1">
                    <a:tint val="75000"/>
                  </a:schemeClr>
                </a:solidFill>
              </a:defRPr>
            </a:lvl8pPr>
            <a:lvl9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9pPr>
          </a:lstStyle>
          <a:p>
            <a:r>
              <a:rPr lang="de-DE" dirty="0"/>
              <a:t>DFG-Project </a:t>
            </a:r>
            <a:r>
              <a:rPr lang="en-US" dirty="0" smtClean="0"/>
              <a:t>Performance </a:t>
            </a:r>
            <a:r>
              <a:rPr lang="en-US" dirty="0"/>
              <a:t>Reporting </a:t>
            </a:r>
            <a:r>
              <a:rPr lang="en-US" u="none" dirty="0" smtClean="0"/>
              <a:t/>
            </a:r>
            <a:br>
              <a:rPr lang="en-US" u="none" dirty="0" smtClean="0"/>
            </a:br>
            <a:r>
              <a:rPr lang="de-DE" b="0" u="none" dirty="0" smtClean="0"/>
              <a:t>Maik Lachmann (TU Berlin), </a:t>
            </a:r>
            <a:r>
              <a:rPr lang="en-US" b="0" u="none" dirty="0" smtClean="0"/>
              <a:t>Ulrike Stefani (Konstanz), </a:t>
            </a:r>
            <a:br>
              <a:rPr lang="en-US" b="0" u="none" dirty="0" smtClean="0"/>
            </a:br>
            <a:r>
              <a:rPr lang="de-DE" b="0" u="none" dirty="0" err="1" smtClean="0"/>
              <a:t>Arnt</a:t>
            </a:r>
            <a:r>
              <a:rPr lang="de-DE" b="0" u="none" dirty="0" smtClean="0"/>
              <a:t> </a:t>
            </a:r>
            <a:r>
              <a:rPr lang="de-DE" b="0" u="none" dirty="0" err="1" smtClean="0"/>
              <a:t>Wöhrmann</a:t>
            </a:r>
            <a:r>
              <a:rPr lang="de-DE" b="0" u="none" dirty="0" smtClean="0"/>
              <a:t> (Gießen</a:t>
            </a:r>
            <a:r>
              <a:rPr lang="de-DE" b="0" u="none" dirty="0"/>
              <a:t>)</a:t>
            </a:r>
            <a:r>
              <a:rPr lang="de-DE" b="0" u="none" dirty="0" smtClean="0"/>
              <a:t> </a:t>
            </a:r>
            <a:endParaRPr lang="de-DE" b="0" u="none" dirty="0"/>
          </a:p>
        </p:txBody>
      </p:sp>
    </p:spTree>
    <p:extLst>
      <p:ext uri="{BB962C8B-B14F-4D97-AF65-F5344CB8AC3E}">
        <p14:creationId xmlns:p14="http://schemas.microsoft.com/office/powerpoint/2010/main" val="216236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7" name="Textfeld 6"/>
          <p:cNvSpPr txBox="1"/>
          <p:nvPr/>
        </p:nvSpPr>
        <p:spPr>
          <a:xfrm>
            <a:off x="6012160" y="508030"/>
            <a:ext cx="721672"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Profit</a:t>
            </a:r>
            <a:endParaRPr lang="de-DE" sz="1600" b="1" u="sng" dirty="0">
              <a:uFill>
                <a:solidFill>
                  <a:schemeClr val="accent1"/>
                </a:solidFill>
              </a:uFill>
              <a:cs typeface="Times New Roman" panose="02020603050405020304" pitchFamily="18" charset="0"/>
            </a:endParaRPr>
          </a:p>
        </p:txBody>
      </p:sp>
      <p:pic>
        <p:nvPicPr>
          <p:cNvPr id="8" name="Grafik 7"/>
          <p:cNvPicPr>
            <a:picLocks noChangeAspect="1"/>
          </p:cNvPicPr>
          <p:nvPr/>
        </p:nvPicPr>
        <p:blipFill rotWithShape="1">
          <a:blip r:embed="rId4"/>
          <a:srcRect l="50787" t="5900" r="8263" b="12201"/>
          <a:stretch/>
        </p:blipFill>
        <p:spPr>
          <a:xfrm>
            <a:off x="4644008" y="404664"/>
            <a:ext cx="3744416" cy="5616624"/>
          </a:xfrm>
          <a:prstGeom prst="rect">
            <a:avLst/>
          </a:prstGeom>
        </p:spPr>
      </p:pic>
      <p:sp>
        <p:nvSpPr>
          <p:cNvPr id="9" name="Textfeld 8"/>
          <p:cNvSpPr txBox="1"/>
          <p:nvPr/>
        </p:nvSpPr>
        <p:spPr>
          <a:xfrm>
            <a:off x="6012160" y="508030"/>
            <a:ext cx="66236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Loss</a:t>
            </a:r>
            <a:endParaRPr lang="de-DE" sz="1600" b="1" u="sng" dirty="0">
              <a:uFill>
                <a:solidFill>
                  <a:schemeClr val="accent1"/>
                </a:solidFill>
              </a:uFill>
              <a:cs typeface="Times New Roman" panose="02020603050405020304" pitchFamily="18" charset="0"/>
            </a:endParaRPr>
          </a:p>
        </p:txBody>
      </p:sp>
      <p:sp>
        <p:nvSpPr>
          <p:cNvPr id="10" name="Rechteck 9"/>
          <p:cNvSpPr/>
          <p:nvPr/>
        </p:nvSpPr>
        <p:spPr>
          <a:xfrm>
            <a:off x="6733937" y="3428306"/>
            <a:ext cx="717862" cy="288032"/>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733937" y="1340768"/>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6733937" y="2276525"/>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6738489" y="3852725"/>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7668344" y="3428306"/>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7668344" y="1340768"/>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7668344" y="2276525"/>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7672896" y="3852725"/>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2123728" y="2924944"/>
            <a:ext cx="2520280" cy="1169551"/>
          </a:xfrm>
          <a:prstGeom prst="rect">
            <a:avLst/>
          </a:prstGeom>
          <a:solidFill>
            <a:schemeClr val="accent1">
              <a:lumMod val="40000"/>
              <a:lumOff val="60000"/>
            </a:schemeClr>
          </a:solidFill>
        </p:spPr>
        <p:txBody>
          <a:bodyPr wrap="square" rtlCol="0">
            <a:spAutoFit/>
          </a:bodyPr>
          <a:lstStyle>
            <a:defPPr>
              <a:defRPr lang="de-DE"/>
            </a:defPPr>
            <a:lvl1pPr>
              <a:defRPr sz="1600"/>
            </a:lvl1pPr>
          </a:lstStyle>
          <a:p>
            <a:r>
              <a:rPr lang="en-US" sz="1400" b="1" u="sng" dirty="0">
                <a:uFill>
                  <a:solidFill>
                    <a:schemeClr val="accent1"/>
                  </a:solidFill>
                </a:uFill>
                <a:cs typeface="Times New Roman" panose="02020603050405020304" pitchFamily="18" charset="0"/>
              </a:rPr>
              <a:t>Provisions</a:t>
            </a:r>
            <a:r>
              <a:rPr lang="en-US" sz="1400" dirty="0"/>
              <a:t> </a:t>
            </a:r>
            <a:r>
              <a:rPr lang="en-US" sz="1400" b="1" u="sng" dirty="0">
                <a:uFill>
                  <a:solidFill>
                    <a:schemeClr val="accent1"/>
                  </a:solidFill>
                </a:uFill>
                <a:cs typeface="Times New Roman" panose="02020603050405020304" pitchFamily="18" charset="0"/>
              </a:rPr>
              <a:t>increase by</a:t>
            </a:r>
            <a:br>
              <a:rPr lang="en-US" sz="1400" b="1" u="sng" dirty="0">
                <a:uFill>
                  <a:solidFill>
                    <a:schemeClr val="accent1"/>
                  </a:solidFill>
                </a:uFill>
                <a:cs typeface="Times New Roman" panose="02020603050405020304" pitchFamily="18" charset="0"/>
              </a:rPr>
            </a:br>
            <a:r>
              <a:rPr lang="en-US" sz="1400" b="1" u="sng" dirty="0">
                <a:uFill>
                  <a:solidFill>
                    <a:schemeClr val="accent1"/>
                  </a:solidFill>
                </a:uFill>
                <a:cs typeface="Times New Roman" panose="02020603050405020304" pitchFamily="18" charset="0"/>
              </a:rPr>
              <a:t>9500 more</a:t>
            </a:r>
            <a:r>
              <a:rPr lang="en-US" sz="1400" b="1" dirty="0">
                <a:uFill>
                  <a:solidFill>
                    <a:schemeClr val="accent1"/>
                  </a:solidFill>
                </a:uFill>
                <a:cs typeface="Times New Roman" panose="02020603050405020304" pitchFamily="18" charset="0"/>
              </a:rPr>
              <a:t> </a:t>
            </a:r>
            <a:r>
              <a:rPr lang="en-US" sz="1400" dirty="0" smtClean="0"/>
              <a:t>in </a:t>
            </a:r>
            <a:r>
              <a:rPr lang="en-US" sz="1400" dirty="0"/>
              <a:t>the loss </a:t>
            </a:r>
            <a:r>
              <a:rPr lang="en-US" sz="1400" dirty="0" smtClean="0"/>
              <a:t>than </a:t>
            </a:r>
            <a:r>
              <a:rPr lang="en-US" sz="1400" dirty="0"/>
              <a:t>in the profit treatment (increase of 1120): Total increase of </a:t>
            </a:r>
            <a:r>
              <a:rPr lang="en-US" sz="1400" dirty="0" smtClean="0">
                <a:uFill>
                  <a:solidFill>
                    <a:schemeClr val="accent1"/>
                  </a:solidFill>
                </a:uFill>
                <a:cs typeface="Times New Roman" panose="02020603050405020304" pitchFamily="18" charset="0"/>
              </a:rPr>
              <a:t>10620 in the loss treatment</a:t>
            </a:r>
          </a:p>
        </p:txBody>
      </p:sp>
      <p:sp>
        <p:nvSpPr>
          <p:cNvPr id="21" name="Textfeld 20"/>
          <p:cNvSpPr txBox="1"/>
          <p:nvPr/>
        </p:nvSpPr>
        <p:spPr>
          <a:xfrm>
            <a:off x="2123728" y="476672"/>
            <a:ext cx="2517946" cy="1169551"/>
          </a:xfrm>
          <a:prstGeom prst="rect">
            <a:avLst/>
          </a:prstGeom>
          <a:solidFill>
            <a:schemeClr val="accent1">
              <a:lumMod val="40000"/>
              <a:lumOff val="60000"/>
            </a:schemeClr>
          </a:solidFill>
        </p:spPr>
        <p:txBody>
          <a:bodyPr wrap="square" rtlCol="0">
            <a:spAutoFit/>
          </a:bodyPr>
          <a:lstStyle>
            <a:defPPr>
              <a:defRPr lang="de-DE"/>
            </a:defPPr>
            <a:lvl1pPr>
              <a:defRPr sz="1600"/>
            </a:lvl1pPr>
          </a:lstStyle>
          <a:p>
            <a:r>
              <a:rPr lang="en-US" sz="1400" b="1" u="sng" dirty="0">
                <a:uFill>
                  <a:solidFill>
                    <a:schemeClr val="accent1"/>
                  </a:solidFill>
                </a:uFill>
                <a:cs typeface="Times New Roman" panose="02020603050405020304" pitchFamily="18" charset="0"/>
              </a:rPr>
              <a:t>Reserves (and equity)</a:t>
            </a:r>
            <a:r>
              <a:rPr lang="en-US" sz="1400" dirty="0" smtClean="0"/>
              <a:t> </a:t>
            </a:r>
            <a:r>
              <a:rPr lang="en-US" sz="1400" b="1" u="sng" dirty="0">
                <a:uFill>
                  <a:solidFill>
                    <a:schemeClr val="accent1"/>
                  </a:solidFill>
                </a:uFill>
                <a:cs typeface="Times New Roman" panose="02020603050405020304" pitchFamily="18" charset="0"/>
              </a:rPr>
              <a:t>decrease by 9500 more</a:t>
            </a:r>
            <a:r>
              <a:rPr lang="en-US" sz="1400" b="1" dirty="0">
                <a:uFill>
                  <a:solidFill>
                    <a:schemeClr val="accent1"/>
                  </a:solidFill>
                </a:uFill>
                <a:cs typeface="Times New Roman" panose="02020603050405020304" pitchFamily="18" charset="0"/>
              </a:rPr>
              <a:t> </a:t>
            </a:r>
            <a:r>
              <a:rPr lang="en-US" sz="1400" dirty="0" smtClean="0"/>
              <a:t>in </a:t>
            </a:r>
            <a:r>
              <a:rPr lang="en-US" sz="1400" dirty="0"/>
              <a:t>the loss </a:t>
            </a:r>
            <a:r>
              <a:rPr lang="en-US" sz="1400" dirty="0" smtClean="0"/>
              <a:t>than </a:t>
            </a:r>
            <a:r>
              <a:rPr lang="en-US" sz="1400" dirty="0"/>
              <a:t>in the </a:t>
            </a:r>
            <a:r>
              <a:rPr lang="en-US" sz="1400" dirty="0" smtClean="0"/>
              <a:t>profit treatment (increase </a:t>
            </a:r>
            <a:r>
              <a:rPr lang="en-US" sz="1400" dirty="0"/>
              <a:t>of </a:t>
            </a:r>
            <a:r>
              <a:rPr lang="en-US" sz="1400" dirty="0" smtClean="0"/>
              <a:t>5784): </a:t>
            </a:r>
            <a:r>
              <a:rPr lang="en-US" sz="1400" dirty="0"/>
              <a:t>Total </a:t>
            </a:r>
            <a:r>
              <a:rPr lang="en-US" sz="1400" dirty="0" smtClean="0"/>
              <a:t>decrease </a:t>
            </a:r>
            <a:r>
              <a:rPr lang="en-US" sz="1400" dirty="0"/>
              <a:t>of </a:t>
            </a:r>
            <a:r>
              <a:rPr lang="en-US" sz="1400" dirty="0" smtClean="0">
                <a:uFill>
                  <a:solidFill>
                    <a:schemeClr val="accent1"/>
                  </a:solidFill>
                </a:uFill>
                <a:cs typeface="Times New Roman" panose="02020603050405020304" pitchFamily="18" charset="0"/>
              </a:rPr>
              <a:t>3716</a:t>
            </a:r>
            <a:endParaRPr lang="en-US" sz="1400" dirty="0">
              <a:uFill>
                <a:solidFill>
                  <a:schemeClr val="accent1"/>
                </a:solidFill>
              </a:uFill>
              <a:cs typeface="Times New Roman" panose="02020603050405020304" pitchFamily="18" charset="0"/>
            </a:endParaRPr>
          </a:p>
        </p:txBody>
      </p:sp>
      <p:sp>
        <p:nvSpPr>
          <p:cNvPr id="18" name="Textfeld 17"/>
          <p:cNvSpPr txBox="1"/>
          <p:nvPr/>
        </p:nvSpPr>
        <p:spPr>
          <a:xfrm>
            <a:off x="2135714" y="4139621"/>
            <a:ext cx="2520280" cy="954107"/>
          </a:xfrm>
          <a:prstGeom prst="rect">
            <a:avLst/>
          </a:prstGeom>
          <a:solidFill>
            <a:schemeClr val="accent1">
              <a:lumMod val="40000"/>
              <a:lumOff val="60000"/>
            </a:schemeClr>
          </a:solidFill>
        </p:spPr>
        <p:txBody>
          <a:bodyPr wrap="square" rtlCol="0">
            <a:spAutoFit/>
          </a:bodyPr>
          <a:lstStyle>
            <a:defPPr>
              <a:defRPr lang="de-DE"/>
            </a:defPPr>
            <a:lvl1pPr>
              <a:defRPr sz="1600"/>
            </a:lvl1pPr>
          </a:lstStyle>
          <a:p>
            <a:r>
              <a:rPr lang="en-US" sz="1400" b="1" u="sng" dirty="0">
                <a:uFill>
                  <a:solidFill>
                    <a:schemeClr val="accent1"/>
                  </a:solidFill>
                </a:uFill>
                <a:cs typeface="Times New Roman" panose="02020603050405020304" pitchFamily="18" charset="0"/>
              </a:rPr>
              <a:t>Provisions</a:t>
            </a:r>
            <a:r>
              <a:rPr lang="en-US" sz="1400" dirty="0" smtClean="0">
                <a:uFill>
                  <a:solidFill>
                    <a:schemeClr val="accent1"/>
                  </a:solidFill>
                </a:uFill>
                <a:cs typeface="Times New Roman" panose="02020603050405020304" pitchFamily="18" charset="0"/>
              </a:rPr>
              <a:t> in the loss treatment are already in 2014 by 8000 higher than in the profit treatment</a:t>
            </a:r>
            <a:endParaRPr lang="en-US" sz="1400" dirty="0">
              <a:uFill>
                <a:solidFill>
                  <a:schemeClr val="accent1"/>
                </a:solidFill>
              </a:uFill>
              <a:cs typeface="Times New Roman" panose="02020603050405020304" pitchFamily="18" charset="0"/>
            </a:endParaRPr>
          </a:p>
        </p:txBody>
      </p:sp>
      <p:sp>
        <p:nvSpPr>
          <p:cNvPr id="19" name="Textfeld 18"/>
          <p:cNvSpPr txBox="1"/>
          <p:nvPr/>
        </p:nvSpPr>
        <p:spPr>
          <a:xfrm>
            <a:off x="2120516" y="1700808"/>
            <a:ext cx="2517946" cy="954107"/>
          </a:xfrm>
          <a:prstGeom prst="rect">
            <a:avLst/>
          </a:prstGeom>
          <a:solidFill>
            <a:schemeClr val="accent1">
              <a:lumMod val="40000"/>
              <a:lumOff val="60000"/>
            </a:schemeClr>
          </a:solidFill>
        </p:spPr>
        <p:txBody>
          <a:bodyPr wrap="square" rtlCol="0">
            <a:spAutoFit/>
          </a:bodyPr>
          <a:lstStyle>
            <a:defPPr>
              <a:defRPr lang="de-DE"/>
            </a:defPPr>
            <a:lvl1pPr>
              <a:defRPr sz="1600"/>
            </a:lvl1pPr>
          </a:lstStyle>
          <a:p>
            <a:r>
              <a:rPr lang="en-US" sz="1400" b="1" u="sng" dirty="0">
                <a:uFill>
                  <a:solidFill>
                    <a:schemeClr val="accent1"/>
                  </a:solidFill>
                </a:uFill>
                <a:cs typeface="Times New Roman" panose="02020603050405020304" pitchFamily="18" charset="0"/>
              </a:rPr>
              <a:t>Reserves</a:t>
            </a:r>
            <a:r>
              <a:rPr lang="en-US" sz="1400" dirty="0" smtClean="0">
                <a:uFill>
                  <a:solidFill>
                    <a:schemeClr val="accent1"/>
                  </a:solidFill>
                </a:uFill>
                <a:cs typeface="Times New Roman" panose="02020603050405020304" pitchFamily="18" charset="0"/>
              </a:rPr>
              <a:t> </a:t>
            </a:r>
            <a:r>
              <a:rPr lang="en-US" sz="1400" dirty="0">
                <a:uFill>
                  <a:solidFill>
                    <a:schemeClr val="accent1"/>
                  </a:solidFill>
                </a:uFill>
                <a:cs typeface="Times New Roman" panose="02020603050405020304" pitchFamily="18" charset="0"/>
              </a:rPr>
              <a:t>in the loss treatment are already in 2014 </a:t>
            </a:r>
            <a:r>
              <a:rPr lang="en-US" sz="1400" dirty="0" smtClean="0">
                <a:uFill>
                  <a:solidFill>
                    <a:schemeClr val="accent1"/>
                  </a:solidFill>
                </a:uFill>
                <a:cs typeface="Times New Roman" panose="02020603050405020304" pitchFamily="18" charset="0"/>
              </a:rPr>
              <a:t>by </a:t>
            </a:r>
            <a:r>
              <a:rPr lang="en-US" sz="1400" dirty="0">
                <a:uFill>
                  <a:solidFill>
                    <a:schemeClr val="accent1"/>
                  </a:solidFill>
                </a:uFill>
                <a:cs typeface="Times New Roman" panose="02020603050405020304" pitchFamily="18" charset="0"/>
              </a:rPr>
              <a:t>8000 </a:t>
            </a:r>
            <a:r>
              <a:rPr lang="en-US" sz="1400" dirty="0" smtClean="0">
                <a:uFill>
                  <a:solidFill>
                    <a:schemeClr val="accent1"/>
                  </a:solidFill>
                </a:uFill>
                <a:cs typeface="Times New Roman" panose="02020603050405020304" pitchFamily="18" charset="0"/>
              </a:rPr>
              <a:t>lower </a:t>
            </a:r>
            <a:r>
              <a:rPr lang="en-US" sz="1400" dirty="0">
                <a:uFill>
                  <a:solidFill>
                    <a:schemeClr val="accent1"/>
                  </a:solidFill>
                </a:uFill>
                <a:cs typeface="Times New Roman" panose="02020603050405020304" pitchFamily="18" charset="0"/>
              </a:rPr>
              <a:t>than in the profit </a:t>
            </a:r>
            <a:r>
              <a:rPr lang="en-US" sz="1400" dirty="0" smtClean="0">
                <a:uFill>
                  <a:solidFill>
                    <a:schemeClr val="accent1"/>
                  </a:solidFill>
                </a:uFill>
                <a:cs typeface="Times New Roman" panose="02020603050405020304" pitchFamily="18" charset="0"/>
              </a:rPr>
              <a:t>treatment</a:t>
            </a:r>
            <a:endParaRPr lang="en-US" sz="1400" dirty="0">
              <a:uFill>
                <a:solidFill>
                  <a:schemeClr val="accent1"/>
                </a:solidFill>
              </a:uFill>
              <a:cs typeface="Times New Roman" panose="02020603050405020304" pitchFamily="18" charset="0"/>
            </a:endParaRPr>
          </a:p>
        </p:txBody>
      </p:sp>
    </p:spTree>
    <p:extLst>
      <p:ext uri="{BB962C8B-B14F-4D97-AF65-F5344CB8AC3E}">
        <p14:creationId xmlns:p14="http://schemas.microsoft.com/office/powerpoint/2010/main" val="129791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animBg="1"/>
      <p:bldP spid="17" grpId="0" animBg="1"/>
      <p:bldP spid="20" grpId="0" animBg="1"/>
      <p:bldP spid="21"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7" name="Textfeld 6"/>
          <p:cNvSpPr txBox="1"/>
          <p:nvPr/>
        </p:nvSpPr>
        <p:spPr>
          <a:xfrm>
            <a:off x="6516216" y="404664"/>
            <a:ext cx="721672"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Profit</a:t>
            </a:r>
            <a:endParaRPr lang="de-DE" sz="1600" b="1" u="sng" dirty="0">
              <a:uFill>
                <a:solidFill>
                  <a:schemeClr val="accent1"/>
                </a:solidFill>
              </a:uFill>
              <a:cs typeface="Times New Roman" panose="02020603050405020304" pitchFamily="18" charset="0"/>
            </a:endParaRPr>
          </a:p>
        </p:txBody>
      </p:sp>
      <p:grpSp>
        <p:nvGrpSpPr>
          <p:cNvPr id="8" name="Gruppieren 7"/>
          <p:cNvGrpSpPr/>
          <p:nvPr/>
        </p:nvGrpSpPr>
        <p:grpSpPr>
          <a:xfrm>
            <a:off x="5292080" y="332656"/>
            <a:ext cx="2880320" cy="6264696"/>
            <a:chOff x="5292080" y="332656"/>
            <a:chExt cx="2880320" cy="6264696"/>
          </a:xfrm>
        </p:grpSpPr>
        <p:pic>
          <p:nvPicPr>
            <p:cNvPr id="9" name="Grafik 8"/>
            <p:cNvPicPr>
              <a:picLocks noChangeAspect="1"/>
            </p:cNvPicPr>
            <p:nvPr/>
          </p:nvPicPr>
          <p:blipFill rotWithShape="1">
            <a:blip r:embed="rId4"/>
            <a:srcRect l="57875" t="4851" r="10625" b="3800"/>
            <a:stretch/>
          </p:blipFill>
          <p:spPr>
            <a:xfrm>
              <a:off x="5292080" y="332656"/>
              <a:ext cx="2880320" cy="6264696"/>
            </a:xfrm>
            <a:prstGeom prst="rect">
              <a:avLst/>
            </a:prstGeom>
          </p:spPr>
        </p:pic>
        <p:sp>
          <p:nvSpPr>
            <p:cNvPr id="10" name="Textfeld 9"/>
            <p:cNvSpPr txBox="1"/>
            <p:nvPr/>
          </p:nvSpPr>
          <p:spPr>
            <a:xfrm>
              <a:off x="6501927" y="404664"/>
              <a:ext cx="66236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Loss</a:t>
              </a:r>
              <a:endParaRPr lang="de-DE" sz="1600" b="1" u="sng" dirty="0">
                <a:uFill>
                  <a:solidFill>
                    <a:schemeClr val="accent1"/>
                  </a:solidFill>
                </a:uFill>
                <a:cs typeface="Times New Roman" panose="02020603050405020304" pitchFamily="18" charset="0"/>
              </a:endParaRPr>
            </a:p>
          </p:txBody>
        </p:sp>
        <p:sp>
          <p:nvSpPr>
            <p:cNvPr id="11" name="Rechteck 10"/>
            <p:cNvSpPr/>
            <p:nvPr/>
          </p:nvSpPr>
          <p:spPr>
            <a:xfrm>
              <a:off x="5580063" y="1628081"/>
              <a:ext cx="717862" cy="288032"/>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580063" y="768921"/>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7092280" y="1628800"/>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7092280" y="769640"/>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Textfeld 16"/>
          <p:cNvSpPr txBox="1"/>
          <p:nvPr/>
        </p:nvSpPr>
        <p:spPr>
          <a:xfrm>
            <a:off x="2706619" y="674693"/>
            <a:ext cx="2549594" cy="1169551"/>
          </a:xfrm>
          <a:prstGeom prst="rect">
            <a:avLst/>
          </a:prstGeom>
          <a:solidFill>
            <a:schemeClr val="accent1">
              <a:lumMod val="40000"/>
              <a:lumOff val="60000"/>
            </a:schemeClr>
          </a:solidFill>
        </p:spPr>
        <p:txBody>
          <a:bodyPr wrap="square" rtlCol="0">
            <a:spAutoFit/>
          </a:bodyPr>
          <a:lstStyle/>
          <a:p>
            <a:r>
              <a:rPr lang="en-US" sz="1400" b="1" u="sng" dirty="0">
                <a:uFill>
                  <a:solidFill>
                    <a:schemeClr val="accent1"/>
                  </a:solidFill>
                </a:uFill>
                <a:cs typeface="Times New Roman" panose="02020603050405020304" pitchFamily="18" charset="0"/>
              </a:rPr>
              <a:t>Net income from continuing operations is by 9500 </a:t>
            </a:r>
            <a:r>
              <a:rPr lang="en-US" sz="1400" b="1" u="sng" dirty="0" smtClean="0">
                <a:uFill>
                  <a:solidFill>
                    <a:schemeClr val="accent1"/>
                  </a:solidFill>
                </a:uFill>
                <a:cs typeface="Times New Roman" panose="02020603050405020304" pitchFamily="18" charset="0"/>
              </a:rPr>
              <a:t>(2015) </a:t>
            </a:r>
            <a:r>
              <a:rPr lang="en-US" sz="1400" dirty="0" smtClean="0">
                <a:uFill>
                  <a:solidFill>
                    <a:schemeClr val="accent1"/>
                  </a:solidFill>
                </a:uFill>
                <a:cs typeface="Times New Roman" panose="02020603050405020304" pitchFamily="18" charset="0"/>
              </a:rPr>
              <a:t>and by 8000 (2014) </a:t>
            </a:r>
            <a:r>
              <a:rPr lang="en-US" sz="1400" b="1" u="sng" dirty="0" smtClean="0">
                <a:uFill>
                  <a:solidFill>
                    <a:schemeClr val="accent1"/>
                  </a:solidFill>
                </a:uFill>
                <a:cs typeface="Times New Roman" panose="02020603050405020304" pitchFamily="18" charset="0"/>
              </a:rPr>
              <a:t>lower</a:t>
            </a:r>
            <a:r>
              <a:rPr lang="en-US" sz="1400" dirty="0" smtClean="0"/>
              <a:t> </a:t>
            </a:r>
            <a:r>
              <a:rPr lang="en-US" sz="1400" b="1" dirty="0" smtClean="0">
                <a:uFill>
                  <a:solidFill>
                    <a:schemeClr val="accent1"/>
                  </a:solidFill>
                </a:uFill>
                <a:cs typeface="Times New Roman" panose="02020603050405020304" pitchFamily="18" charset="0"/>
              </a:rPr>
              <a:t> </a:t>
            </a:r>
            <a:r>
              <a:rPr lang="en-US" sz="1400" dirty="0" smtClean="0"/>
              <a:t>in the loss than in the profit treatment</a:t>
            </a:r>
            <a:endParaRPr lang="en-US" sz="1400" b="1" u="sng" dirty="0">
              <a:uFill>
                <a:solidFill>
                  <a:schemeClr val="accent1"/>
                </a:solidFill>
              </a:uFill>
              <a:cs typeface="Times New Roman" panose="02020603050405020304" pitchFamily="18" charset="0"/>
            </a:endParaRPr>
          </a:p>
        </p:txBody>
      </p:sp>
      <p:sp>
        <p:nvSpPr>
          <p:cNvPr id="18" name="Textfeld 17"/>
          <p:cNvSpPr txBox="1"/>
          <p:nvPr/>
        </p:nvSpPr>
        <p:spPr>
          <a:xfrm>
            <a:off x="2706619" y="1970256"/>
            <a:ext cx="2549594" cy="738664"/>
          </a:xfrm>
          <a:prstGeom prst="rect">
            <a:avLst/>
          </a:prstGeom>
          <a:solidFill>
            <a:schemeClr val="accent1">
              <a:lumMod val="40000"/>
              <a:lumOff val="60000"/>
            </a:schemeClr>
          </a:solidFill>
        </p:spPr>
        <p:txBody>
          <a:bodyPr wrap="square" rtlCol="0">
            <a:spAutoFit/>
          </a:bodyPr>
          <a:lstStyle/>
          <a:p>
            <a:r>
              <a:rPr lang="en-US" sz="1400" dirty="0" smtClean="0"/>
              <a:t>The </a:t>
            </a:r>
            <a:r>
              <a:rPr lang="en-US" sz="1400" b="1" u="sng" dirty="0">
                <a:uFill>
                  <a:solidFill>
                    <a:schemeClr val="accent1"/>
                  </a:solidFill>
                </a:uFill>
                <a:cs typeface="Times New Roman" panose="02020603050405020304" pitchFamily="18" charset="0"/>
              </a:rPr>
              <a:t>increase in provisions</a:t>
            </a:r>
            <a:r>
              <a:rPr lang="en-US" sz="1400" b="1" dirty="0">
                <a:uFill>
                  <a:solidFill>
                    <a:schemeClr val="accent1"/>
                  </a:solidFill>
                </a:uFill>
                <a:cs typeface="Times New Roman" panose="02020603050405020304" pitchFamily="18" charset="0"/>
              </a:rPr>
              <a:t> </a:t>
            </a:r>
            <a:r>
              <a:rPr lang="en-US" sz="1400" b="1" u="sng" dirty="0">
                <a:uFill>
                  <a:solidFill>
                    <a:schemeClr val="accent1"/>
                  </a:solidFill>
                </a:uFill>
                <a:cs typeface="Times New Roman" panose="02020603050405020304" pitchFamily="18" charset="0"/>
              </a:rPr>
              <a:t>is </a:t>
            </a:r>
            <a:r>
              <a:rPr lang="en-US" sz="1400" b="1" u="sng" dirty="0" smtClean="0">
                <a:uFill>
                  <a:solidFill>
                    <a:schemeClr val="accent1"/>
                  </a:solidFill>
                </a:uFill>
                <a:cs typeface="Times New Roman" panose="02020603050405020304" pitchFamily="18" charset="0"/>
              </a:rPr>
              <a:t>by 9500 </a:t>
            </a:r>
            <a:r>
              <a:rPr lang="en-US" sz="1400" b="1" u="sng" dirty="0">
                <a:uFill>
                  <a:solidFill>
                    <a:schemeClr val="accent1"/>
                  </a:solidFill>
                </a:uFill>
                <a:cs typeface="Times New Roman" panose="02020603050405020304" pitchFamily="18" charset="0"/>
              </a:rPr>
              <a:t>higher</a:t>
            </a:r>
            <a:r>
              <a:rPr lang="en-US" sz="1400" dirty="0"/>
              <a:t> in the loss </a:t>
            </a:r>
            <a:r>
              <a:rPr lang="en-US" sz="1400" dirty="0" smtClean="0"/>
              <a:t>than </a:t>
            </a:r>
            <a:r>
              <a:rPr lang="en-US" sz="1400" dirty="0"/>
              <a:t>in the profit treatment</a:t>
            </a:r>
            <a:endParaRPr lang="en-US" sz="1400" b="1" u="sng" dirty="0">
              <a:uFill>
                <a:solidFill>
                  <a:schemeClr val="accent1"/>
                </a:solidFill>
              </a:uFill>
              <a:cs typeface="Times New Roman" panose="02020603050405020304" pitchFamily="18" charset="0"/>
            </a:endParaRPr>
          </a:p>
        </p:txBody>
      </p:sp>
    </p:spTree>
    <p:extLst>
      <p:ext uri="{BB962C8B-B14F-4D97-AF65-F5344CB8AC3E}">
        <p14:creationId xmlns:p14="http://schemas.microsoft.com/office/powerpoint/2010/main" val="9843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p:txBody>
          <a:bodyPr vert="horz" lIns="0" tIns="0" rIns="0" bIns="54000" rtlCol="0" anchor="b" anchorCtr="0"/>
          <a:lstStyle/>
          <a:p>
            <a:fld id="{C05EE493-AD2E-4872-B2F6-8F12A747F0A5}" type="slidenum">
              <a:rPr lang="de-DE" sz="900"/>
              <a:pPr/>
              <a:t>12</a:t>
            </a:fld>
            <a:endParaRPr lang="de-DE" sz="900"/>
          </a:p>
        </p:txBody>
      </p:sp>
      <p:sp>
        <p:nvSpPr>
          <p:cNvPr id="7" name="Titel 6"/>
          <p:cNvSpPr>
            <a:spLocks noGrp="1"/>
          </p:cNvSpPr>
          <p:nvPr>
            <p:ph type="title"/>
          </p:nvPr>
        </p:nvSpPr>
        <p:spPr/>
        <p:txBody>
          <a:bodyPr>
            <a:normAutofit/>
          </a:bodyPr>
          <a:lstStyle/>
          <a:p>
            <a:r>
              <a:rPr lang="de-DE" sz="2000" dirty="0" err="1"/>
              <a:t>Collecting</a:t>
            </a:r>
            <a:r>
              <a:rPr lang="de-DE" sz="2000" dirty="0"/>
              <a:t> </a:t>
            </a:r>
            <a:r>
              <a:rPr lang="de-DE" sz="2000" dirty="0" err="1"/>
              <a:t>Process</a:t>
            </a:r>
            <a:r>
              <a:rPr lang="de-DE" sz="2000" dirty="0"/>
              <a:t> </a:t>
            </a:r>
            <a:r>
              <a:rPr lang="de-DE" sz="2000" dirty="0" smtClean="0"/>
              <a:t>Data: Eye-Tracking</a:t>
            </a:r>
            <a:endParaRPr lang="de-DE" sz="2000" dirty="0"/>
          </a:p>
        </p:txBody>
      </p:sp>
      <p:sp>
        <p:nvSpPr>
          <p:cNvPr id="4" name="Fußzeilenplatzhalter 3"/>
          <p:cNvSpPr>
            <a:spLocks noGrp="1"/>
          </p:cNvSpPr>
          <p:nvPr>
            <p:ph type="ftr" sz="quarter" idx="3"/>
          </p:nvPr>
        </p:nvSpPr>
        <p:spPr/>
        <p:txBody>
          <a:bodyPr vert="horz" lIns="0" tIns="0" rIns="0" bIns="54000" rtlCol="0" anchor="b" anchorCtr="0"/>
          <a:lstStyle/>
          <a:p>
            <a:r>
              <a:rPr lang="en-US" sz="900" smtClean="0"/>
              <a:t>How do analysts read financial statements?</a:t>
            </a:r>
            <a:endParaRPr lang="de-DE" sz="900" dirty="0"/>
          </a:p>
        </p:txBody>
      </p:sp>
      <p:sp>
        <p:nvSpPr>
          <p:cNvPr id="9" name="Inhaltsplatzhalter 2"/>
          <p:cNvSpPr txBox="1">
            <a:spLocks/>
          </p:cNvSpPr>
          <p:nvPr/>
        </p:nvSpPr>
        <p:spPr>
          <a:xfrm>
            <a:off x="323850" y="1269703"/>
            <a:ext cx="8496300" cy="4103985"/>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774000" indent="-324000" algn="l" defTabSz="914400" rtl="0" eaLnBrk="1" latinLnBrk="0" hangingPunct="1">
              <a:lnSpc>
                <a:spcPct val="110000"/>
              </a:lnSpc>
              <a:spcBef>
                <a:spcPts val="0"/>
              </a:spcBef>
              <a:buFont typeface="+mj-lt"/>
              <a:buAutoNum type="arabicPeriod"/>
              <a:defRPr sz="1600" kern="1200">
                <a:solidFill>
                  <a:schemeClr val="tx1"/>
                </a:solid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Terms</a:t>
            </a:r>
          </a:p>
          <a:p>
            <a:pPr marL="361950" lvl="2" indent="-361950"/>
            <a:r>
              <a:rPr lang="en-US" b="1" u="sng" dirty="0" smtClean="0">
                <a:uFill>
                  <a:solidFill>
                    <a:schemeClr val="accent1"/>
                  </a:solidFill>
                </a:uFill>
                <a:cs typeface="Times New Roman" panose="02020603050405020304" pitchFamily="18" charset="0"/>
              </a:rPr>
              <a:t>Hypothesis</a:t>
            </a:r>
            <a:r>
              <a:rPr lang="en-US" b="1" u="sng" dirty="0">
                <a:uFill>
                  <a:solidFill>
                    <a:schemeClr val="accent1"/>
                  </a:solidFill>
                </a:uFill>
                <a:cs typeface="Times New Roman" panose="02020603050405020304" pitchFamily="18" charset="0"/>
              </a:rPr>
              <a:t>: There is a link between eye movements and cognitive </a:t>
            </a:r>
            <a:r>
              <a:rPr lang="en-US" b="1" u="sng" dirty="0" smtClean="0">
                <a:uFill>
                  <a:solidFill>
                    <a:schemeClr val="accent1"/>
                  </a:solidFill>
                </a:uFill>
                <a:cs typeface="Times New Roman" panose="02020603050405020304" pitchFamily="18" charset="0"/>
              </a:rPr>
              <a:t>processes</a:t>
            </a:r>
            <a:endParaRPr lang="en-US" b="1" u="sng" dirty="0">
              <a:uFill>
                <a:solidFill>
                  <a:schemeClr val="accent1"/>
                </a:solidFill>
              </a:uFill>
              <a:cs typeface="Times New Roman" panose="02020603050405020304" pitchFamily="18" charset="0"/>
            </a:endParaRPr>
          </a:p>
          <a:p>
            <a:pPr marL="361950" lvl="2" indent="-361950"/>
            <a:endParaRPr lang="en-US" b="1" u="sng" dirty="0" smtClean="0">
              <a:uFill>
                <a:solidFill>
                  <a:schemeClr val="accent1"/>
                </a:solidFill>
              </a:uFill>
              <a:cs typeface="Times New Roman" panose="02020603050405020304" pitchFamily="18" charset="0"/>
            </a:endParaRPr>
          </a:p>
          <a:p>
            <a:pPr marL="361950" lvl="2" indent="-361950"/>
            <a:r>
              <a:rPr lang="en-US" b="1" u="sng" dirty="0" smtClean="0">
                <a:uFill>
                  <a:solidFill>
                    <a:schemeClr val="accent1"/>
                  </a:solidFill>
                </a:uFill>
                <a:cs typeface="Times New Roman" panose="02020603050405020304" pitchFamily="18" charset="0"/>
              </a:rPr>
              <a:t>Area </a:t>
            </a:r>
            <a:r>
              <a:rPr lang="en-US" b="1" u="sng" dirty="0">
                <a:uFill>
                  <a:solidFill>
                    <a:schemeClr val="accent1"/>
                  </a:solidFill>
                </a:uFill>
                <a:cs typeface="Times New Roman" panose="02020603050405020304" pitchFamily="18" charset="0"/>
              </a:rPr>
              <a:t>of Interest</a:t>
            </a:r>
            <a:r>
              <a:rPr lang="en-US" b="1" dirty="0">
                <a:uFill>
                  <a:solidFill>
                    <a:schemeClr val="accent1"/>
                  </a:solidFill>
                </a:uFill>
                <a:cs typeface="Times New Roman" panose="02020603050405020304" pitchFamily="18" charset="0"/>
              </a:rPr>
              <a:t> </a:t>
            </a:r>
            <a:r>
              <a:rPr lang="en-US" dirty="0" smtClean="0">
                <a:cs typeface="Times New Roman" panose="02020603050405020304" pitchFamily="18" charset="0"/>
              </a:rPr>
              <a:t>(AOI): </a:t>
            </a:r>
            <a:r>
              <a:rPr lang="en-US" dirty="0" smtClean="0"/>
              <a:t>Pre-defined area on the screen</a:t>
            </a:r>
          </a:p>
          <a:p>
            <a:pPr marL="712788" lvl="2" indent="-350838">
              <a:defRPr/>
            </a:pPr>
            <a:r>
              <a:rPr lang="en-US" dirty="0" smtClean="0"/>
              <a:t>Screen measures 1080 x 1920 Pixel</a:t>
            </a:r>
          </a:p>
          <a:p>
            <a:pPr marL="712788" lvl="2" indent="-350838">
              <a:defRPr/>
            </a:pPr>
            <a:r>
              <a:rPr lang="en-US" dirty="0" smtClean="0"/>
              <a:t>One</a:t>
            </a:r>
            <a:r>
              <a:rPr lang="de-DE" dirty="0" smtClean="0"/>
              <a:t> item (e.g., KPI) </a:t>
            </a:r>
            <a:r>
              <a:rPr lang="en-US" dirty="0" smtClean="0"/>
              <a:t>measures</a:t>
            </a:r>
            <a:r>
              <a:rPr lang="de-DE" dirty="0" smtClean="0"/>
              <a:t> </a:t>
            </a:r>
            <a:r>
              <a:rPr lang="de-DE" dirty="0"/>
              <a:t>30 x 100 </a:t>
            </a:r>
            <a:r>
              <a:rPr lang="de-DE" dirty="0" smtClean="0"/>
              <a:t>Pixel, t</a:t>
            </a:r>
            <a:r>
              <a:rPr lang="en-US" dirty="0" smtClean="0"/>
              <a:t>he distance </a:t>
            </a:r>
            <a:r>
              <a:rPr lang="en-US" dirty="0"/>
              <a:t>to the next item above / below is 18 Pixel</a:t>
            </a:r>
          </a:p>
          <a:p>
            <a:pPr marL="712788" lvl="2" indent="-350838">
              <a:defRPr/>
            </a:pPr>
            <a:r>
              <a:rPr lang="en-US" dirty="0"/>
              <a:t>AOI is 48 x 100 Pixel: The AOIs adjoin, but do not </a:t>
            </a:r>
            <a:r>
              <a:rPr lang="en-US" dirty="0" smtClean="0"/>
              <a:t>overlap</a:t>
            </a:r>
            <a:endParaRPr lang="en-US" dirty="0"/>
          </a:p>
          <a:p>
            <a:pPr marL="361950" lvl="2" indent="-361950"/>
            <a:r>
              <a:rPr lang="en-US" b="1" u="sng" dirty="0" smtClean="0">
                <a:uFill>
                  <a:solidFill>
                    <a:schemeClr val="accent1"/>
                  </a:solidFill>
                </a:uFill>
                <a:cs typeface="Times New Roman" panose="02020603050405020304" pitchFamily="18" charset="0"/>
              </a:rPr>
              <a:t>Transition</a:t>
            </a:r>
            <a:r>
              <a:rPr lang="en-US" b="1" dirty="0" smtClean="0">
                <a:uFill>
                  <a:solidFill>
                    <a:schemeClr val="accent1"/>
                  </a:solidFill>
                </a:uFill>
                <a:cs typeface="Times New Roman" panose="02020603050405020304" pitchFamily="18" charset="0"/>
              </a:rPr>
              <a:t>: </a:t>
            </a:r>
            <a:r>
              <a:rPr lang="en-US" dirty="0" smtClean="0"/>
              <a:t>Movement </a:t>
            </a:r>
            <a:r>
              <a:rPr lang="en-US" dirty="0"/>
              <a:t>from one AOI to the next</a:t>
            </a:r>
          </a:p>
          <a:p>
            <a:pPr marL="361950" lvl="2" indent="-361950"/>
            <a:r>
              <a:rPr lang="en-US" b="1" u="sng" dirty="0" smtClean="0">
                <a:uFill>
                  <a:solidFill>
                    <a:schemeClr val="accent1"/>
                  </a:solidFill>
                </a:uFill>
                <a:cs typeface="Times New Roman" panose="02020603050405020304" pitchFamily="18" charset="0"/>
              </a:rPr>
              <a:t>Fixation</a:t>
            </a:r>
            <a:r>
              <a:rPr lang="en-US" dirty="0" smtClean="0">
                <a:cs typeface="Times New Roman" panose="02020603050405020304" pitchFamily="18" charset="0"/>
              </a:rPr>
              <a:t>: </a:t>
            </a:r>
            <a:r>
              <a:rPr lang="en-US" dirty="0" smtClean="0"/>
              <a:t>Period for which gaze is hold still; </a:t>
            </a:r>
            <a:r>
              <a:rPr lang="en-US" dirty="0"/>
              <a:t>stabilized position of the </a:t>
            </a:r>
            <a:r>
              <a:rPr lang="en-US" dirty="0" smtClean="0"/>
              <a:t>retina</a:t>
            </a:r>
          </a:p>
          <a:p>
            <a:pPr marL="712788" lvl="2" indent="-350838"/>
            <a:r>
              <a:rPr lang="en-US" dirty="0" smtClean="0"/>
              <a:t>All information is mainly acquired during a fixation</a:t>
            </a:r>
          </a:p>
          <a:p>
            <a:pPr marL="712788" lvl="2" indent="-350838"/>
            <a:r>
              <a:rPr lang="en-US" b="1" u="sng" dirty="0">
                <a:uFill>
                  <a:solidFill>
                    <a:schemeClr val="accent1"/>
                  </a:solidFill>
                </a:uFill>
                <a:cs typeface="Times New Roman" panose="02020603050405020304" pitchFamily="18" charset="0"/>
              </a:rPr>
              <a:t>The length of a fixation is usually an indication of information-processing or cognitive activities</a:t>
            </a:r>
          </a:p>
          <a:p>
            <a:pPr marL="712788" lvl="2" indent="-350838"/>
            <a:r>
              <a:rPr lang="en-US" dirty="0">
                <a:cs typeface="Times New Roman" panose="02020603050405020304" pitchFamily="18" charset="0"/>
              </a:rPr>
              <a:t>Are the </a:t>
            </a:r>
            <a:r>
              <a:rPr lang="en-US" dirty="0"/>
              <a:t>following 7 measurements (frequency of 60 Hertz: </a:t>
            </a:r>
            <a:r>
              <a:rPr lang="en-US" dirty="0" smtClean="0"/>
              <a:t>116.67 </a:t>
            </a:r>
            <a:r>
              <a:rPr lang="en-US" dirty="0" err="1"/>
              <a:t>ms</a:t>
            </a:r>
            <a:r>
              <a:rPr lang="en-US" dirty="0"/>
              <a:t>) within a range of </a:t>
            </a:r>
            <a:r>
              <a:rPr lang="en-US" dirty="0" smtClean="0"/>
              <a:t>40 </a:t>
            </a:r>
            <a:r>
              <a:rPr lang="en-US" dirty="0"/>
              <a:t>Pixel? Fixation means that for </a:t>
            </a:r>
            <a:r>
              <a:rPr lang="en-US" dirty="0" smtClean="0"/>
              <a:t>116.67 </a:t>
            </a:r>
            <a:r>
              <a:rPr lang="en-US" dirty="0" err="1"/>
              <a:t>ms</a:t>
            </a:r>
            <a:r>
              <a:rPr lang="en-US" dirty="0"/>
              <a:t>, all consecutive measurements have a distance </a:t>
            </a:r>
            <a:r>
              <a:rPr lang="en-US"/>
              <a:t>of </a:t>
            </a:r>
            <a:r>
              <a:rPr lang="en-US" smtClean="0"/>
              <a:t>40 </a:t>
            </a:r>
            <a:r>
              <a:rPr lang="en-US" dirty="0"/>
              <a:t>Pixel, at the </a:t>
            </a:r>
            <a:r>
              <a:rPr lang="en-US" dirty="0" smtClean="0"/>
              <a:t>maximum</a:t>
            </a:r>
          </a:p>
          <a:p>
            <a:pPr marL="361950" lvl="2" indent="-361950"/>
            <a:r>
              <a:rPr lang="en-US" b="1" u="sng" dirty="0" smtClean="0">
                <a:uFill>
                  <a:solidFill>
                    <a:schemeClr val="accent1"/>
                  </a:solidFill>
                </a:uFill>
                <a:cs typeface="Times New Roman" panose="02020603050405020304" pitchFamily="18" charset="0"/>
              </a:rPr>
              <a:t>Dwell-Time</a:t>
            </a:r>
            <a:r>
              <a:rPr lang="en-US" b="1" dirty="0" smtClean="0">
                <a:uFill>
                  <a:solidFill>
                    <a:schemeClr val="accent1"/>
                  </a:solidFill>
                </a:uFill>
                <a:cs typeface="Times New Roman" panose="02020603050405020304" pitchFamily="18" charset="0"/>
              </a:rPr>
              <a:t>: </a:t>
            </a:r>
            <a:r>
              <a:rPr lang="en-US" dirty="0" smtClean="0"/>
              <a:t>The </a:t>
            </a:r>
            <a:r>
              <a:rPr lang="en-US" dirty="0"/>
              <a:t>total amount of time a participant fixates or simply glances within an </a:t>
            </a:r>
            <a:r>
              <a:rPr lang="en-US" dirty="0" smtClean="0"/>
              <a:t>AOI </a:t>
            </a:r>
            <a:endParaRPr lang="en-US" b="1" u="sng" dirty="0">
              <a:uFill>
                <a:solidFill>
                  <a:schemeClr val="accent1"/>
                </a:solidFill>
              </a:uFill>
              <a:cs typeface="Times New Roman" panose="02020603050405020304" pitchFamily="18" charset="0"/>
            </a:endParaRPr>
          </a:p>
          <a:p>
            <a:pPr marL="712788" lvl="2" indent="-350838"/>
            <a:endParaRPr lang="en-US" dirty="0"/>
          </a:p>
          <a:p>
            <a:pPr marL="712788" lvl="2" indent="-350838"/>
            <a:endParaRPr lang="en-US" dirty="0"/>
          </a:p>
        </p:txBody>
      </p:sp>
      <p:sp>
        <p:nvSpPr>
          <p:cNvPr id="2" name="Datumsplatzhalter 1"/>
          <p:cNvSpPr>
            <a:spLocks noGrp="1"/>
          </p:cNvSpPr>
          <p:nvPr>
            <p:ph type="dt" sz="half" idx="2"/>
          </p:nvPr>
        </p:nvSpPr>
        <p:spPr/>
        <p:txBody>
          <a:bodyPr vert="horz" lIns="0" tIns="0" rIns="0" bIns="54000" rtlCol="0" anchor="b" anchorCtr="0"/>
          <a:lstStyle/>
          <a:p>
            <a:r>
              <a:rPr lang="de-DE" sz="900" smtClean="0"/>
              <a:t>07.02.2019</a:t>
            </a:r>
            <a:endParaRPr lang="de-DE" sz="900" dirty="0"/>
          </a:p>
        </p:txBody>
      </p:sp>
      <p:sp>
        <p:nvSpPr>
          <p:cNvPr id="10" name="Interaktive Schaltfläche: Sound 9">
            <a:hlinkClick r:id="rId3" action="ppaction://program" highlightClick="1"/>
          </p:cNvPr>
          <p:cNvSpPr/>
          <p:nvPr/>
        </p:nvSpPr>
        <p:spPr>
          <a:xfrm>
            <a:off x="8172400" y="404664"/>
            <a:ext cx="647750" cy="576064"/>
          </a:xfrm>
          <a:prstGeom prst="actionButtonSou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5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Participants</a:t>
            </a:r>
            <a:r>
              <a:rPr lang="de-DE" dirty="0" smtClean="0"/>
              <a:t> </a:t>
            </a:r>
            <a:endParaRPr lang="de-DE"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13</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aphicFrame>
        <p:nvGraphicFramePr>
          <p:cNvPr id="3" name="Tabelle 2"/>
          <p:cNvGraphicFramePr>
            <a:graphicFrameLocks noGrp="1"/>
          </p:cNvGraphicFramePr>
          <p:nvPr>
            <p:extLst>
              <p:ext uri="{D42A27DB-BD31-4B8C-83A1-F6EECF244321}">
                <p14:modId xmlns:p14="http://schemas.microsoft.com/office/powerpoint/2010/main" val="3537824906"/>
              </p:ext>
            </p:extLst>
          </p:nvPr>
        </p:nvGraphicFramePr>
        <p:xfrm>
          <a:off x="324471" y="1558506"/>
          <a:ext cx="8495680" cy="2799492"/>
        </p:xfrm>
        <a:graphic>
          <a:graphicData uri="http://schemas.openxmlformats.org/drawingml/2006/table">
            <a:tbl>
              <a:tblPr firstRow="1" firstCol="1" bandRow="1">
                <a:tableStyleId>{5C22544A-7EE6-4342-B048-85BDC9FD1C3A}</a:tableStyleId>
              </a:tblPr>
              <a:tblGrid>
                <a:gridCol w="1069867">
                  <a:extLst>
                    <a:ext uri="{9D8B030D-6E8A-4147-A177-3AD203B41FA5}">
                      <a16:colId xmlns:a16="http://schemas.microsoft.com/office/drawing/2014/main" xmlns="" val="3860271026"/>
                    </a:ext>
                  </a:extLst>
                </a:gridCol>
                <a:gridCol w="1928148">
                  <a:extLst>
                    <a:ext uri="{9D8B030D-6E8A-4147-A177-3AD203B41FA5}">
                      <a16:colId xmlns:a16="http://schemas.microsoft.com/office/drawing/2014/main" xmlns="" val="3184807668"/>
                    </a:ext>
                  </a:extLst>
                </a:gridCol>
                <a:gridCol w="1356645">
                  <a:extLst>
                    <a:ext uri="{9D8B030D-6E8A-4147-A177-3AD203B41FA5}">
                      <a16:colId xmlns:a16="http://schemas.microsoft.com/office/drawing/2014/main" xmlns="" val="1942141382"/>
                    </a:ext>
                  </a:extLst>
                </a:gridCol>
                <a:gridCol w="642622">
                  <a:extLst>
                    <a:ext uri="{9D8B030D-6E8A-4147-A177-3AD203B41FA5}">
                      <a16:colId xmlns:a16="http://schemas.microsoft.com/office/drawing/2014/main" xmlns="" val="4180836678"/>
                    </a:ext>
                  </a:extLst>
                </a:gridCol>
                <a:gridCol w="571219">
                  <a:extLst>
                    <a:ext uri="{9D8B030D-6E8A-4147-A177-3AD203B41FA5}">
                      <a16:colId xmlns:a16="http://schemas.microsoft.com/office/drawing/2014/main" xmlns="" val="586595845"/>
                    </a:ext>
                  </a:extLst>
                </a:gridCol>
                <a:gridCol w="571219">
                  <a:extLst>
                    <a:ext uri="{9D8B030D-6E8A-4147-A177-3AD203B41FA5}">
                      <a16:colId xmlns:a16="http://schemas.microsoft.com/office/drawing/2014/main" xmlns="" val="2575934173"/>
                    </a:ext>
                  </a:extLst>
                </a:gridCol>
                <a:gridCol w="642622">
                  <a:extLst>
                    <a:ext uri="{9D8B030D-6E8A-4147-A177-3AD203B41FA5}">
                      <a16:colId xmlns:a16="http://schemas.microsoft.com/office/drawing/2014/main" xmlns="" val="1238522023"/>
                    </a:ext>
                  </a:extLst>
                </a:gridCol>
                <a:gridCol w="571219">
                  <a:extLst>
                    <a:ext uri="{9D8B030D-6E8A-4147-A177-3AD203B41FA5}">
                      <a16:colId xmlns:a16="http://schemas.microsoft.com/office/drawing/2014/main" xmlns="" val="253237587"/>
                    </a:ext>
                  </a:extLst>
                </a:gridCol>
                <a:gridCol w="571219">
                  <a:extLst>
                    <a:ext uri="{9D8B030D-6E8A-4147-A177-3AD203B41FA5}">
                      <a16:colId xmlns:a16="http://schemas.microsoft.com/office/drawing/2014/main" xmlns="" val="2256657509"/>
                    </a:ext>
                  </a:extLst>
                </a:gridCol>
                <a:gridCol w="570900">
                  <a:extLst>
                    <a:ext uri="{9D8B030D-6E8A-4147-A177-3AD203B41FA5}">
                      <a16:colId xmlns:a16="http://schemas.microsoft.com/office/drawing/2014/main" xmlns="" val="4149414609"/>
                    </a:ext>
                  </a:extLst>
                </a:gridCol>
              </a:tblGrid>
              <a:tr h="288379">
                <a:tc gridSpan="2">
                  <a:txBody>
                    <a:bodyPr/>
                    <a:lstStyle/>
                    <a:p>
                      <a:pPr>
                        <a:lnSpc>
                          <a:spcPct val="107000"/>
                        </a:lnSpc>
                        <a:spcAft>
                          <a:spcPts val="0"/>
                        </a:spcAft>
                      </a:pP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hMerge="1">
                  <a:txBody>
                    <a:bodyPr/>
                    <a:lstStyle/>
                    <a:p>
                      <a:endParaRPr lang="de-DE"/>
                    </a:p>
                  </a:txBody>
                  <a:tcPr/>
                </a:tc>
                <a:tc>
                  <a:txBody>
                    <a:bodyPr/>
                    <a:lstStyle/>
                    <a:p>
                      <a:pPr algn="ctr">
                        <a:lnSpc>
                          <a:spcPct val="107000"/>
                        </a:lnSpc>
                        <a:spcAft>
                          <a:spcPts val="0"/>
                        </a:spcAft>
                      </a:pPr>
                      <a:r>
                        <a:rPr lang="de-DE" sz="1400" dirty="0">
                          <a:effectLst/>
                          <a:latin typeface="+mj-lt"/>
                        </a:rPr>
                        <a:t> </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gridSpan="3">
                  <a:txBody>
                    <a:bodyPr/>
                    <a:lstStyle/>
                    <a:p>
                      <a:pPr algn="ctr">
                        <a:lnSpc>
                          <a:spcPct val="107000"/>
                        </a:lnSpc>
                        <a:spcAft>
                          <a:spcPts val="0"/>
                        </a:spcAft>
                      </a:pPr>
                      <a:r>
                        <a:rPr lang="de-DE" sz="1400" b="1" dirty="0" smtClean="0">
                          <a:effectLst/>
                          <a:latin typeface="+mj-lt"/>
                        </a:rPr>
                        <a:t>Investors</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hMerge="1">
                  <a:txBody>
                    <a:bodyPr/>
                    <a:lstStyle/>
                    <a:p>
                      <a:endParaRPr lang="de-DE"/>
                    </a:p>
                  </a:txBody>
                  <a:tcPr/>
                </a:tc>
                <a:tc hMerge="1">
                  <a:txBody>
                    <a:bodyPr/>
                    <a:lstStyle/>
                    <a:p>
                      <a:endParaRPr lang="de-DE"/>
                    </a:p>
                  </a:txBody>
                  <a:tcPr/>
                </a:tc>
                <a:tc gridSpan="3">
                  <a:txBody>
                    <a:bodyPr/>
                    <a:lstStyle/>
                    <a:p>
                      <a:pPr algn="ctr">
                        <a:lnSpc>
                          <a:spcPct val="107000"/>
                        </a:lnSpc>
                        <a:spcAft>
                          <a:spcPts val="0"/>
                        </a:spcAft>
                      </a:pPr>
                      <a:r>
                        <a:rPr lang="en-US" sz="1400" b="1" noProof="0" dirty="0" smtClean="0">
                          <a:effectLst/>
                          <a:latin typeface="+mj-lt"/>
                        </a:rPr>
                        <a:t>Creditors</a:t>
                      </a:r>
                      <a:endParaRPr lang="en-US" sz="1400" b="1" noProof="0" dirty="0">
                        <a:effectLst/>
                        <a:latin typeface="+mj-lt"/>
                        <a:ea typeface="Calibri" panose="020F0502020204030204" pitchFamily="34" charset="0"/>
                        <a:cs typeface="Times New Roman" panose="02020603050405020304" pitchFamily="18" charset="0"/>
                      </a:endParaRPr>
                    </a:p>
                  </a:txBody>
                  <a:tcPr marL="67105" marR="67105" marT="0" marB="0"/>
                </a:tc>
                <a:tc hMerge="1">
                  <a:txBody>
                    <a:bodyPr/>
                    <a:lstStyle/>
                    <a:p>
                      <a:endParaRPr lang="de-DE"/>
                    </a:p>
                  </a:txBody>
                  <a:tcPr/>
                </a:tc>
                <a:tc hMerge="1">
                  <a:txBody>
                    <a:bodyPr/>
                    <a:lstStyle/>
                    <a:p>
                      <a:endParaRPr lang="de-DE"/>
                    </a:p>
                  </a:txBody>
                  <a:tcPr/>
                </a:tc>
                <a:tc>
                  <a:txBody>
                    <a:bodyPr/>
                    <a:lstStyle/>
                    <a:p>
                      <a:pPr algn="ctr">
                        <a:lnSpc>
                          <a:spcPct val="107000"/>
                        </a:lnSpc>
                        <a:spcAft>
                          <a:spcPts val="0"/>
                        </a:spcAft>
                      </a:pPr>
                      <a:r>
                        <a:rPr lang="de-DE" sz="1400" b="1">
                          <a:effectLst/>
                          <a:latin typeface="+mj-lt"/>
                        </a:rPr>
                        <a:t> </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1432357752"/>
                  </a:ext>
                </a:extLst>
              </a:tr>
              <a:tr h="175531">
                <a:tc>
                  <a:txBody>
                    <a:bodyPr/>
                    <a:lstStyle/>
                    <a:p>
                      <a:pPr algn="l">
                        <a:lnSpc>
                          <a:spcPct val="107000"/>
                        </a:lnSpc>
                        <a:spcAft>
                          <a:spcPts val="0"/>
                        </a:spcAft>
                      </a:pPr>
                      <a:r>
                        <a:rPr lang="de-DE" sz="1400" b="1" dirty="0">
                          <a:effectLst/>
                          <a:latin typeface="+mj-lt"/>
                        </a:rPr>
                        <a:t>City</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l">
                        <a:lnSpc>
                          <a:spcPct val="107000"/>
                        </a:lnSpc>
                        <a:spcAft>
                          <a:spcPts val="0"/>
                        </a:spcAft>
                      </a:pPr>
                      <a:r>
                        <a:rPr lang="de-DE" sz="1400" b="1" dirty="0" smtClean="0">
                          <a:effectLst/>
                          <a:latin typeface="+mj-lt"/>
                        </a:rPr>
                        <a:t>Company / Event</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l">
                        <a:lnSpc>
                          <a:spcPct val="107000"/>
                        </a:lnSpc>
                        <a:spcAft>
                          <a:spcPts val="0"/>
                        </a:spcAft>
                      </a:pPr>
                      <a:r>
                        <a:rPr lang="de-DE" sz="1400" b="1" dirty="0">
                          <a:effectLst/>
                          <a:latin typeface="+mj-lt"/>
                        </a:rPr>
                        <a:t>Date</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Profit</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Loss</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Total</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Profit</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Loss</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Total</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Total</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777507863"/>
                  </a:ext>
                </a:extLst>
              </a:tr>
              <a:tr h="175531">
                <a:tc>
                  <a:txBody>
                    <a:bodyPr/>
                    <a:lstStyle/>
                    <a:p>
                      <a:pPr>
                        <a:lnSpc>
                          <a:spcPct val="107000"/>
                        </a:lnSpc>
                        <a:spcAft>
                          <a:spcPts val="0"/>
                        </a:spcAft>
                      </a:pPr>
                      <a:r>
                        <a:rPr lang="de-DE" sz="1400">
                          <a:effectLst/>
                          <a:latin typeface="+mj-lt"/>
                        </a:rPr>
                        <a:t>Frankfurt</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dirty="0" smtClean="0">
                          <a:effectLst/>
                          <a:latin typeface="+mj-lt"/>
                          <a:ea typeface="Calibri" panose="020F0502020204030204" pitchFamily="34" charset="0"/>
                          <a:cs typeface="Times New Roman" panose="02020603050405020304" pitchFamily="18" charset="0"/>
                        </a:rPr>
                        <a:t>Large Bank</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20.06.2017</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0</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5</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13</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13</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3282802068"/>
                  </a:ext>
                </a:extLst>
              </a:tr>
              <a:tr h="175531">
                <a:tc>
                  <a:txBody>
                    <a:bodyPr/>
                    <a:lstStyle/>
                    <a:p>
                      <a:pPr>
                        <a:lnSpc>
                          <a:spcPct val="107000"/>
                        </a:lnSpc>
                        <a:spcAft>
                          <a:spcPts val="0"/>
                        </a:spcAft>
                      </a:pPr>
                      <a:r>
                        <a:rPr lang="de-DE" sz="1400">
                          <a:effectLst/>
                          <a:latin typeface="+mj-lt"/>
                        </a:rPr>
                        <a:t>Düsseldorf</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dirty="0" smtClean="0">
                          <a:effectLst/>
                          <a:latin typeface="+mj-lt"/>
                          <a:ea typeface="Calibri" panose="020F0502020204030204" pitchFamily="34" charset="0"/>
                          <a:cs typeface="Times New Roman" panose="02020603050405020304" pitchFamily="18" charset="0"/>
                        </a:rPr>
                        <a:t>Large Bank </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21.06.2017</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0</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6</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14</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14</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658099179"/>
                  </a:ext>
                </a:extLst>
              </a:tr>
              <a:tr h="175531">
                <a:tc>
                  <a:txBody>
                    <a:bodyPr/>
                    <a:lstStyle/>
                    <a:p>
                      <a:pPr>
                        <a:lnSpc>
                          <a:spcPct val="107000"/>
                        </a:lnSpc>
                        <a:spcAft>
                          <a:spcPts val="0"/>
                        </a:spcAft>
                      </a:pPr>
                      <a:r>
                        <a:rPr lang="de-DE" sz="1400">
                          <a:effectLst/>
                          <a:latin typeface="+mj-lt"/>
                        </a:rPr>
                        <a:t>Zürich</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dirty="0" smtClean="0">
                          <a:effectLst/>
                          <a:latin typeface="+mj-lt"/>
                        </a:rPr>
                        <a:t>Large Bank</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14.03.2018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2</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2</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2</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3</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5</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7</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168093768"/>
                  </a:ext>
                </a:extLst>
              </a:tr>
              <a:tr h="175531">
                <a:tc>
                  <a:txBody>
                    <a:bodyPr/>
                    <a:lstStyle/>
                    <a:p>
                      <a:pPr>
                        <a:lnSpc>
                          <a:spcPct val="107000"/>
                        </a:lnSpc>
                        <a:spcAft>
                          <a:spcPts val="0"/>
                        </a:spcAft>
                      </a:pPr>
                      <a:r>
                        <a:rPr lang="de-DE" sz="1400">
                          <a:effectLst/>
                          <a:latin typeface="+mj-lt"/>
                        </a:rPr>
                        <a:t>Stuttgart</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Invest</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13.-14.04.2018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2</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4</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6</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1</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6</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7</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13</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1672898148"/>
                  </a:ext>
                </a:extLst>
              </a:tr>
              <a:tr h="175531">
                <a:tc>
                  <a:txBody>
                    <a:bodyPr/>
                    <a:lstStyle/>
                    <a:p>
                      <a:pPr>
                        <a:lnSpc>
                          <a:spcPct val="107000"/>
                        </a:lnSpc>
                        <a:spcAft>
                          <a:spcPts val="0"/>
                        </a:spcAft>
                      </a:pPr>
                      <a:r>
                        <a:rPr lang="de-DE" sz="1400">
                          <a:effectLst/>
                          <a:latin typeface="+mj-lt"/>
                        </a:rPr>
                        <a:t>Berlin</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dirty="0" smtClean="0">
                          <a:effectLst/>
                          <a:latin typeface="+mj-lt"/>
                        </a:rPr>
                        <a:t>Investment Company</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29.06.2018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3</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3</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6</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0</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6</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455116660"/>
                  </a:ext>
                </a:extLst>
              </a:tr>
              <a:tr h="175531">
                <a:tc>
                  <a:txBody>
                    <a:bodyPr/>
                    <a:lstStyle/>
                    <a:p>
                      <a:pPr>
                        <a:lnSpc>
                          <a:spcPct val="107000"/>
                        </a:lnSpc>
                        <a:spcAft>
                          <a:spcPts val="0"/>
                        </a:spcAft>
                      </a:pPr>
                      <a:r>
                        <a:rPr lang="de-DE" sz="1400">
                          <a:effectLst/>
                          <a:latin typeface="+mj-lt"/>
                        </a:rPr>
                        <a:t>Frankfurt</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dirty="0" smtClean="0">
                          <a:effectLst/>
                          <a:latin typeface="+mj-lt"/>
                        </a:rPr>
                        <a:t>Large Bank</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30.08.2018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0</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2</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2</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4</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4</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1095370128"/>
                  </a:ext>
                </a:extLst>
              </a:tr>
              <a:tr h="175531">
                <a:tc>
                  <a:txBody>
                    <a:bodyPr/>
                    <a:lstStyle/>
                    <a:p>
                      <a:pPr>
                        <a:lnSpc>
                          <a:spcPct val="107000"/>
                        </a:lnSpc>
                        <a:spcAft>
                          <a:spcPts val="0"/>
                        </a:spcAft>
                      </a:pPr>
                      <a:r>
                        <a:rPr lang="de-DE" sz="1400">
                          <a:effectLst/>
                          <a:latin typeface="+mj-lt"/>
                        </a:rPr>
                        <a:t>Stuttgart</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dirty="0" smtClean="0">
                          <a:effectLst/>
                          <a:latin typeface="+mj-lt"/>
                        </a:rPr>
                        <a:t>Large Bank</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12.11.2018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2</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3</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5</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6</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6</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11</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37386939"/>
                  </a:ext>
                </a:extLst>
              </a:tr>
              <a:tr h="175531">
                <a:tc>
                  <a:txBody>
                    <a:bodyPr/>
                    <a:lstStyle/>
                    <a:p>
                      <a:pPr>
                        <a:lnSpc>
                          <a:spcPct val="107000"/>
                        </a:lnSpc>
                        <a:spcAft>
                          <a:spcPts val="0"/>
                        </a:spcAft>
                      </a:pPr>
                      <a:r>
                        <a:rPr lang="de-DE" sz="1400">
                          <a:effectLst/>
                          <a:latin typeface="+mj-lt"/>
                        </a:rPr>
                        <a:t>Frankfurt</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Eigenkapitalforum</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26.-28.11.2018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15</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15</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30</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1</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1</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31</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2601466353"/>
                  </a:ext>
                </a:extLst>
              </a:tr>
              <a:tr h="175531">
                <a:tc>
                  <a:txBody>
                    <a:bodyPr/>
                    <a:lstStyle/>
                    <a:p>
                      <a:pPr>
                        <a:lnSpc>
                          <a:spcPct val="107000"/>
                        </a:lnSpc>
                        <a:spcAft>
                          <a:spcPts val="0"/>
                        </a:spcAft>
                      </a:pPr>
                      <a:r>
                        <a:rPr lang="de-DE" sz="1400">
                          <a:effectLst/>
                          <a:latin typeface="+mj-lt"/>
                        </a:rPr>
                        <a:t>Köln</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dirty="0" smtClean="0">
                          <a:effectLst/>
                          <a:latin typeface="+mj-lt"/>
                        </a:rPr>
                        <a:t>Large Bank</a:t>
                      </a:r>
                      <a:endParaRPr lang="de-DE" sz="1400"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14.01.2019</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0</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8</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a:effectLst/>
                          <a:latin typeface="+mj-lt"/>
                        </a:rPr>
                        <a:t>10</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a:effectLst/>
                          <a:latin typeface="+mj-lt"/>
                        </a:rPr>
                        <a:t>18</a:t>
                      </a:r>
                      <a:endParaRPr lang="de-DE" sz="1400" b="1">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dirty="0">
                          <a:effectLst/>
                          <a:latin typeface="+mj-lt"/>
                        </a:rPr>
                        <a:t>18</a:t>
                      </a:r>
                      <a:endParaRPr lang="de-DE" sz="1400" b="1" dirty="0">
                        <a:effectLst/>
                        <a:latin typeface="+mj-lt"/>
                        <a:ea typeface="Calibri" panose="020F0502020204030204" pitchFamily="34" charset="0"/>
                        <a:cs typeface="Times New Roman" panose="02020603050405020304" pitchFamily="18" charset="0"/>
                      </a:endParaRPr>
                    </a:p>
                  </a:txBody>
                  <a:tcPr marL="67105" marR="67105" marT="0" marB="0"/>
                </a:tc>
                <a:extLst>
                  <a:ext uri="{0D108BD9-81ED-4DB2-BD59-A6C34878D82A}">
                    <a16:rowId xmlns:a16="http://schemas.microsoft.com/office/drawing/2014/main" xmlns="" val="4112227078"/>
                  </a:ext>
                </a:extLst>
              </a:tr>
              <a:tr h="175531">
                <a:tc>
                  <a:txBody>
                    <a:bodyPr/>
                    <a:lstStyle/>
                    <a:p>
                      <a:pPr>
                        <a:lnSpc>
                          <a:spcPct val="107000"/>
                        </a:lnSpc>
                        <a:spcAft>
                          <a:spcPts val="0"/>
                        </a:spcAft>
                      </a:pPr>
                      <a:r>
                        <a:rPr lang="de-DE"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nSpc>
                          <a:spcPct val="107000"/>
                        </a:lnSpc>
                        <a:spcAft>
                          <a:spcPts val="0"/>
                        </a:spcAft>
                      </a:pPr>
                      <a:r>
                        <a:rPr lang="de-DE"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7105" marR="67105" marT="0" marB="0"/>
                </a:tc>
                <a:tc>
                  <a:txBody>
                    <a:bodyPr/>
                    <a:lstStyle/>
                    <a:p>
                      <a:pPr algn="ctr">
                        <a:lnSpc>
                          <a:spcPct val="107000"/>
                        </a:lnSpc>
                        <a:spcAft>
                          <a:spcPts val="0"/>
                        </a:spcAft>
                      </a:pPr>
                      <a:r>
                        <a:rPr lang="de-DE" sz="1400" b="1" u="sng" kern="1200" baseline="0" dirty="0">
                          <a:solidFill>
                            <a:schemeClr val="tx1"/>
                          </a:solidFill>
                          <a:uFill>
                            <a:solidFill>
                              <a:schemeClr val="accent1"/>
                            </a:solidFill>
                          </a:uFill>
                          <a:latin typeface="+mn-lt"/>
                          <a:ea typeface="+mn-ea"/>
                          <a:cs typeface="+mn-cs"/>
                        </a:rPr>
                        <a:t>24</a:t>
                      </a:r>
                    </a:p>
                  </a:txBody>
                  <a:tcPr marL="67105" marR="67105" marT="0" marB="0"/>
                </a:tc>
                <a:tc>
                  <a:txBody>
                    <a:bodyPr/>
                    <a:lstStyle/>
                    <a:p>
                      <a:pPr algn="ctr">
                        <a:lnSpc>
                          <a:spcPct val="107000"/>
                        </a:lnSpc>
                        <a:spcAft>
                          <a:spcPts val="0"/>
                        </a:spcAft>
                      </a:pPr>
                      <a:r>
                        <a:rPr lang="de-DE" sz="1400" b="1" u="sng" kern="1200" baseline="0" dirty="0">
                          <a:solidFill>
                            <a:schemeClr val="tx1"/>
                          </a:solidFill>
                          <a:uFill>
                            <a:solidFill>
                              <a:schemeClr val="accent1"/>
                            </a:solidFill>
                          </a:uFill>
                          <a:latin typeface="+mn-lt"/>
                          <a:ea typeface="+mn-ea"/>
                          <a:cs typeface="+mn-cs"/>
                        </a:rPr>
                        <a:t>25</a:t>
                      </a:r>
                    </a:p>
                  </a:txBody>
                  <a:tcPr marL="67105" marR="67105" marT="0" marB="0"/>
                </a:tc>
                <a:tc>
                  <a:txBody>
                    <a:bodyPr/>
                    <a:lstStyle/>
                    <a:p>
                      <a:pPr algn="ctr">
                        <a:lnSpc>
                          <a:spcPct val="107000"/>
                        </a:lnSpc>
                        <a:spcAft>
                          <a:spcPts val="0"/>
                        </a:spcAft>
                      </a:pPr>
                      <a:r>
                        <a:rPr lang="de-DE" sz="1400" b="1" u="sng" kern="1200" baseline="0" dirty="0">
                          <a:solidFill>
                            <a:schemeClr val="tx1"/>
                          </a:solidFill>
                          <a:uFill>
                            <a:solidFill>
                              <a:schemeClr val="accent1"/>
                            </a:solidFill>
                          </a:uFill>
                          <a:latin typeface="+mn-lt"/>
                          <a:ea typeface="+mn-ea"/>
                          <a:cs typeface="+mn-cs"/>
                        </a:rPr>
                        <a:t>49</a:t>
                      </a:r>
                    </a:p>
                  </a:txBody>
                  <a:tcPr marL="67105" marR="67105" marT="0" marB="0"/>
                </a:tc>
                <a:tc>
                  <a:txBody>
                    <a:bodyPr/>
                    <a:lstStyle/>
                    <a:p>
                      <a:pPr algn="ctr">
                        <a:lnSpc>
                          <a:spcPct val="107000"/>
                        </a:lnSpc>
                        <a:spcAft>
                          <a:spcPts val="0"/>
                        </a:spcAft>
                      </a:pPr>
                      <a:r>
                        <a:rPr lang="de-DE" sz="1400" b="1" u="sng" kern="1200" baseline="0" dirty="0">
                          <a:solidFill>
                            <a:schemeClr val="tx1"/>
                          </a:solidFill>
                          <a:uFill>
                            <a:solidFill>
                              <a:schemeClr val="accent1"/>
                            </a:solidFill>
                          </a:uFill>
                          <a:latin typeface="+mn-lt"/>
                          <a:ea typeface="+mn-ea"/>
                          <a:cs typeface="+mn-cs"/>
                        </a:rPr>
                        <a:t>33</a:t>
                      </a:r>
                    </a:p>
                  </a:txBody>
                  <a:tcPr marL="67105" marR="67105" marT="0" marB="0"/>
                </a:tc>
                <a:tc>
                  <a:txBody>
                    <a:bodyPr/>
                    <a:lstStyle/>
                    <a:p>
                      <a:pPr algn="ctr">
                        <a:lnSpc>
                          <a:spcPct val="107000"/>
                        </a:lnSpc>
                        <a:spcAft>
                          <a:spcPts val="0"/>
                        </a:spcAft>
                      </a:pPr>
                      <a:r>
                        <a:rPr lang="de-DE" sz="1400" b="1" u="sng" kern="1200" baseline="0" dirty="0">
                          <a:solidFill>
                            <a:schemeClr val="tx1"/>
                          </a:solidFill>
                          <a:uFill>
                            <a:solidFill>
                              <a:schemeClr val="accent1"/>
                            </a:solidFill>
                          </a:uFill>
                          <a:latin typeface="+mn-lt"/>
                          <a:ea typeface="+mn-ea"/>
                          <a:cs typeface="+mn-cs"/>
                        </a:rPr>
                        <a:t>35</a:t>
                      </a:r>
                    </a:p>
                  </a:txBody>
                  <a:tcPr marL="67105" marR="67105" marT="0" marB="0"/>
                </a:tc>
                <a:tc>
                  <a:txBody>
                    <a:bodyPr/>
                    <a:lstStyle/>
                    <a:p>
                      <a:pPr algn="ctr">
                        <a:lnSpc>
                          <a:spcPct val="107000"/>
                        </a:lnSpc>
                        <a:spcAft>
                          <a:spcPts val="0"/>
                        </a:spcAft>
                      </a:pPr>
                      <a:r>
                        <a:rPr lang="de-DE" sz="1400" b="1" u="sng" kern="1200" baseline="0" dirty="0">
                          <a:solidFill>
                            <a:schemeClr val="tx1"/>
                          </a:solidFill>
                          <a:uFill>
                            <a:solidFill>
                              <a:schemeClr val="accent1"/>
                            </a:solidFill>
                          </a:uFill>
                          <a:latin typeface="+mn-lt"/>
                          <a:ea typeface="+mn-ea"/>
                          <a:cs typeface="+mn-cs"/>
                        </a:rPr>
                        <a:t>68</a:t>
                      </a:r>
                    </a:p>
                  </a:txBody>
                  <a:tcPr marL="67105" marR="67105" marT="0" marB="0"/>
                </a:tc>
                <a:tc>
                  <a:txBody>
                    <a:bodyPr/>
                    <a:lstStyle/>
                    <a:p>
                      <a:pPr algn="ctr">
                        <a:lnSpc>
                          <a:spcPct val="107000"/>
                        </a:lnSpc>
                        <a:spcAft>
                          <a:spcPts val="0"/>
                        </a:spcAft>
                      </a:pPr>
                      <a:r>
                        <a:rPr lang="de-DE" sz="1400" b="1" u="sng" kern="1200" baseline="0" dirty="0">
                          <a:solidFill>
                            <a:schemeClr val="tx1"/>
                          </a:solidFill>
                          <a:uFill>
                            <a:solidFill>
                              <a:schemeClr val="accent1"/>
                            </a:solidFill>
                          </a:uFill>
                          <a:latin typeface="+mn-lt"/>
                          <a:ea typeface="+mn-ea"/>
                          <a:cs typeface="+mn-cs"/>
                        </a:rPr>
                        <a:t>117</a:t>
                      </a:r>
                    </a:p>
                  </a:txBody>
                  <a:tcPr marL="67105" marR="67105" marT="0" marB="0"/>
                </a:tc>
                <a:extLst>
                  <a:ext uri="{0D108BD9-81ED-4DB2-BD59-A6C34878D82A}">
                    <a16:rowId xmlns:a16="http://schemas.microsoft.com/office/drawing/2014/main" xmlns="" val="3777673230"/>
                  </a:ext>
                </a:extLst>
              </a:tr>
            </a:tbl>
          </a:graphicData>
        </a:graphic>
      </p:graphicFrame>
      <p:sp>
        <p:nvSpPr>
          <p:cNvPr id="7" name="Inhaltsplatzhalter 2"/>
          <p:cNvSpPr>
            <a:spLocks noGrp="1"/>
          </p:cNvSpPr>
          <p:nvPr>
            <p:ph sz="half" idx="1"/>
          </p:nvPr>
        </p:nvSpPr>
        <p:spPr>
          <a:xfrm>
            <a:off x="323850" y="1270001"/>
            <a:ext cx="4176713" cy="287337"/>
          </a:xfrm>
        </p:spPr>
        <p:txBody>
          <a:bodyPr/>
          <a:lstStyle/>
          <a:p>
            <a:r>
              <a:rPr lang="en-US" dirty="0" smtClean="0"/>
              <a:t>Data collection process</a:t>
            </a:r>
          </a:p>
          <a:p>
            <a:endParaRPr lang="de-DE" dirty="0" smtClean="0"/>
          </a:p>
          <a:p>
            <a:endParaRPr lang="de-DE" dirty="0"/>
          </a:p>
        </p:txBody>
      </p:sp>
    </p:spTree>
    <p:extLst>
      <p:ext uri="{BB962C8B-B14F-4D97-AF65-F5344CB8AC3E}">
        <p14:creationId xmlns:p14="http://schemas.microsoft.com/office/powerpoint/2010/main" val="2201845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Participants</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14</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aphicFrame>
        <p:nvGraphicFramePr>
          <p:cNvPr id="8" name="Tabelle 7"/>
          <p:cNvGraphicFramePr>
            <a:graphicFrameLocks noGrp="1"/>
          </p:cNvGraphicFramePr>
          <p:nvPr>
            <p:extLst>
              <p:ext uri="{D42A27DB-BD31-4B8C-83A1-F6EECF244321}">
                <p14:modId xmlns:p14="http://schemas.microsoft.com/office/powerpoint/2010/main" val="391400002"/>
              </p:ext>
            </p:extLst>
          </p:nvPr>
        </p:nvGraphicFramePr>
        <p:xfrm>
          <a:off x="323850" y="1546056"/>
          <a:ext cx="8496299" cy="4907280"/>
        </p:xfrm>
        <a:graphic>
          <a:graphicData uri="http://schemas.openxmlformats.org/drawingml/2006/table">
            <a:tbl>
              <a:tblPr firstRow="1" firstCol="1" bandRow="1">
                <a:tableStyleId>{5C22544A-7EE6-4342-B048-85BDC9FD1C3A}</a:tableStyleId>
              </a:tblPr>
              <a:tblGrid>
                <a:gridCol w="2595774">
                  <a:extLst>
                    <a:ext uri="{9D8B030D-6E8A-4147-A177-3AD203B41FA5}">
                      <a16:colId xmlns:a16="http://schemas.microsoft.com/office/drawing/2014/main" xmlns="" val="3625304217"/>
                    </a:ext>
                  </a:extLst>
                </a:gridCol>
                <a:gridCol w="816182">
                  <a:extLst>
                    <a:ext uri="{9D8B030D-6E8A-4147-A177-3AD203B41FA5}">
                      <a16:colId xmlns:a16="http://schemas.microsoft.com/office/drawing/2014/main" xmlns="" val="3945144078"/>
                    </a:ext>
                  </a:extLst>
                </a:gridCol>
                <a:gridCol w="803318">
                  <a:extLst>
                    <a:ext uri="{9D8B030D-6E8A-4147-A177-3AD203B41FA5}">
                      <a16:colId xmlns:a16="http://schemas.microsoft.com/office/drawing/2014/main" xmlns="" val="2545902918"/>
                    </a:ext>
                  </a:extLst>
                </a:gridCol>
                <a:gridCol w="844770">
                  <a:extLst>
                    <a:ext uri="{9D8B030D-6E8A-4147-A177-3AD203B41FA5}">
                      <a16:colId xmlns:a16="http://schemas.microsoft.com/office/drawing/2014/main" xmlns="" val="2515654581"/>
                    </a:ext>
                  </a:extLst>
                </a:gridCol>
                <a:gridCol w="847629">
                  <a:extLst>
                    <a:ext uri="{9D8B030D-6E8A-4147-A177-3AD203B41FA5}">
                      <a16:colId xmlns:a16="http://schemas.microsoft.com/office/drawing/2014/main" xmlns="" val="1095178658"/>
                    </a:ext>
                  </a:extLst>
                </a:gridCol>
                <a:gridCol w="834764">
                  <a:extLst>
                    <a:ext uri="{9D8B030D-6E8A-4147-A177-3AD203B41FA5}">
                      <a16:colId xmlns:a16="http://schemas.microsoft.com/office/drawing/2014/main" xmlns="" val="4153038297"/>
                    </a:ext>
                  </a:extLst>
                </a:gridCol>
                <a:gridCol w="876931">
                  <a:extLst>
                    <a:ext uri="{9D8B030D-6E8A-4147-A177-3AD203B41FA5}">
                      <a16:colId xmlns:a16="http://schemas.microsoft.com/office/drawing/2014/main" xmlns="" val="1997126797"/>
                    </a:ext>
                  </a:extLst>
                </a:gridCol>
                <a:gridCol w="876931">
                  <a:extLst>
                    <a:ext uri="{9D8B030D-6E8A-4147-A177-3AD203B41FA5}">
                      <a16:colId xmlns:a16="http://schemas.microsoft.com/office/drawing/2014/main" xmlns="" val="1824621771"/>
                    </a:ext>
                  </a:extLst>
                </a:gridCol>
              </a:tblGrid>
              <a:tr h="0">
                <a:tc>
                  <a:txBody>
                    <a:bodyPr/>
                    <a:lstStyle/>
                    <a:p>
                      <a:pPr algn="ctr">
                        <a:lnSpc>
                          <a:spcPct val="100000"/>
                        </a:lnSpc>
                        <a:spcAft>
                          <a:spcPts val="0"/>
                        </a:spcAft>
                      </a:pPr>
                      <a:endParaRPr lang="de-DE" sz="1400" dirty="0">
                        <a:effectLst/>
                        <a:latin typeface="+mj-lt"/>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0000"/>
                        </a:lnSpc>
                        <a:spcAft>
                          <a:spcPts val="0"/>
                        </a:spcAft>
                      </a:pPr>
                      <a:r>
                        <a:rPr lang="de-DE" sz="1400" b="1" dirty="0" smtClean="0">
                          <a:effectLst/>
                          <a:latin typeface="+mj-lt"/>
                        </a:rPr>
                        <a:t>Investors</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tc gridSpan="3">
                  <a:txBody>
                    <a:bodyPr/>
                    <a:lstStyle/>
                    <a:p>
                      <a:pPr algn="ctr">
                        <a:lnSpc>
                          <a:spcPct val="100000"/>
                        </a:lnSpc>
                        <a:spcAft>
                          <a:spcPts val="0"/>
                        </a:spcAft>
                      </a:pPr>
                      <a:r>
                        <a:rPr lang="en-US" sz="1400" b="1" noProof="0" dirty="0" smtClean="0">
                          <a:effectLst/>
                          <a:latin typeface="+mj-lt"/>
                        </a:rPr>
                        <a:t>Creditors</a:t>
                      </a:r>
                      <a:endParaRPr lang="en-US" sz="1400" b="1" noProof="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de-DE"/>
                    </a:p>
                  </a:txBody>
                  <a:tcPr/>
                </a:tc>
                <a:tc hMerge="1">
                  <a:txBody>
                    <a:bodyPr/>
                    <a:lstStyle/>
                    <a:p>
                      <a:endParaRPr lang="de-DE"/>
                    </a:p>
                  </a:txBody>
                  <a:tcPr/>
                </a:tc>
                <a:tc>
                  <a:txBody>
                    <a:bodyPr/>
                    <a:lstStyle/>
                    <a:p>
                      <a:pPr algn="ctr">
                        <a:lnSpc>
                          <a:spcPct val="100000"/>
                        </a:lnSpc>
                        <a:spcAft>
                          <a:spcPts val="0"/>
                        </a:spcAft>
                      </a:pPr>
                      <a:r>
                        <a:rPr lang="de-DE"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03853435"/>
                  </a:ext>
                </a:extLst>
              </a:tr>
              <a:tr h="0">
                <a:tc>
                  <a:txBody>
                    <a:bodyPr/>
                    <a:lstStyle/>
                    <a:p>
                      <a:pPr algn="ctr">
                        <a:lnSpc>
                          <a:spcPct val="100000"/>
                        </a:lnSpc>
                        <a:spcAft>
                          <a:spcPts val="0"/>
                        </a:spcAft>
                      </a:pPr>
                      <a:r>
                        <a:rPr lang="de-DE"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Profit</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Loss</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Total</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Profit</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Loss</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Total</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Total</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177605"/>
                  </a:ext>
                </a:extLst>
              </a:tr>
              <a:tr h="0">
                <a:tc>
                  <a:txBody>
                    <a:bodyPr/>
                    <a:lstStyle/>
                    <a:p>
                      <a:pPr>
                        <a:lnSpc>
                          <a:spcPct val="100000"/>
                        </a:lnSpc>
                        <a:spcAft>
                          <a:spcPts val="0"/>
                        </a:spcAft>
                      </a:pPr>
                      <a:r>
                        <a:rPr lang="en-US" sz="1400" noProof="0" dirty="0" smtClean="0">
                          <a:effectLst/>
                          <a:latin typeface="+mj-lt"/>
                        </a:rPr>
                        <a:t>Females</a:t>
                      </a:r>
                      <a:endParaRPr lang="en-US" sz="1400" noProof="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8.33%</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8.00%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8.16%</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33.33%</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40.00%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36.76%</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a:effectLst/>
                          <a:latin typeface="+mj-lt"/>
                        </a:rPr>
                        <a:t>24.79%</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02211992"/>
                  </a:ext>
                </a:extLst>
              </a:tr>
              <a:tr h="0">
                <a:tc>
                  <a:txBody>
                    <a:bodyPr/>
                    <a:lstStyle/>
                    <a:p>
                      <a:pPr>
                        <a:lnSpc>
                          <a:spcPct val="100000"/>
                        </a:lnSpc>
                        <a:spcAft>
                          <a:spcPts val="0"/>
                        </a:spcAft>
                      </a:pPr>
                      <a:r>
                        <a:rPr lang="de-DE" sz="1400">
                          <a:effectLst/>
                          <a:latin typeface="+mj-lt"/>
                        </a:rPr>
                        <a:t>Age (years)</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41.5</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42.5</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42.0</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40.9</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40.6</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40.8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a:effectLst/>
                          <a:latin typeface="+mj-lt"/>
                        </a:rPr>
                        <a:t>41.3</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86305747"/>
                  </a:ext>
                </a:extLst>
              </a:tr>
              <a:tr h="0">
                <a:tc>
                  <a:txBody>
                    <a:bodyPr/>
                    <a:lstStyle/>
                    <a:p>
                      <a:pPr>
                        <a:lnSpc>
                          <a:spcPct val="100000"/>
                        </a:lnSpc>
                        <a:spcAft>
                          <a:spcPts val="0"/>
                        </a:spcAft>
                      </a:pPr>
                      <a:r>
                        <a:rPr lang="en-US" sz="1400">
                          <a:effectLst/>
                          <a:latin typeface="+mj-lt"/>
                        </a:rPr>
                        <a:t>Education</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 </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 </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 </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 </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15115647"/>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General Certificate of Secondary </a:t>
                      </a:r>
                      <a:r>
                        <a:rPr lang="en-US" sz="1400" b="0" dirty="0" smtClean="0">
                          <a:effectLst/>
                          <a:latin typeface="+mj-lt"/>
                        </a:rPr>
                        <a:t>Education</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12.0%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6.1%</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6.1%</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5.7%</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dirty="0">
                          <a:effectLst/>
                          <a:latin typeface="+mj-lt"/>
                        </a:rPr>
                        <a:t>5.9%</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b="1">
                          <a:effectLst/>
                          <a:latin typeface="+mj-lt"/>
                        </a:rPr>
                        <a:t>6.0%</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62143042"/>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General Qualification for University </a:t>
                      </a:r>
                      <a:r>
                        <a:rPr lang="en-US" sz="1400" b="0" dirty="0" smtClean="0">
                          <a:effectLst/>
                          <a:latin typeface="+mj-lt"/>
                        </a:rPr>
                        <a:t>Entrance</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50.0%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64.0%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57.1%</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51.5%</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65.7%</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58.8%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58.1%</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06198394"/>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Vocational </a:t>
                      </a:r>
                      <a:r>
                        <a:rPr lang="en-US" sz="1400" b="0" dirty="0" smtClean="0">
                          <a:effectLst/>
                          <a:latin typeface="+mj-lt"/>
                        </a:rPr>
                        <a:t>Education</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20.8%</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20.4%</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27.3%</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40.0%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33.8%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28.2%</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36106572"/>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Certified Bank Specialist (</a:t>
                      </a:r>
                      <a:r>
                        <a:rPr lang="en-US" sz="1400" b="0" dirty="0" err="1">
                          <a:effectLst/>
                          <a:latin typeface="+mj-lt"/>
                        </a:rPr>
                        <a:t>Bankfachwirt</a:t>
                      </a:r>
                      <a:r>
                        <a:rPr lang="en-US" sz="1400" b="0" dirty="0" smtClean="0">
                          <a:effectLst/>
                          <a:latin typeface="+mj-lt"/>
                        </a:rPr>
                        <a:t>)</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4.0%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2.0%</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15.2%</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8.6%</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11.8%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7.7%</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87448000"/>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Banking Officer (</a:t>
                      </a:r>
                      <a:r>
                        <a:rPr lang="en-US" sz="1400" b="0" dirty="0" err="1">
                          <a:effectLst/>
                          <a:latin typeface="+mj-lt"/>
                        </a:rPr>
                        <a:t>Bankbetriebswirt</a:t>
                      </a:r>
                      <a:r>
                        <a:rPr lang="en-US" sz="1400" b="0" dirty="0" smtClean="0">
                          <a:effectLst/>
                          <a:latin typeface="+mj-lt"/>
                        </a:rPr>
                        <a:t>)</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de-DE" sz="1400">
                          <a:effectLst/>
                          <a:latin typeface="+mj-lt"/>
                        </a:rPr>
                        <a:t>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4.0%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2.0%</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15.2%</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2.9%</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8.8%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6.0%</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51787334"/>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Bachelor’s </a:t>
                      </a:r>
                      <a:r>
                        <a:rPr lang="en-US" sz="1400" b="0" dirty="0" smtClean="0">
                          <a:effectLst/>
                          <a:latin typeface="+mj-lt"/>
                        </a:rPr>
                        <a:t>Degree</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29.2%</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28.0%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28.6%</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18.2%</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34.3%</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26.5%</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27.4%</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31807400"/>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Diploma </a:t>
                      </a:r>
                      <a:r>
                        <a:rPr lang="en-US" sz="1400" b="0" dirty="0" smtClean="0">
                          <a:effectLst/>
                          <a:latin typeface="+mj-lt"/>
                        </a:rPr>
                        <a:t>Certificate</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50.0%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44.0%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46.9%</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51.5%</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54.3%</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52.9%</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50.4%</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13281948"/>
                  </a:ext>
                </a:extLst>
              </a:tr>
              <a:tr h="0">
                <a:tc>
                  <a:txBody>
                    <a:bodyPr/>
                    <a:lstStyle/>
                    <a:p>
                      <a:pPr marL="265113" lvl="0" indent="-265113">
                        <a:lnSpc>
                          <a:spcPct val="100000"/>
                        </a:lnSpc>
                        <a:spcAft>
                          <a:spcPts val="0"/>
                        </a:spcAft>
                        <a:buFont typeface="Symbol" panose="05050102010706020507" pitchFamily="18" charset="2"/>
                        <a:buChar char=""/>
                      </a:pPr>
                      <a:r>
                        <a:rPr lang="en-US" sz="1400" b="0" dirty="0">
                          <a:effectLst/>
                          <a:latin typeface="+mj-lt"/>
                        </a:rPr>
                        <a:t>Master’s </a:t>
                      </a:r>
                      <a:r>
                        <a:rPr lang="en-US" sz="1400" b="0" dirty="0" smtClean="0">
                          <a:effectLst/>
                          <a:latin typeface="+mj-lt"/>
                        </a:rPr>
                        <a:t>Degree</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20.8%</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32.0%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26.5%</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30.3%</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28.6%</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29.4%</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28.2%</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17146335"/>
                  </a:ext>
                </a:extLst>
              </a:tr>
              <a:tr h="0">
                <a:tc>
                  <a:txBody>
                    <a:bodyPr/>
                    <a:lstStyle/>
                    <a:p>
                      <a:pPr marL="265113" lvl="0" indent="-265113">
                        <a:lnSpc>
                          <a:spcPct val="100000"/>
                        </a:lnSpc>
                        <a:spcAft>
                          <a:spcPts val="0"/>
                        </a:spcAft>
                        <a:buFont typeface="Symbol" panose="05050102010706020507" pitchFamily="18" charset="2"/>
                        <a:buChar char=""/>
                      </a:pPr>
                      <a:r>
                        <a:rPr lang="en-US" sz="1400" b="0" dirty="0" smtClean="0">
                          <a:effectLst/>
                          <a:latin typeface="+mj-lt"/>
                        </a:rPr>
                        <a:t>PhD</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4.2%</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12.0%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8.2%</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6.1%</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8.6%</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7.4%</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7.7%</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25877907"/>
                  </a:ext>
                </a:extLst>
              </a:tr>
              <a:tr h="0">
                <a:tc>
                  <a:txBody>
                    <a:bodyPr/>
                    <a:lstStyle/>
                    <a:p>
                      <a:pPr marL="265113" lvl="0" indent="-265113">
                        <a:lnSpc>
                          <a:spcPct val="100000"/>
                        </a:lnSpc>
                        <a:spcAft>
                          <a:spcPts val="0"/>
                        </a:spcAft>
                        <a:buFont typeface="Symbol" panose="05050102010706020507" pitchFamily="18" charset="2"/>
                        <a:buChar char=""/>
                      </a:pPr>
                      <a:r>
                        <a:rPr lang="en-US" sz="1400" b="0" dirty="0" smtClean="0">
                          <a:effectLst/>
                          <a:latin typeface="+mj-lt"/>
                        </a:rPr>
                        <a:t>Other</a:t>
                      </a:r>
                      <a:endParaRPr lang="de-DE"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29.2%</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28.0%</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28.6%</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9.1%</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a:effectLst/>
                          <a:latin typeface="+mj-lt"/>
                        </a:rPr>
                        <a:t>2.9%</a:t>
                      </a:r>
                      <a:endParaRPr lang="de-DE"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5.9%</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a:effectLst/>
                          <a:latin typeface="+mj-lt"/>
                        </a:rPr>
                        <a:t>15.4%</a:t>
                      </a:r>
                      <a:endParaRPr lang="de-DE" sz="1400" b="1">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4818084"/>
                  </a:ext>
                </a:extLst>
              </a:tr>
              <a:tr h="0">
                <a:tc>
                  <a:txBody>
                    <a:bodyPr/>
                    <a:lstStyle/>
                    <a:p>
                      <a:pPr>
                        <a:lnSpc>
                          <a:spcPct val="100000"/>
                        </a:lnSpc>
                        <a:spcAft>
                          <a:spcPts val="0"/>
                        </a:spcAft>
                      </a:pPr>
                      <a:r>
                        <a:rPr lang="en-US" sz="1400" dirty="0">
                          <a:effectLst/>
                          <a:latin typeface="+mj-lt"/>
                        </a:rPr>
                        <a:t>Years in current </a:t>
                      </a:r>
                      <a:r>
                        <a:rPr lang="en-US" sz="1400" dirty="0" smtClean="0">
                          <a:effectLst/>
                          <a:latin typeface="+mj-lt"/>
                        </a:rPr>
                        <a:t>position</a:t>
                      </a:r>
                      <a:endParaRPr lang="de-DE"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j-lt"/>
                        </a:rPr>
                        <a:t>9.8</a:t>
                      </a:r>
                      <a:br>
                        <a:rPr lang="en-US" sz="1400" dirty="0" smtClean="0">
                          <a:effectLst/>
                          <a:latin typeface="+mj-lt"/>
                        </a:rPr>
                      </a:br>
                      <a:r>
                        <a:rPr lang="en-US" sz="1400" kern="1200" dirty="0" smtClean="0">
                          <a:solidFill>
                            <a:schemeClr val="dk1"/>
                          </a:solidFill>
                          <a:effectLst/>
                          <a:latin typeface="+mn-lt"/>
                          <a:ea typeface="+mn-ea"/>
                          <a:cs typeface="+mn-cs"/>
                        </a:rPr>
                        <a:t>(0 to 30)</a:t>
                      </a:r>
                      <a:endParaRPr lang="de-DE"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j-lt"/>
                        </a:rPr>
                        <a:t>9.8</a:t>
                      </a:r>
                      <a:br>
                        <a:rPr lang="en-US" sz="1400" dirty="0" smtClean="0">
                          <a:effectLst/>
                          <a:latin typeface="+mj-lt"/>
                        </a:rPr>
                      </a:br>
                      <a:r>
                        <a:rPr lang="en-US" sz="1400" kern="1200" dirty="0" smtClean="0">
                          <a:solidFill>
                            <a:schemeClr val="dk1"/>
                          </a:solidFill>
                          <a:effectLst/>
                          <a:latin typeface="+mn-lt"/>
                          <a:ea typeface="Calibri" panose="020F0502020204030204" pitchFamily="34" charset="0"/>
                          <a:cs typeface="Times New Roman" panose="02020603050405020304" pitchFamily="18" charset="0"/>
                        </a:rPr>
                        <a:t>(0 to 25)</a:t>
                      </a:r>
                      <a:endParaRPr lang="de-DE"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9.8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j-lt"/>
                        </a:rPr>
                        <a:t>6.1</a:t>
                      </a:r>
                      <a:br>
                        <a:rPr lang="en-US" sz="1400" dirty="0" smtClean="0">
                          <a:effectLst/>
                          <a:latin typeface="+mj-lt"/>
                        </a:rPr>
                      </a:br>
                      <a:r>
                        <a:rPr lang="en-US" sz="1400" kern="1200" dirty="0" smtClean="0">
                          <a:solidFill>
                            <a:schemeClr val="dk1"/>
                          </a:solidFill>
                          <a:effectLst/>
                          <a:latin typeface="+mn-lt"/>
                          <a:ea typeface="Calibri" panose="020F0502020204030204" pitchFamily="34" charset="0"/>
                          <a:cs typeface="Times New Roman" panose="02020603050405020304" pitchFamily="18" charset="0"/>
                        </a:rPr>
                        <a:t>(0 to 25)</a:t>
                      </a:r>
                      <a:endParaRPr lang="de-DE"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j-lt"/>
                        </a:rPr>
                        <a:t>6.6</a:t>
                      </a:r>
                      <a:br>
                        <a:rPr lang="en-US" sz="1400" dirty="0" smtClean="0">
                          <a:effectLst/>
                          <a:latin typeface="+mj-lt"/>
                        </a:rPr>
                      </a:br>
                      <a:r>
                        <a:rPr lang="en-US" sz="1400" kern="1200" dirty="0" smtClean="0">
                          <a:solidFill>
                            <a:schemeClr val="dk1"/>
                          </a:solidFill>
                          <a:effectLst/>
                          <a:latin typeface="+mn-lt"/>
                          <a:ea typeface="Calibri" panose="020F0502020204030204" pitchFamily="34" charset="0"/>
                          <a:cs typeface="Times New Roman" panose="02020603050405020304" pitchFamily="18" charset="0"/>
                        </a:rPr>
                        <a:t>(0 to 25)</a:t>
                      </a:r>
                      <a:endParaRPr lang="de-DE" sz="1400" kern="1200" dirty="0" smtClean="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6.3</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7.8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74162864"/>
                  </a:ext>
                </a:extLst>
              </a:tr>
              <a:tr h="0">
                <a:tc>
                  <a:txBody>
                    <a:bodyPr/>
                    <a:lstStyle/>
                    <a:p>
                      <a:pPr>
                        <a:lnSpc>
                          <a:spcPct val="100000"/>
                        </a:lnSpc>
                        <a:spcAft>
                          <a:spcPts val="0"/>
                        </a:spcAft>
                      </a:pPr>
                      <a:r>
                        <a:rPr lang="en-US" sz="1400" dirty="0">
                          <a:effectLst/>
                          <a:latin typeface="+mj-lt"/>
                        </a:rPr>
                        <a:t>Experience in making investment decisions (years)</a:t>
                      </a:r>
                      <a:endParaRPr lang="de-DE"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dirty="0" smtClean="0">
                          <a:effectLst/>
                          <a:latin typeface="+mj-lt"/>
                        </a:rPr>
                        <a:t>13.1</a:t>
                      </a:r>
                      <a:br>
                        <a:rPr lang="en-US" sz="1400" dirty="0" smtClean="0">
                          <a:effectLst/>
                          <a:latin typeface="+mj-lt"/>
                        </a:rPr>
                      </a:br>
                      <a:r>
                        <a:rPr lang="en-US" sz="1400" dirty="0" smtClean="0">
                          <a:effectLst/>
                          <a:latin typeface="+mj-lt"/>
                        </a:rPr>
                        <a:t>(1 to 42)</a:t>
                      </a:r>
                      <a:endParaRPr lang="de-DE"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dirty="0" smtClean="0">
                          <a:effectLst/>
                          <a:latin typeface="+mj-lt"/>
                        </a:rPr>
                        <a:t>12.3</a:t>
                      </a:r>
                      <a:br>
                        <a:rPr lang="en-US" sz="1400" dirty="0" smtClean="0">
                          <a:effectLst/>
                          <a:latin typeface="+mj-lt"/>
                        </a:rPr>
                      </a:br>
                      <a:r>
                        <a:rPr lang="en-US" sz="1400" dirty="0" smtClean="0">
                          <a:effectLst/>
                          <a:latin typeface="+mj-lt"/>
                          <a:ea typeface="Calibri" panose="020F0502020204030204" pitchFamily="34" charset="0"/>
                          <a:cs typeface="Times New Roman" panose="02020603050405020304" pitchFamily="18" charset="0"/>
                        </a:rPr>
                        <a:t>(1 to 38)</a:t>
                      </a:r>
                      <a:endParaRPr lang="de-DE"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smtClean="0">
                          <a:effectLst/>
                          <a:latin typeface="+mj-lt"/>
                        </a:rPr>
                        <a:t>12.7</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dirty="0" smtClean="0">
                          <a:effectLst/>
                          <a:latin typeface="+mj-lt"/>
                        </a:rPr>
                        <a:t>10.3</a:t>
                      </a:r>
                      <a:br>
                        <a:rPr lang="en-US" sz="1400" dirty="0" smtClean="0">
                          <a:effectLst/>
                          <a:latin typeface="+mj-lt"/>
                        </a:rPr>
                      </a:br>
                      <a:r>
                        <a:rPr lang="en-US" sz="1400" dirty="0" smtClean="0">
                          <a:effectLst/>
                          <a:latin typeface="+mj-lt"/>
                        </a:rPr>
                        <a:t>(1 to  28)</a:t>
                      </a:r>
                      <a:endParaRPr lang="de-DE"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dirty="0" smtClean="0">
                          <a:effectLst/>
                          <a:latin typeface="+mj-lt"/>
                        </a:rPr>
                        <a:t>9.3</a:t>
                      </a:r>
                      <a:br>
                        <a:rPr lang="en-US" sz="1400" dirty="0" smtClean="0">
                          <a:effectLst/>
                          <a:latin typeface="+mj-lt"/>
                        </a:rPr>
                      </a:br>
                      <a:r>
                        <a:rPr lang="en-US" sz="1400" dirty="0" smtClean="0">
                          <a:effectLst/>
                          <a:latin typeface="+mj-lt"/>
                        </a:rPr>
                        <a:t>(1 to 30)</a:t>
                      </a:r>
                      <a:endParaRPr lang="de-DE"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9.8</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1400" b="1" dirty="0">
                          <a:effectLst/>
                          <a:latin typeface="+mj-lt"/>
                        </a:rPr>
                        <a:t>11.0</a:t>
                      </a:r>
                      <a:endParaRPr lang="de-DE" sz="14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21198244"/>
                  </a:ext>
                </a:extLst>
              </a:tr>
            </a:tbl>
          </a:graphicData>
        </a:graphic>
      </p:graphicFrame>
      <p:sp>
        <p:nvSpPr>
          <p:cNvPr id="9" name="Inhaltsplatzhalter 2"/>
          <p:cNvSpPr>
            <a:spLocks noGrp="1"/>
          </p:cNvSpPr>
          <p:nvPr>
            <p:ph sz="half" idx="1"/>
          </p:nvPr>
        </p:nvSpPr>
        <p:spPr>
          <a:xfrm>
            <a:off x="323850" y="1270001"/>
            <a:ext cx="4176713" cy="369833"/>
          </a:xfrm>
        </p:spPr>
        <p:txBody>
          <a:bodyPr/>
          <a:lstStyle/>
          <a:p>
            <a:r>
              <a:rPr lang="en-US" dirty="0" smtClean="0"/>
              <a:t>Demographics</a:t>
            </a:r>
            <a:endParaRPr lang="de-DE" dirty="0" smtClean="0"/>
          </a:p>
          <a:p>
            <a:endParaRPr lang="de-DE" dirty="0"/>
          </a:p>
        </p:txBody>
      </p:sp>
      <p:sp>
        <p:nvSpPr>
          <p:cNvPr id="10" name="Rechteck 9"/>
          <p:cNvSpPr/>
          <p:nvPr/>
        </p:nvSpPr>
        <p:spPr>
          <a:xfrm>
            <a:off x="2915816" y="1960960"/>
            <a:ext cx="5904334" cy="24390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p:cNvSpPr/>
          <p:nvPr/>
        </p:nvSpPr>
        <p:spPr>
          <a:xfrm>
            <a:off x="2915816" y="5589240"/>
            <a:ext cx="5904334" cy="42101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2915816" y="6034951"/>
            <a:ext cx="5904334" cy="42101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48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496300" cy="792088"/>
          </a:xfrm>
        </p:spPr>
        <p:txBody>
          <a:bodyPr/>
          <a:lstStyle/>
          <a:p>
            <a:r>
              <a:rPr lang="en-US" dirty="0" smtClean="0"/>
              <a:t>Participants</a:t>
            </a:r>
            <a:r>
              <a:rPr lang="de-DE" dirty="0" smtClean="0"/>
              <a:t> </a:t>
            </a:r>
            <a:endParaRPr lang="de-DE" dirty="0"/>
          </a:p>
        </p:txBody>
      </p:sp>
      <p:sp>
        <p:nvSpPr>
          <p:cNvPr id="3" name="Inhaltsplatzhalter 2"/>
          <p:cNvSpPr>
            <a:spLocks noGrp="1"/>
          </p:cNvSpPr>
          <p:nvPr>
            <p:ph sz="half" idx="1"/>
          </p:nvPr>
        </p:nvSpPr>
        <p:spPr>
          <a:xfrm>
            <a:off x="323850" y="1270001"/>
            <a:ext cx="4176713" cy="4103687"/>
          </a:xfrm>
        </p:spPr>
        <p:txBody>
          <a:bodyPr/>
          <a:lstStyle/>
          <a:p>
            <a:r>
              <a:rPr lang="en-US" dirty="0" smtClean="0"/>
              <a:t>Occupational</a:t>
            </a:r>
            <a:r>
              <a:rPr lang="de-DE" dirty="0" smtClean="0"/>
              <a:t> title</a:t>
            </a:r>
          </a:p>
          <a:p>
            <a:endParaRPr lang="de-DE" dirty="0" smtClean="0"/>
          </a:p>
          <a:p>
            <a:endParaRPr lang="de-DE" dirty="0"/>
          </a:p>
        </p:txBody>
      </p:sp>
      <p:sp>
        <p:nvSpPr>
          <p:cNvPr id="14"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15" name="Foliennummernplatzhalter 5"/>
          <p:cNvSpPr>
            <a:spLocks noGrp="1"/>
          </p:cNvSpPr>
          <p:nvPr>
            <p:ph type="sldNum" sz="quarter" idx="4"/>
          </p:nvPr>
        </p:nvSpPr>
        <p:spPr>
          <a:xfrm>
            <a:off x="323850" y="6453336"/>
            <a:ext cx="935038" cy="216024"/>
          </a:xfrm>
        </p:spPr>
        <p:txBody>
          <a:bodyPr/>
          <a:lstStyle/>
          <a:p>
            <a:fld id="{C05EE493-AD2E-4872-B2F6-8F12A747F0A5}" type="slidenum">
              <a:rPr lang="de-DE" sz="900" smtClean="0"/>
              <a:pPr/>
              <a:t>15</a:t>
            </a:fld>
            <a:endParaRPr lang="de-DE" sz="900" dirty="0"/>
          </a:p>
        </p:txBody>
      </p:sp>
      <p:sp>
        <p:nvSpPr>
          <p:cNvPr id="16" name="Datumsplatzhalter 3"/>
          <p:cNvSpPr>
            <a:spLocks noGrp="1"/>
          </p:cNvSpPr>
          <p:nvPr>
            <p:ph type="dt" sz="half" idx="2"/>
          </p:nvPr>
        </p:nvSpPr>
        <p:spPr>
          <a:xfrm>
            <a:off x="1403350" y="6453336"/>
            <a:ext cx="936626" cy="216024"/>
          </a:xfrm>
        </p:spPr>
        <p:txBody>
          <a:bodyPr anchor="ctr" anchorCtr="0"/>
          <a:lstStyle/>
          <a:p>
            <a:r>
              <a:rPr lang="de-DE" sz="900" smtClean="0">
                <a:solidFill>
                  <a:schemeClr val="tx1"/>
                </a:solidFill>
              </a:rPr>
              <a:t>07.02.2019</a:t>
            </a:r>
            <a:endParaRPr lang="de-DE" sz="900" dirty="0">
              <a:solidFill>
                <a:schemeClr val="tx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3082729826"/>
              </p:ext>
            </p:extLst>
          </p:nvPr>
        </p:nvGraphicFramePr>
        <p:xfrm>
          <a:off x="323850" y="1556792"/>
          <a:ext cx="3888110" cy="4480560"/>
        </p:xfrm>
        <a:graphic>
          <a:graphicData uri="http://schemas.openxmlformats.org/drawingml/2006/table">
            <a:tbl>
              <a:tblPr firstRow="1" firstCol="1" bandRow="1">
                <a:tableStyleId>{5C22544A-7EE6-4342-B048-85BDC9FD1C3A}</a:tableStyleId>
              </a:tblPr>
              <a:tblGrid>
                <a:gridCol w="3168030">
                  <a:extLst>
                    <a:ext uri="{9D8B030D-6E8A-4147-A177-3AD203B41FA5}">
                      <a16:colId xmlns:a16="http://schemas.microsoft.com/office/drawing/2014/main" xmlns="" val="1079203911"/>
                    </a:ext>
                  </a:extLst>
                </a:gridCol>
                <a:gridCol w="720080">
                  <a:extLst>
                    <a:ext uri="{9D8B030D-6E8A-4147-A177-3AD203B41FA5}">
                      <a16:colId xmlns:a16="http://schemas.microsoft.com/office/drawing/2014/main" xmlns="" val="470316237"/>
                    </a:ext>
                  </a:extLst>
                </a:gridCol>
              </a:tblGrid>
              <a:tr h="170837">
                <a:tc>
                  <a:txBody>
                    <a:bodyPr/>
                    <a:lstStyle/>
                    <a:p>
                      <a:pPr>
                        <a:lnSpc>
                          <a:spcPct val="150000"/>
                        </a:lnSpc>
                        <a:spcAft>
                          <a:spcPts val="0"/>
                        </a:spcAft>
                      </a:pPr>
                      <a:r>
                        <a:rPr lang="en-US" sz="1400" noProof="0" dirty="0" smtClean="0">
                          <a:effectLst/>
                          <a:latin typeface="+mj-lt"/>
                          <a:ea typeface="Calibri" panose="020F0502020204030204" pitchFamily="34" charset="0"/>
                          <a:cs typeface="Times New Roman" panose="02020603050405020304" pitchFamily="18" charset="0"/>
                        </a:rPr>
                        <a:t>Investors</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r">
                        <a:lnSpc>
                          <a:spcPct val="150000"/>
                        </a:lnSpc>
                        <a:spcAft>
                          <a:spcPts val="0"/>
                        </a:spcAft>
                      </a:pP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3260110395"/>
                  </a:ext>
                </a:extLst>
              </a:tr>
              <a:tr h="170837">
                <a:tc>
                  <a:txBody>
                    <a:bodyPr/>
                    <a:lstStyle/>
                    <a:p>
                      <a:pPr>
                        <a:lnSpc>
                          <a:spcPct val="150000"/>
                        </a:lnSpc>
                        <a:spcAft>
                          <a:spcPts val="0"/>
                        </a:spcAft>
                      </a:pPr>
                      <a:r>
                        <a:rPr lang="en-US" sz="1400" noProof="0" dirty="0" smtClean="0">
                          <a:effectLst/>
                          <a:latin typeface="+mj-lt"/>
                        </a:rPr>
                        <a:t>Analyst / Research Analyst / Investment Analyst / Portfolio Manager / Associate Private Equity</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17</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952548290"/>
                  </a:ext>
                </a:extLst>
              </a:tr>
              <a:tr h="170837">
                <a:tc>
                  <a:txBody>
                    <a:bodyPr/>
                    <a:lstStyle/>
                    <a:p>
                      <a:pPr>
                        <a:lnSpc>
                          <a:spcPct val="150000"/>
                        </a:lnSpc>
                        <a:spcAft>
                          <a:spcPts val="0"/>
                        </a:spcAft>
                      </a:pPr>
                      <a:r>
                        <a:rPr lang="en-US" sz="1400" noProof="0" dirty="0" smtClean="0">
                          <a:effectLst/>
                          <a:latin typeface="+mj-lt"/>
                        </a:rPr>
                        <a:t>Sales / Broker</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2</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414144627"/>
                  </a:ext>
                </a:extLst>
              </a:tr>
              <a:tr h="170837">
                <a:tc>
                  <a:txBody>
                    <a:bodyPr/>
                    <a:lstStyle/>
                    <a:p>
                      <a:pPr>
                        <a:lnSpc>
                          <a:spcPct val="150000"/>
                        </a:lnSpc>
                        <a:spcAft>
                          <a:spcPts val="0"/>
                        </a:spcAft>
                      </a:pPr>
                      <a:r>
                        <a:rPr lang="en-US" sz="1400" noProof="0" dirty="0" smtClean="0">
                          <a:effectLst/>
                          <a:latin typeface="+mj-lt"/>
                        </a:rPr>
                        <a:t>Investor</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3</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2009669082"/>
                  </a:ext>
                </a:extLst>
              </a:tr>
              <a:tr h="170837">
                <a:tc>
                  <a:txBody>
                    <a:bodyPr/>
                    <a:lstStyle/>
                    <a:p>
                      <a:pPr>
                        <a:lnSpc>
                          <a:spcPct val="150000"/>
                        </a:lnSpc>
                        <a:spcAft>
                          <a:spcPts val="0"/>
                        </a:spcAft>
                      </a:pPr>
                      <a:r>
                        <a:rPr lang="en-US" sz="1400" noProof="0" dirty="0" smtClean="0">
                          <a:effectLst/>
                          <a:latin typeface="+mj-lt"/>
                        </a:rPr>
                        <a:t>Consultant</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4</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812713391"/>
                  </a:ext>
                </a:extLst>
              </a:tr>
              <a:tr h="170837">
                <a:tc>
                  <a:txBody>
                    <a:bodyPr/>
                    <a:lstStyle/>
                    <a:p>
                      <a:pPr>
                        <a:lnSpc>
                          <a:spcPct val="150000"/>
                        </a:lnSpc>
                        <a:spcAft>
                          <a:spcPts val="0"/>
                        </a:spcAft>
                      </a:pPr>
                      <a:r>
                        <a:rPr lang="en-US" sz="1400" noProof="0" dirty="0" smtClean="0">
                          <a:effectLst/>
                          <a:latin typeface="+mj-lt"/>
                        </a:rPr>
                        <a:t>Tax / Audit / Legal</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3</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711957873"/>
                  </a:ext>
                </a:extLst>
              </a:tr>
              <a:tr h="170837">
                <a:tc>
                  <a:txBody>
                    <a:bodyPr/>
                    <a:lstStyle/>
                    <a:p>
                      <a:pPr>
                        <a:lnSpc>
                          <a:spcPct val="150000"/>
                        </a:lnSpc>
                        <a:spcAft>
                          <a:spcPts val="0"/>
                        </a:spcAft>
                      </a:pPr>
                      <a:r>
                        <a:rPr lang="en-US" sz="1400" noProof="0" dirty="0" smtClean="0">
                          <a:effectLst/>
                          <a:latin typeface="+mj-lt"/>
                        </a:rPr>
                        <a:t>Controlling</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1</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2032097480"/>
                  </a:ext>
                </a:extLst>
              </a:tr>
              <a:tr h="170837">
                <a:tc>
                  <a:txBody>
                    <a:bodyPr/>
                    <a:lstStyle/>
                    <a:p>
                      <a:pPr>
                        <a:lnSpc>
                          <a:spcPct val="150000"/>
                        </a:lnSpc>
                        <a:spcAft>
                          <a:spcPts val="0"/>
                        </a:spcAft>
                      </a:pPr>
                      <a:r>
                        <a:rPr lang="en-US" sz="1400" noProof="0" dirty="0" smtClean="0">
                          <a:effectLst/>
                          <a:latin typeface="+mj-lt"/>
                        </a:rPr>
                        <a:t>CEO  / Partner / Project</a:t>
                      </a:r>
                      <a:r>
                        <a:rPr lang="en-US" sz="1400" baseline="0" noProof="0" dirty="0" smtClean="0">
                          <a:effectLst/>
                          <a:latin typeface="+mj-lt"/>
                        </a:rPr>
                        <a:t> Leader</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8</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2680452952"/>
                  </a:ext>
                </a:extLst>
              </a:tr>
              <a:tr h="170837">
                <a:tc>
                  <a:txBody>
                    <a:bodyPr/>
                    <a:lstStyle/>
                    <a:p>
                      <a:pPr>
                        <a:lnSpc>
                          <a:spcPct val="150000"/>
                        </a:lnSpc>
                        <a:spcAft>
                          <a:spcPts val="0"/>
                        </a:spcAft>
                      </a:pPr>
                      <a:r>
                        <a:rPr lang="en-US" sz="1400" noProof="0" dirty="0" smtClean="0">
                          <a:effectLst/>
                          <a:latin typeface="+mj-lt"/>
                        </a:rPr>
                        <a:t>CFO</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1</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914472193"/>
                  </a:ext>
                </a:extLst>
              </a:tr>
              <a:tr h="170837">
                <a:tc>
                  <a:txBody>
                    <a:bodyPr/>
                    <a:lstStyle/>
                    <a:p>
                      <a:pPr>
                        <a:lnSpc>
                          <a:spcPct val="150000"/>
                        </a:lnSpc>
                        <a:spcAft>
                          <a:spcPts val="0"/>
                        </a:spcAft>
                      </a:pPr>
                      <a:r>
                        <a:rPr lang="en-US" sz="1400" noProof="0" dirty="0" smtClean="0">
                          <a:effectLst/>
                          <a:latin typeface="+mj-lt"/>
                        </a:rPr>
                        <a:t>Board Member</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2</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66843295"/>
                  </a:ext>
                </a:extLst>
              </a:tr>
              <a:tr h="170837">
                <a:tc>
                  <a:txBody>
                    <a:bodyPr/>
                    <a:lstStyle/>
                    <a:p>
                      <a:pPr>
                        <a:lnSpc>
                          <a:spcPct val="150000"/>
                        </a:lnSpc>
                        <a:spcAft>
                          <a:spcPts val="0"/>
                        </a:spcAft>
                      </a:pPr>
                      <a:r>
                        <a:rPr lang="en-US" sz="1400" noProof="0" dirty="0" smtClean="0">
                          <a:effectLst/>
                          <a:latin typeface="+mj-lt"/>
                        </a:rPr>
                        <a:t>Other </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8</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198626184"/>
                  </a:ext>
                </a:extLst>
              </a:tr>
              <a:tr h="170837">
                <a:tc>
                  <a:txBody>
                    <a:bodyPr/>
                    <a:lstStyle/>
                    <a:p>
                      <a:pPr>
                        <a:lnSpc>
                          <a:spcPct val="150000"/>
                        </a:lnSpc>
                      </a:pPr>
                      <a:endParaRPr lang="en-US" sz="1400" noProof="0" dirty="0">
                        <a:effectLst/>
                        <a:latin typeface="+mj-lt"/>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b="1" u="sng" kern="1200" baseline="0" noProof="0" dirty="0" smtClean="0">
                          <a:solidFill>
                            <a:schemeClr val="tx1"/>
                          </a:solidFill>
                          <a:uFill>
                            <a:solidFill>
                              <a:schemeClr val="accent1"/>
                            </a:solidFill>
                          </a:uFill>
                          <a:latin typeface="+mn-lt"/>
                          <a:ea typeface="+mn-ea"/>
                          <a:cs typeface="+mn-cs"/>
                        </a:rPr>
                        <a:t>49</a:t>
                      </a:r>
                      <a:endParaRPr lang="en-US" sz="1400" b="1" u="sng" kern="1200" baseline="0" noProof="0" dirty="0">
                        <a:solidFill>
                          <a:schemeClr val="tx1"/>
                        </a:solidFill>
                        <a:uFill>
                          <a:solidFill>
                            <a:schemeClr val="accent1"/>
                          </a:solidFill>
                        </a:uFill>
                        <a:latin typeface="+mn-lt"/>
                        <a:ea typeface="+mn-ea"/>
                        <a:cs typeface="+mn-cs"/>
                      </a:endParaRPr>
                    </a:p>
                  </a:txBody>
                  <a:tcPr marL="39862" marR="39862" marT="0" marB="0" anchor="ctr"/>
                </a:tc>
                <a:extLst>
                  <a:ext uri="{0D108BD9-81ED-4DB2-BD59-A6C34878D82A}">
                    <a16:rowId xmlns:a16="http://schemas.microsoft.com/office/drawing/2014/main" xmlns="" val="1424096786"/>
                  </a:ext>
                </a:extLst>
              </a:tr>
            </a:tbl>
          </a:graphicData>
        </a:graphic>
      </p:graphicFrame>
      <p:graphicFrame>
        <p:nvGraphicFramePr>
          <p:cNvPr id="9" name="Tabelle 8"/>
          <p:cNvGraphicFramePr>
            <a:graphicFrameLocks noGrp="1"/>
          </p:cNvGraphicFramePr>
          <p:nvPr>
            <p:extLst>
              <p:ext uri="{D42A27DB-BD31-4B8C-83A1-F6EECF244321}">
                <p14:modId xmlns:p14="http://schemas.microsoft.com/office/powerpoint/2010/main" val="1516905381"/>
              </p:ext>
            </p:extLst>
          </p:nvPr>
        </p:nvGraphicFramePr>
        <p:xfrm>
          <a:off x="4643439" y="1556792"/>
          <a:ext cx="3888110" cy="3840480"/>
        </p:xfrm>
        <a:graphic>
          <a:graphicData uri="http://schemas.openxmlformats.org/drawingml/2006/table">
            <a:tbl>
              <a:tblPr firstRow="1" firstCol="1" bandRow="1">
                <a:tableStyleId>{5C22544A-7EE6-4342-B048-85BDC9FD1C3A}</a:tableStyleId>
              </a:tblPr>
              <a:tblGrid>
                <a:gridCol w="3168030">
                  <a:extLst>
                    <a:ext uri="{9D8B030D-6E8A-4147-A177-3AD203B41FA5}">
                      <a16:colId xmlns:a16="http://schemas.microsoft.com/office/drawing/2014/main" xmlns="" val="2156250632"/>
                    </a:ext>
                  </a:extLst>
                </a:gridCol>
                <a:gridCol w="720080">
                  <a:extLst>
                    <a:ext uri="{9D8B030D-6E8A-4147-A177-3AD203B41FA5}">
                      <a16:colId xmlns:a16="http://schemas.microsoft.com/office/drawing/2014/main" xmlns="" val="3669035252"/>
                    </a:ext>
                  </a:extLst>
                </a:gridCol>
              </a:tblGrid>
              <a:tr h="170837">
                <a:tc>
                  <a:txBody>
                    <a:bodyPr/>
                    <a:lstStyle/>
                    <a:p>
                      <a:pPr>
                        <a:lnSpc>
                          <a:spcPct val="150000"/>
                        </a:lnSpc>
                        <a:spcAft>
                          <a:spcPts val="0"/>
                        </a:spcAft>
                      </a:pPr>
                      <a:r>
                        <a:rPr lang="en-US" sz="1400" noProof="0" dirty="0" smtClean="0">
                          <a:effectLst/>
                          <a:latin typeface="+mj-lt"/>
                          <a:ea typeface="Calibri" panose="020F0502020204030204" pitchFamily="34" charset="0"/>
                          <a:cs typeface="Times New Roman" panose="02020603050405020304" pitchFamily="18" charset="0"/>
                        </a:rPr>
                        <a:t>Creditors</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r">
                        <a:lnSpc>
                          <a:spcPct val="150000"/>
                        </a:lnSpc>
                        <a:spcAft>
                          <a:spcPts val="0"/>
                        </a:spcAft>
                      </a:pP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843832971"/>
                  </a:ext>
                </a:extLst>
              </a:tr>
              <a:tr h="170837">
                <a:tc>
                  <a:txBody>
                    <a:bodyPr/>
                    <a:lstStyle/>
                    <a:p>
                      <a:pPr>
                        <a:lnSpc>
                          <a:spcPct val="150000"/>
                        </a:lnSpc>
                        <a:spcAft>
                          <a:spcPts val="0"/>
                        </a:spcAft>
                      </a:pPr>
                      <a:r>
                        <a:rPr lang="en-US" sz="1400" noProof="0" dirty="0" smtClean="0">
                          <a:effectLst/>
                          <a:latin typeface="+mj-lt"/>
                        </a:rPr>
                        <a:t>Credit Analyst</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29</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85326603"/>
                  </a:ext>
                </a:extLst>
              </a:tr>
              <a:tr h="170837">
                <a:tc>
                  <a:txBody>
                    <a:bodyPr/>
                    <a:lstStyle/>
                    <a:p>
                      <a:pPr>
                        <a:lnSpc>
                          <a:spcPct val="150000"/>
                        </a:lnSpc>
                        <a:spcAft>
                          <a:spcPts val="0"/>
                        </a:spcAft>
                      </a:pPr>
                      <a:r>
                        <a:rPr lang="en-US" sz="1400" noProof="0" dirty="0" smtClean="0">
                          <a:effectLst/>
                          <a:latin typeface="+mj-lt"/>
                        </a:rPr>
                        <a:t>Investment Manager / Investment Analyst</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6</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267458344"/>
                  </a:ext>
                </a:extLst>
              </a:tr>
              <a:tr h="170837">
                <a:tc>
                  <a:txBody>
                    <a:bodyPr/>
                    <a:lstStyle/>
                    <a:p>
                      <a:pPr>
                        <a:lnSpc>
                          <a:spcPct val="150000"/>
                        </a:lnSpc>
                        <a:spcAft>
                          <a:spcPts val="0"/>
                        </a:spcAft>
                      </a:pPr>
                      <a:r>
                        <a:rPr lang="en-US" sz="1400" noProof="0" dirty="0" smtClean="0">
                          <a:effectLst/>
                          <a:latin typeface="+mj-lt"/>
                        </a:rPr>
                        <a:t>Risk Management</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5</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3590835408"/>
                  </a:ext>
                </a:extLst>
              </a:tr>
              <a:tr h="170837">
                <a:tc>
                  <a:txBody>
                    <a:bodyPr/>
                    <a:lstStyle/>
                    <a:p>
                      <a:pPr>
                        <a:lnSpc>
                          <a:spcPct val="150000"/>
                        </a:lnSpc>
                        <a:spcAft>
                          <a:spcPts val="0"/>
                        </a:spcAft>
                      </a:pPr>
                      <a:r>
                        <a:rPr lang="en-US" sz="1400" noProof="0" dirty="0" smtClean="0">
                          <a:effectLst/>
                          <a:latin typeface="+mj-lt"/>
                        </a:rPr>
                        <a:t>Credit Underwriter / Credit Officer</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2</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907265790"/>
                  </a:ext>
                </a:extLst>
              </a:tr>
              <a:tr h="170837">
                <a:tc>
                  <a:txBody>
                    <a:bodyPr/>
                    <a:lstStyle/>
                    <a:p>
                      <a:pPr>
                        <a:lnSpc>
                          <a:spcPct val="150000"/>
                        </a:lnSpc>
                        <a:spcAft>
                          <a:spcPts val="0"/>
                        </a:spcAft>
                      </a:pPr>
                      <a:r>
                        <a:rPr lang="en-US" sz="1400" noProof="0" dirty="0" smtClean="0">
                          <a:effectLst/>
                          <a:latin typeface="+mj-lt"/>
                        </a:rPr>
                        <a:t>Advisory Financial / Rating</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5</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4030906155"/>
                  </a:ext>
                </a:extLst>
              </a:tr>
              <a:tr h="170837">
                <a:tc>
                  <a:txBody>
                    <a:bodyPr/>
                    <a:lstStyle/>
                    <a:p>
                      <a:pPr>
                        <a:lnSpc>
                          <a:spcPct val="150000"/>
                        </a:lnSpc>
                        <a:spcAft>
                          <a:spcPts val="0"/>
                        </a:spcAft>
                      </a:pPr>
                      <a:r>
                        <a:rPr lang="en-US" sz="1400" noProof="0" dirty="0" smtClean="0">
                          <a:effectLst/>
                          <a:latin typeface="+mj-lt"/>
                        </a:rPr>
                        <a:t>Product Manager / Sales</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6</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2684330256"/>
                  </a:ext>
                </a:extLst>
              </a:tr>
              <a:tr h="170837">
                <a:tc>
                  <a:txBody>
                    <a:bodyPr/>
                    <a:lstStyle/>
                    <a:p>
                      <a:pPr>
                        <a:lnSpc>
                          <a:spcPct val="150000"/>
                        </a:lnSpc>
                        <a:spcAft>
                          <a:spcPts val="0"/>
                        </a:spcAft>
                      </a:pPr>
                      <a:r>
                        <a:rPr lang="en-US" sz="1400" noProof="0" dirty="0" smtClean="0">
                          <a:effectLst/>
                          <a:latin typeface="+mj-lt"/>
                        </a:rPr>
                        <a:t>CEO</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3</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2469852953"/>
                  </a:ext>
                </a:extLst>
              </a:tr>
              <a:tr h="170837">
                <a:tc>
                  <a:txBody>
                    <a:bodyPr/>
                    <a:lstStyle/>
                    <a:p>
                      <a:pPr>
                        <a:lnSpc>
                          <a:spcPct val="150000"/>
                        </a:lnSpc>
                        <a:spcAft>
                          <a:spcPts val="0"/>
                        </a:spcAft>
                      </a:pPr>
                      <a:r>
                        <a:rPr lang="en-US" sz="1400" noProof="0" dirty="0" smtClean="0">
                          <a:effectLst/>
                          <a:latin typeface="+mj-lt"/>
                        </a:rPr>
                        <a:t>Manager</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6</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2605549305"/>
                  </a:ext>
                </a:extLst>
              </a:tr>
              <a:tr h="170837">
                <a:tc>
                  <a:txBody>
                    <a:bodyPr/>
                    <a:lstStyle/>
                    <a:p>
                      <a:pPr>
                        <a:lnSpc>
                          <a:spcPct val="150000"/>
                        </a:lnSpc>
                        <a:spcAft>
                          <a:spcPts val="0"/>
                        </a:spcAft>
                      </a:pPr>
                      <a:r>
                        <a:rPr lang="en-US" sz="1400" noProof="0" dirty="0" smtClean="0">
                          <a:effectLst/>
                          <a:latin typeface="+mj-lt"/>
                        </a:rPr>
                        <a:t>Other</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noProof="0" dirty="0" smtClean="0">
                          <a:effectLst/>
                          <a:latin typeface="+mj-lt"/>
                        </a:rPr>
                        <a:t>6</a:t>
                      </a: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extLst>
                  <a:ext uri="{0D108BD9-81ED-4DB2-BD59-A6C34878D82A}">
                    <a16:rowId xmlns:a16="http://schemas.microsoft.com/office/drawing/2014/main" xmlns="" val="1180375582"/>
                  </a:ext>
                </a:extLst>
              </a:tr>
              <a:tr h="170837">
                <a:tc>
                  <a:txBody>
                    <a:bodyPr/>
                    <a:lstStyle/>
                    <a:p>
                      <a:pPr>
                        <a:lnSpc>
                          <a:spcPct val="150000"/>
                        </a:lnSpc>
                        <a:spcAft>
                          <a:spcPts val="0"/>
                        </a:spcAft>
                      </a:pPr>
                      <a:endParaRPr lang="en-US" sz="1400" noProof="0" dirty="0">
                        <a:effectLst/>
                        <a:latin typeface="+mj-lt"/>
                        <a:ea typeface="Calibri" panose="020F0502020204030204" pitchFamily="34" charset="0"/>
                        <a:cs typeface="Times New Roman" panose="02020603050405020304" pitchFamily="18" charset="0"/>
                      </a:endParaRPr>
                    </a:p>
                  </a:txBody>
                  <a:tcPr marL="39862" marR="39862" marT="0" marB="0" anchor="ctr"/>
                </a:tc>
                <a:tc>
                  <a:txBody>
                    <a:bodyPr/>
                    <a:lstStyle/>
                    <a:p>
                      <a:pPr algn="ctr">
                        <a:lnSpc>
                          <a:spcPct val="150000"/>
                        </a:lnSpc>
                        <a:spcAft>
                          <a:spcPts val="0"/>
                        </a:spcAft>
                      </a:pPr>
                      <a:r>
                        <a:rPr lang="en-US" sz="1400" b="1" u="sng" kern="1200" baseline="0" noProof="0" dirty="0" smtClean="0">
                          <a:solidFill>
                            <a:schemeClr val="tx1"/>
                          </a:solidFill>
                          <a:uFill>
                            <a:solidFill>
                              <a:schemeClr val="accent1"/>
                            </a:solidFill>
                          </a:uFill>
                          <a:latin typeface="+mn-lt"/>
                          <a:ea typeface="+mn-ea"/>
                          <a:cs typeface="+mn-cs"/>
                        </a:rPr>
                        <a:t>68</a:t>
                      </a:r>
                      <a:endParaRPr lang="en-US" sz="1400" b="1" u="sng" kern="1200" baseline="0" noProof="0" dirty="0">
                        <a:solidFill>
                          <a:schemeClr val="tx1"/>
                        </a:solidFill>
                        <a:uFill>
                          <a:solidFill>
                            <a:schemeClr val="accent1"/>
                          </a:solidFill>
                        </a:uFill>
                        <a:latin typeface="+mn-lt"/>
                        <a:ea typeface="+mn-ea"/>
                        <a:cs typeface="+mn-cs"/>
                      </a:endParaRPr>
                    </a:p>
                  </a:txBody>
                  <a:tcPr marL="39862" marR="39862" marT="0" marB="0" anchor="ctr"/>
                </a:tc>
                <a:extLst>
                  <a:ext uri="{0D108BD9-81ED-4DB2-BD59-A6C34878D82A}">
                    <a16:rowId xmlns:a16="http://schemas.microsoft.com/office/drawing/2014/main" xmlns="" val="3576170371"/>
                  </a:ext>
                </a:extLst>
              </a:tr>
            </a:tbl>
          </a:graphicData>
        </a:graphic>
      </p:graphicFrame>
    </p:spTree>
    <p:extLst>
      <p:ext uri="{BB962C8B-B14F-4D97-AF65-F5344CB8AC3E}">
        <p14:creationId xmlns:p14="http://schemas.microsoft.com/office/powerpoint/2010/main" val="250567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064574" cy="792088"/>
          </a:xfrm>
        </p:spPr>
        <p:txBody>
          <a:bodyPr/>
          <a:lstStyle/>
          <a:p>
            <a:r>
              <a:rPr lang="en-US" dirty="0" smtClean="0"/>
              <a:t>Performance </a:t>
            </a:r>
            <a:r>
              <a:rPr lang="en-US" dirty="0"/>
              <a:t>in the Acquisition </a:t>
            </a:r>
            <a:r>
              <a:rPr lang="en-US" dirty="0" smtClean="0"/>
              <a:t>Task / Manipulation Checks</a:t>
            </a:r>
            <a:r>
              <a:rPr lang="en-US" dirty="0"/>
              <a:t/>
            </a:r>
            <a:br>
              <a:rPr lang="en-US" dirty="0"/>
            </a:br>
            <a:endParaRPr lang="de-DE"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16</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aphicFrame>
        <p:nvGraphicFramePr>
          <p:cNvPr id="7" name="Tabelle 6"/>
          <p:cNvGraphicFramePr>
            <a:graphicFrameLocks noGrp="1"/>
          </p:cNvGraphicFramePr>
          <p:nvPr>
            <p:extLst>
              <p:ext uri="{D42A27DB-BD31-4B8C-83A1-F6EECF244321}">
                <p14:modId xmlns:p14="http://schemas.microsoft.com/office/powerpoint/2010/main" val="4230227486"/>
              </p:ext>
            </p:extLst>
          </p:nvPr>
        </p:nvGraphicFramePr>
        <p:xfrm>
          <a:off x="333051" y="1557338"/>
          <a:ext cx="3563067" cy="1645920"/>
        </p:xfrm>
        <a:graphic>
          <a:graphicData uri="http://schemas.openxmlformats.org/drawingml/2006/table">
            <a:tbl>
              <a:tblPr firstRow="1" bandRow="1">
                <a:tableStyleId>{5C22544A-7EE6-4342-B048-85BDC9FD1C3A}</a:tableStyleId>
              </a:tblPr>
              <a:tblGrid>
                <a:gridCol w="1019493">
                  <a:extLst>
                    <a:ext uri="{9D8B030D-6E8A-4147-A177-3AD203B41FA5}">
                      <a16:colId xmlns:a16="http://schemas.microsoft.com/office/drawing/2014/main" xmlns="" val="20000"/>
                    </a:ext>
                  </a:extLst>
                </a:gridCol>
                <a:gridCol w="890905">
                  <a:extLst>
                    <a:ext uri="{9D8B030D-6E8A-4147-A177-3AD203B41FA5}">
                      <a16:colId xmlns:a16="http://schemas.microsoft.com/office/drawing/2014/main" xmlns="" val="20001"/>
                    </a:ext>
                  </a:extLst>
                </a:gridCol>
                <a:gridCol w="890905">
                  <a:extLst>
                    <a:ext uri="{9D8B030D-6E8A-4147-A177-3AD203B41FA5}">
                      <a16:colId xmlns:a16="http://schemas.microsoft.com/office/drawing/2014/main" xmlns="" val="20002"/>
                    </a:ext>
                  </a:extLst>
                </a:gridCol>
                <a:gridCol w="761764">
                  <a:extLst>
                    <a:ext uri="{9D8B030D-6E8A-4147-A177-3AD203B41FA5}">
                      <a16:colId xmlns:a16="http://schemas.microsoft.com/office/drawing/2014/main" xmlns="" val="20003"/>
                    </a:ext>
                  </a:extLst>
                </a:gridCol>
              </a:tblGrid>
              <a:tr h="300951">
                <a:tc>
                  <a:txBody>
                    <a:bodyPr/>
                    <a:lstStyle/>
                    <a:p>
                      <a:endParaRPr lang="de-DE" sz="1400" dirty="0"/>
                    </a:p>
                  </a:txBody>
                  <a:tcPr/>
                </a:tc>
                <a:tc>
                  <a:txBody>
                    <a:bodyPr/>
                    <a:lstStyle/>
                    <a:p>
                      <a:pPr algn="ctr"/>
                      <a:r>
                        <a:rPr lang="de-DE" sz="1400" dirty="0" smtClean="0"/>
                        <a:t>Profit</a:t>
                      </a:r>
                      <a:endParaRPr lang="de-DE" sz="1400" dirty="0"/>
                    </a:p>
                  </a:txBody>
                  <a:tcPr/>
                </a:tc>
                <a:tc>
                  <a:txBody>
                    <a:bodyPr/>
                    <a:lstStyle/>
                    <a:p>
                      <a:pPr algn="ctr"/>
                      <a:r>
                        <a:rPr lang="de-DE" sz="1400" dirty="0" smtClean="0"/>
                        <a:t>Loss</a:t>
                      </a:r>
                      <a:endParaRPr lang="de-DE" sz="1400" dirty="0"/>
                    </a:p>
                  </a:txBody>
                  <a:tcPr/>
                </a:tc>
                <a:tc>
                  <a:txBody>
                    <a:bodyPr/>
                    <a:lstStyle/>
                    <a:p>
                      <a:pPr algn="ctr"/>
                      <a:r>
                        <a:rPr lang="de-DE" sz="1400" dirty="0" smtClean="0"/>
                        <a:t>Total</a:t>
                      </a:r>
                      <a:endParaRPr lang="de-DE" sz="1400" dirty="0"/>
                    </a:p>
                  </a:txBody>
                  <a:tcPr/>
                </a:tc>
                <a:extLst>
                  <a:ext uri="{0D108BD9-81ED-4DB2-BD59-A6C34878D82A}">
                    <a16:rowId xmlns:a16="http://schemas.microsoft.com/office/drawing/2014/main" xmlns="" val="10000"/>
                  </a:ext>
                </a:extLst>
              </a:tr>
              <a:tr h="483760">
                <a:tc>
                  <a:txBody>
                    <a:bodyPr/>
                    <a:lstStyle/>
                    <a:p>
                      <a:r>
                        <a:rPr lang="de-DE" sz="1400" b="1" dirty="0" smtClean="0"/>
                        <a:t>Investors</a:t>
                      </a:r>
                      <a:endParaRPr lang="de-DE" sz="1400" b="1" dirty="0"/>
                    </a:p>
                  </a:txBody>
                  <a:tcPr/>
                </a:tc>
                <a:tc>
                  <a:txBody>
                    <a:bodyPr/>
                    <a:lstStyle/>
                    <a:p>
                      <a:pPr algn="ctr"/>
                      <a:r>
                        <a:rPr lang="de-DE" sz="1400" dirty="0" smtClean="0"/>
                        <a:t>10.5</a:t>
                      </a:r>
                      <a:br>
                        <a:rPr lang="de-DE" sz="1400" dirty="0" smtClean="0"/>
                      </a:br>
                      <a:r>
                        <a:rPr lang="de-DE" sz="1400" dirty="0" smtClean="0"/>
                        <a:t>(6 </a:t>
                      </a:r>
                      <a:r>
                        <a:rPr lang="de-DE" sz="1400" dirty="0" err="1" smtClean="0"/>
                        <a:t>to</a:t>
                      </a:r>
                      <a:r>
                        <a:rPr lang="de-DE" sz="1400" dirty="0" smtClean="0"/>
                        <a:t> 16)</a:t>
                      </a:r>
                      <a:endParaRPr lang="de-DE" sz="1400" dirty="0"/>
                    </a:p>
                  </a:txBody>
                  <a:tcPr/>
                </a:tc>
                <a:tc>
                  <a:txBody>
                    <a:bodyPr/>
                    <a:lstStyle/>
                    <a:p>
                      <a:pPr algn="ctr"/>
                      <a:r>
                        <a:rPr lang="de-DE" sz="1400" dirty="0" smtClean="0"/>
                        <a:t>11.0</a:t>
                      </a:r>
                      <a:br>
                        <a:rPr lang="de-DE" sz="1400" dirty="0" smtClean="0"/>
                      </a:br>
                      <a:r>
                        <a:rPr lang="de-DE" sz="1400" dirty="0" smtClean="0"/>
                        <a:t>(6 </a:t>
                      </a:r>
                      <a:r>
                        <a:rPr lang="de-DE" sz="1400" dirty="0" err="1" smtClean="0"/>
                        <a:t>to</a:t>
                      </a:r>
                      <a:r>
                        <a:rPr lang="de-DE" sz="1400" dirty="0" smtClean="0"/>
                        <a:t> 16)</a:t>
                      </a:r>
                      <a:endParaRPr lang="de-DE" sz="1400" dirty="0"/>
                    </a:p>
                  </a:txBody>
                  <a:tcPr/>
                </a:tc>
                <a:tc>
                  <a:txBody>
                    <a:bodyPr/>
                    <a:lstStyle/>
                    <a:p>
                      <a:pPr algn="ctr"/>
                      <a:r>
                        <a:rPr lang="de-DE" sz="1400" b="1" dirty="0" smtClean="0"/>
                        <a:t>10.8</a:t>
                      </a:r>
                      <a:endParaRPr lang="de-DE" sz="1400" b="1" dirty="0"/>
                    </a:p>
                  </a:txBody>
                  <a:tcPr/>
                </a:tc>
                <a:extLst>
                  <a:ext uri="{0D108BD9-81ED-4DB2-BD59-A6C34878D82A}">
                    <a16:rowId xmlns:a16="http://schemas.microsoft.com/office/drawing/2014/main" xmlns="" val="10001"/>
                  </a:ext>
                </a:extLst>
              </a:tr>
              <a:tr h="483760">
                <a:tc>
                  <a:txBody>
                    <a:bodyPr/>
                    <a:lstStyle/>
                    <a:p>
                      <a:r>
                        <a:rPr lang="en-US" sz="1400" b="1" noProof="0" dirty="0" smtClean="0"/>
                        <a:t>Creditors</a:t>
                      </a:r>
                      <a:endParaRPr lang="en-US" sz="1400" b="1" noProof="0" dirty="0"/>
                    </a:p>
                  </a:txBody>
                  <a:tcPr/>
                </a:tc>
                <a:tc>
                  <a:txBody>
                    <a:bodyPr/>
                    <a:lstStyle/>
                    <a:p>
                      <a:pPr algn="ctr"/>
                      <a:r>
                        <a:rPr lang="de-DE" sz="1400" dirty="0" smtClean="0"/>
                        <a:t>11.3</a:t>
                      </a:r>
                      <a:br>
                        <a:rPr lang="de-DE" sz="1400" dirty="0" smtClean="0"/>
                      </a:br>
                      <a:r>
                        <a:rPr lang="de-DE" sz="1400" dirty="0" smtClean="0"/>
                        <a:t>(6 </a:t>
                      </a:r>
                      <a:r>
                        <a:rPr lang="de-DE" sz="1400" dirty="0" err="1" smtClean="0"/>
                        <a:t>to</a:t>
                      </a:r>
                      <a:r>
                        <a:rPr lang="de-DE" sz="1400" dirty="0" smtClean="0"/>
                        <a:t> 16)</a:t>
                      </a:r>
                      <a:endParaRPr lang="de-DE" sz="1400" dirty="0"/>
                    </a:p>
                  </a:txBody>
                  <a:tcPr/>
                </a:tc>
                <a:tc>
                  <a:txBody>
                    <a:bodyPr/>
                    <a:lstStyle/>
                    <a:p>
                      <a:pPr algn="ctr"/>
                      <a:r>
                        <a:rPr lang="de-DE" sz="1400" dirty="0" smtClean="0"/>
                        <a:t>11.9</a:t>
                      </a:r>
                      <a:br>
                        <a:rPr lang="de-DE" sz="1400" dirty="0" smtClean="0"/>
                      </a:br>
                      <a:r>
                        <a:rPr lang="de-DE" sz="1400" dirty="0" smtClean="0"/>
                        <a:t>(4 </a:t>
                      </a:r>
                      <a:r>
                        <a:rPr lang="de-DE" sz="1400" dirty="0" err="1" smtClean="0"/>
                        <a:t>to</a:t>
                      </a:r>
                      <a:r>
                        <a:rPr lang="de-DE" sz="1400" dirty="0" smtClean="0"/>
                        <a:t> 16)</a:t>
                      </a:r>
                      <a:endParaRPr lang="de-DE" sz="1400" dirty="0"/>
                    </a:p>
                  </a:txBody>
                  <a:tcPr/>
                </a:tc>
                <a:tc>
                  <a:txBody>
                    <a:bodyPr/>
                    <a:lstStyle/>
                    <a:p>
                      <a:pPr algn="ctr"/>
                      <a:r>
                        <a:rPr lang="de-DE" sz="1400" b="1" dirty="0" smtClean="0"/>
                        <a:t>11.6</a:t>
                      </a:r>
                      <a:endParaRPr lang="de-DE" sz="1400" b="1" dirty="0"/>
                    </a:p>
                  </a:txBody>
                  <a:tcPr/>
                </a:tc>
                <a:extLst>
                  <a:ext uri="{0D108BD9-81ED-4DB2-BD59-A6C34878D82A}">
                    <a16:rowId xmlns:a16="http://schemas.microsoft.com/office/drawing/2014/main" xmlns="" val="10002"/>
                  </a:ext>
                </a:extLst>
              </a:tr>
              <a:tr h="300951">
                <a:tc>
                  <a:txBody>
                    <a:bodyPr/>
                    <a:lstStyle/>
                    <a:p>
                      <a:r>
                        <a:rPr lang="en-US" sz="1400" b="1" noProof="0" dirty="0" smtClean="0"/>
                        <a:t>Total</a:t>
                      </a:r>
                      <a:endParaRPr lang="en-US" sz="1400" b="1" noProof="0" dirty="0"/>
                    </a:p>
                  </a:txBody>
                  <a:tcPr/>
                </a:tc>
                <a:tc>
                  <a:txBody>
                    <a:bodyPr/>
                    <a:lstStyle/>
                    <a:p>
                      <a:pPr algn="ctr"/>
                      <a:r>
                        <a:rPr lang="de-DE" sz="1400" b="1" dirty="0" smtClean="0"/>
                        <a:t>10.9</a:t>
                      </a:r>
                      <a:endParaRPr lang="de-DE" sz="1400" b="1" dirty="0"/>
                    </a:p>
                  </a:txBody>
                  <a:tcPr/>
                </a:tc>
                <a:tc>
                  <a:txBody>
                    <a:bodyPr/>
                    <a:lstStyle/>
                    <a:p>
                      <a:pPr algn="ctr"/>
                      <a:r>
                        <a:rPr lang="de-DE" sz="1400" b="1" dirty="0" smtClean="0"/>
                        <a:t>11.53</a:t>
                      </a:r>
                      <a:endParaRPr lang="de-DE" sz="1400" b="1" dirty="0"/>
                    </a:p>
                  </a:txBody>
                  <a:tcPr/>
                </a:tc>
                <a:tc>
                  <a:txBody>
                    <a:bodyPr/>
                    <a:lstStyle/>
                    <a:p>
                      <a:pPr algn="ctr"/>
                      <a:r>
                        <a:rPr lang="de-DE" sz="1400" b="1" dirty="0" smtClean="0"/>
                        <a:t>11.2</a:t>
                      </a:r>
                      <a:endParaRPr lang="de-DE" sz="1400" b="1" dirty="0"/>
                    </a:p>
                  </a:txBody>
                  <a:tcPr/>
                </a:tc>
                <a:extLst>
                  <a:ext uri="{0D108BD9-81ED-4DB2-BD59-A6C34878D82A}">
                    <a16:rowId xmlns:a16="http://schemas.microsoft.com/office/drawing/2014/main" xmlns="" val="10003"/>
                  </a:ext>
                </a:extLst>
              </a:tr>
            </a:tbl>
          </a:graphicData>
        </a:graphic>
      </p:graphicFrame>
      <p:sp>
        <p:nvSpPr>
          <p:cNvPr id="10" name="Inhaltsplatzhalter 2"/>
          <p:cNvSpPr txBox="1">
            <a:spLocks/>
          </p:cNvSpPr>
          <p:nvPr/>
        </p:nvSpPr>
        <p:spPr>
          <a:xfrm>
            <a:off x="333050" y="1242996"/>
            <a:ext cx="603915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Lottery tickets (max. 16)</a:t>
            </a:r>
          </a:p>
          <a:p>
            <a:endParaRPr lang="en-US" dirty="0"/>
          </a:p>
        </p:txBody>
      </p:sp>
      <p:sp>
        <p:nvSpPr>
          <p:cNvPr id="11" name="Inhaltsplatzhalter 2"/>
          <p:cNvSpPr txBox="1">
            <a:spLocks/>
          </p:cNvSpPr>
          <p:nvPr/>
        </p:nvSpPr>
        <p:spPr>
          <a:xfrm>
            <a:off x="323850" y="3212976"/>
            <a:ext cx="8496300" cy="272094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Manipulation checks: Presence of …</a:t>
            </a:r>
          </a:p>
          <a:p>
            <a:pPr marL="357188" lvl="2" indent="-357188"/>
            <a:r>
              <a:rPr lang="en-US" dirty="0" smtClean="0"/>
              <a:t>Gross profit (</a:t>
            </a:r>
            <a:r>
              <a:rPr lang="en-US" dirty="0" err="1" smtClean="0"/>
              <a:t>Bruttoergebnis</a:t>
            </a:r>
            <a:r>
              <a:rPr lang="en-US" dirty="0" smtClean="0"/>
              <a:t> </a:t>
            </a:r>
            <a:r>
              <a:rPr lang="en-US" dirty="0" err="1" smtClean="0"/>
              <a:t>vom</a:t>
            </a:r>
            <a:r>
              <a:rPr lang="en-US" dirty="0" smtClean="0"/>
              <a:t> </a:t>
            </a:r>
            <a:r>
              <a:rPr lang="en-US" dirty="0" err="1" smtClean="0"/>
              <a:t>Umsatz</a:t>
            </a:r>
            <a:r>
              <a:rPr lang="en-US" dirty="0" smtClean="0"/>
              <a:t>) (</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dirty="0" smtClean="0"/>
              <a:t>Earnings </a:t>
            </a:r>
            <a:r>
              <a:rPr lang="en-US" dirty="0"/>
              <a:t>before </a:t>
            </a:r>
            <a:r>
              <a:rPr lang="en-US" dirty="0" smtClean="0"/>
              <a:t>interest, taxes, and depreciation </a:t>
            </a:r>
            <a:r>
              <a:rPr lang="en-US" dirty="0"/>
              <a:t>(</a:t>
            </a:r>
            <a:r>
              <a:rPr lang="en-US" dirty="0" smtClean="0"/>
              <a:t>EBITDA) (</a:t>
            </a:r>
            <a:r>
              <a:rPr lang="en-US" b="1" u="sng" dirty="0">
                <a:uFill>
                  <a:solidFill>
                    <a:schemeClr val="accent1"/>
                  </a:solidFill>
                </a:uFill>
                <a:cs typeface="Times New Roman" panose="02020603050405020304" pitchFamily="18" charset="0"/>
              </a:rPr>
              <a:t>no</a:t>
            </a:r>
            <a:r>
              <a:rPr lang="en-US" dirty="0" smtClean="0"/>
              <a:t>)</a:t>
            </a:r>
          </a:p>
          <a:p>
            <a:pPr marL="357188" lvl="2" indent="-357188"/>
            <a:r>
              <a:rPr lang="en-US" dirty="0" smtClean="0"/>
              <a:t>Earnings </a:t>
            </a:r>
            <a:r>
              <a:rPr lang="en-US" dirty="0"/>
              <a:t>before </a:t>
            </a:r>
            <a:r>
              <a:rPr lang="en-US" dirty="0" smtClean="0"/>
              <a:t>interest and taxes (</a:t>
            </a:r>
            <a:r>
              <a:rPr lang="de-DE" dirty="0"/>
              <a:t>Gewinn vor Zinsen und Steuern</a:t>
            </a:r>
            <a:r>
              <a:rPr lang="en-US" dirty="0"/>
              <a:t>) </a:t>
            </a:r>
            <a:r>
              <a:rPr lang="en-US" dirty="0" smtClean="0"/>
              <a:t>(EBIT) (</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dirty="0" smtClean="0"/>
              <a:t>Earnings </a:t>
            </a:r>
            <a:r>
              <a:rPr lang="en-US" dirty="0"/>
              <a:t>before </a:t>
            </a:r>
            <a:r>
              <a:rPr lang="en-US" dirty="0" smtClean="0"/>
              <a:t>taxes </a:t>
            </a:r>
            <a:r>
              <a:rPr lang="en-US" dirty="0"/>
              <a:t>(</a:t>
            </a:r>
            <a:r>
              <a:rPr lang="en-US" dirty="0" smtClean="0"/>
              <a:t>EBT</a:t>
            </a:r>
            <a:r>
              <a:rPr lang="en-US" dirty="0"/>
              <a:t>) </a:t>
            </a:r>
            <a:r>
              <a:rPr lang="en-US" dirty="0" smtClean="0"/>
              <a:t>(</a:t>
            </a:r>
            <a:r>
              <a:rPr lang="en-US" b="1" u="sng" dirty="0" smtClean="0">
                <a:uFill>
                  <a:solidFill>
                    <a:schemeClr val="accent1"/>
                  </a:solidFill>
                </a:uFill>
                <a:cs typeface="Times New Roman" panose="02020603050405020304" pitchFamily="18" charset="0"/>
              </a:rPr>
              <a:t>no</a:t>
            </a:r>
            <a:r>
              <a:rPr lang="en-US" dirty="0" smtClean="0"/>
              <a:t>)</a:t>
            </a:r>
          </a:p>
          <a:p>
            <a:pPr marL="357188" lvl="2" indent="-357188"/>
            <a:r>
              <a:rPr lang="en-US" dirty="0" smtClean="0"/>
              <a:t>Net </a:t>
            </a:r>
            <a:r>
              <a:rPr lang="en-US" dirty="0"/>
              <a:t>income from continuing operations</a:t>
            </a:r>
            <a:r>
              <a:rPr lang="en-US" dirty="0" smtClean="0"/>
              <a:t> (</a:t>
            </a:r>
            <a:r>
              <a:rPr lang="en-US" dirty="0" err="1"/>
              <a:t>Gewinn</a:t>
            </a:r>
            <a:r>
              <a:rPr lang="en-US" dirty="0"/>
              <a:t> </a:t>
            </a:r>
            <a:r>
              <a:rPr lang="en-US" dirty="0" err="1"/>
              <a:t>aus</a:t>
            </a:r>
            <a:r>
              <a:rPr lang="en-US" dirty="0"/>
              <a:t> </a:t>
            </a:r>
            <a:r>
              <a:rPr lang="en-US" dirty="0" err="1"/>
              <a:t>fortgeführten</a:t>
            </a:r>
            <a:r>
              <a:rPr lang="en-US" dirty="0"/>
              <a:t> </a:t>
            </a:r>
            <a:r>
              <a:rPr lang="en-US" dirty="0" err="1"/>
              <a:t>Aktivitäten</a:t>
            </a:r>
            <a:r>
              <a:rPr lang="en-US" dirty="0"/>
              <a:t>) </a:t>
            </a:r>
            <a:r>
              <a:rPr lang="en-US" dirty="0" smtClean="0"/>
              <a:t>(</a:t>
            </a:r>
            <a:r>
              <a:rPr lang="en-US" b="1" u="sng" dirty="0">
                <a:uFill>
                  <a:solidFill>
                    <a:schemeClr val="accent1"/>
                  </a:solidFill>
                </a:uFill>
                <a:cs typeface="Times New Roman" panose="02020603050405020304" pitchFamily="18" charset="0"/>
              </a:rPr>
              <a:t>yes</a:t>
            </a:r>
            <a:r>
              <a:rPr lang="en-US" dirty="0" smtClean="0"/>
              <a:t>)</a:t>
            </a:r>
          </a:p>
          <a:p>
            <a:pPr marL="357188" lvl="2" indent="-357188"/>
            <a:r>
              <a:rPr lang="en-US" dirty="0" smtClean="0"/>
              <a:t>Net </a:t>
            </a:r>
            <a:r>
              <a:rPr lang="en-US" dirty="0"/>
              <a:t>income </a:t>
            </a:r>
            <a:r>
              <a:rPr lang="en-US" dirty="0" smtClean="0"/>
              <a:t>from non-continuing </a:t>
            </a:r>
            <a:r>
              <a:rPr lang="en-US" dirty="0"/>
              <a:t>operations </a:t>
            </a:r>
            <a:r>
              <a:rPr lang="en-US" dirty="0" smtClean="0"/>
              <a:t>after taxes (</a:t>
            </a:r>
            <a:r>
              <a:rPr lang="de-DE" dirty="0"/>
              <a:t>Gewinn aus nicht fortgeführten Aktivitäten nach Steuern</a:t>
            </a:r>
            <a:r>
              <a:rPr lang="en-US" dirty="0" smtClean="0"/>
              <a:t>) (</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dirty="0" smtClean="0"/>
              <a:t>Net income (</a:t>
            </a:r>
            <a:r>
              <a:rPr lang="en-US" dirty="0" err="1"/>
              <a:t>Gewinn</a:t>
            </a:r>
            <a:r>
              <a:rPr lang="en-US" dirty="0"/>
              <a:t> </a:t>
            </a:r>
            <a:r>
              <a:rPr lang="en-US" dirty="0" err="1"/>
              <a:t>nach</a:t>
            </a:r>
            <a:r>
              <a:rPr lang="en-US" dirty="0"/>
              <a:t> </a:t>
            </a:r>
            <a:r>
              <a:rPr lang="en-US" dirty="0" err="1"/>
              <a:t>Steuern</a:t>
            </a:r>
            <a:r>
              <a:rPr lang="en-US" dirty="0"/>
              <a:t>) </a:t>
            </a:r>
            <a:r>
              <a:rPr lang="en-US" dirty="0" smtClean="0"/>
              <a:t>(</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dirty="0" smtClean="0"/>
              <a:t>Other comprehensive income after taxes (</a:t>
            </a:r>
            <a:r>
              <a:rPr lang="de-DE" dirty="0" smtClean="0"/>
              <a:t>sonstiges </a:t>
            </a:r>
            <a:r>
              <a:rPr lang="de-DE" dirty="0"/>
              <a:t>Ergebnis nach Steuern</a:t>
            </a:r>
            <a:r>
              <a:rPr lang="en-US" dirty="0" smtClean="0"/>
              <a:t>) (</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dirty="0" smtClean="0"/>
              <a:t>Comprehensive income (</a:t>
            </a:r>
            <a:r>
              <a:rPr lang="en-US" dirty="0" err="1" smtClean="0"/>
              <a:t>Gesamtergebnis</a:t>
            </a:r>
            <a:r>
              <a:rPr lang="en-US" dirty="0" smtClean="0"/>
              <a:t>) (</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b="1" u="sng" dirty="0">
                <a:uFill>
                  <a:solidFill>
                    <a:schemeClr val="accent1"/>
                  </a:solidFill>
                </a:uFill>
                <a:cs typeface="Times New Roman" panose="02020603050405020304" pitchFamily="18" charset="0"/>
              </a:rPr>
              <a:t>Los</a:t>
            </a:r>
            <a:r>
              <a:rPr lang="en-US" b="1" u="sng" dirty="0" smtClean="0">
                <a:uFill>
                  <a:solidFill>
                    <a:schemeClr val="accent1"/>
                  </a:solidFill>
                </a:uFill>
                <a:cs typeface="Times New Roman" panose="02020603050405020304" pitchFamily="18" charset="0"/>
              </a:rPr>
              <a:t>s</a:t>
            </a:r>
            <a:r>
              <a:rPr lang="en-US" dirty="0" smtClean="0"/>
              <a:t> / </a:t>
            </a:r>
            <a:r>
              <a:rPr lang="en-US" b="1" u="sng" dirty="0">
                <a:uFill>
                  <a:solidFill>
                    <a:schemeClr val="accent1"/>
                  </a:solidFill>
                </a:uFill>
                <a:cs typeface="Times New Roman" panose="02020603050405020304" pitchFamily="18" charset="0"/>
              </a:rPr>
              <a:t>profit</a:t>
            </a:r>
            <a:r>
              <a:rPr lang="en-US" dirty="0" smtClean="0"/>
              <a:t> in 2015</a:t>
            </a:r>
            <a:endParaRPr lang="en-US" dirty="0"/>
          </a:p>
          <a:p>
            <a:endParaRPr lang="en-US" dirty="0"/>
          </a:p>
        </p:txBody>
      </p:sp>
      <p:sp>
        <p:nvSpPr>
          <p:cNvPr id="12" name="Inhaltsplatzhalter 2"/>
          <p:cNvSpPr txBox="1">
            <a:spLocks/>
          </p:cNvSpPr>
          <p:nvPr/>
        </p:nvSpPr>
        <p:spPr>
          <a:xfrm>
            <a:off x="4860676" y="1282968"/>
            <a:ext cx="3959474" cy="272094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Acquisition task: Presence of …</a:t>
            </a:r>
          </a:p>
          <a:p>
            <a:pPr marL="357188" lvl="2" indent="-357188"/>
            <a:r>
              <a:rPr lang="en-US" dirty="0" smtClean="0"/>
              <a:t>Income statement (</a:t>
            </a:r>
            <a:r>
              <a:rPr lang="en-US" b="1" u="sng" dirty="0">
                <a:uFill>
                  <a:solidFill>
                    <a:schemeClr val="accent1"/>
                  </a:solidFill>
                </a:uFill>
                <a:cs typeface="Times New Roman" panose="02020603050405020304" pitchFamily="18" charset="0"/>
              </a:rPr>
              <a:t>yes</a:t>
            </a:r>
            <a:r>
              <a:rPr lang="en-US" dirty="0" smtClean="0"/>
              <a:t>)</a:t>
            </a:r>
          </a:p>
          <a:p>
            <a:pPr marL="357188" lvl="2" indent="-357188"/>
            <a:r>
              <a:rPr lang="en-US" dirty="0" smtClean="0"/>
              <a:t>Statement </a:t>
            </a:r>
            <a:r>
              <a:rPr lang="en-US" dirty="0"/>
              <a:t>of the changes in </a:t>
            </a:r>
            <a:r>
              <a:rPr lang="en-US" dirty="0" smtClean="0"/>
              <a:t>equity (</a:t>
            </a:r>
            <a:r>
              <a:rPr lang="en-US" b="1" u="sng" dirty="0">
                <a:uFill>
                  <a:solidFill>
                    <a:schemeClr val="accent1"/>
                  </a:solidFill>
                </a:uFill>
                <a:cs typeface="Times New Roman" panose="02020603050405020304" pitchFamily="18" charset="0"/>
              </a:rPr>
              <a:t>no</a:t>
            </a:r>
            <a:r>
              <a:rPr lang="en-US" dirty="0" smtClean="0"/>
              <a:t>)</a:t>
            </a:r>
          </a:p>
          <a:p>
            <a:pPr marL="357188" lvl="2" indent="-357188"/>
            <a:r>
              <a:rPr lang="en-US" dirty="0" smtClean="0"/>
              <a:t>Balance sheet (</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dirty="0" smtClean="0"/>
              <a:t>Cash </a:t>
            </a:r>
            <a:r>
              <a:rPr lang="en-US" dirty="0"/>
              <a:t>flow </a:t>
            </a:r>
            <a:r>
              <a:rPr lang="en-US" dirty="0" smtClean="0"/>
              <a:t>statement (</a:t>
            </a:r>
            <a:r>
              <a:rPr lang="en-US" b="1" u="sng" dirty="0" smtClean="0">
                <a:uFill>
                  <a:solidFill>
                    <a:schemeClr val="accent1"/>
                  </a:solidFill>
                </a:uFill>
                <a:cs typeface="Times New Roman" panose="02020603050405020304" pitchFamily="18" charset="0"/>
              </a:rPr>
              <a:t>yes</a:t>
            </a:r>
            <a:r>
              <a:rPr lang="en-US" dirty="0" smtClean="0"/>
              <a:t>)</a:t>
            </a:r>
          </a:p>
          <a:p>
            <a:pPr marL="357188" lvl="2" indent="-357188"/>
            <a:r>
              <a:rPr lang="en-US" dirty="0" smtClean="0"/>
              <a:t>Notes (</a:t>
            </a:r>
            <a:r>
              <a:rPr lang="en-US" b="1" u="sng" dirty="0" smtClean="0">
                <a:uFill>
                  <a:solidFill>
                    <a:schemeClr val="accent1"/>
                  </a:solidFill>
                </a:uFill>
                <a:cs typeface="Times New Roman" panose="02020603050405020304" pitchFamily="18" charset="0"/>
              </a:rPr>
              <a:t>no</a:t>
            </a:r>
            <a:r>
              <a:rPr lang="en-US" dirty="0" smtClean="0"/>
              <a:t>)</a:t>
            </a:r>
          </a:p>
          <a:p>
            <a:pPr marL="357188" lvl="2" indent="-357188"/>
            <a:r>
              <a:rPr lang="en-US" dirty="0" smtClean="0"/>
              <a:t>Management report (</a:t>
            </a:r>
            <a:r>
              <a:rPr lang="en-US" b="1" u="sng" dirty="0">
                <a:uFill>
                  <a:solidFill>
                    <a:schemeClr val="accent1"/>
                  </a:solidFill>
                </a:uFill>
                <a:cs typeface="Times New Roman" panose="02020603050405020304" pitchFamily="18" charset="0"/>
              </a:rPr>
              <a:t>no</a:t>
            </a:r>
            <a:r>
              <a:rPr lang="en-US" dirty="0" smtClean="0"/>
              <a:t>)</a:t>
            </a:r>
            <a:endParaRPr lang="en-US" dirty="0"/>
          </a:p>
          <a:p>
            <a:endParaRPr lang="en-US" dirty="0"/>
          </a:p>
        </p:txBody>
      </p:sp>
      <p:grpSp>
        <p:nvGrpSpPr>
          <p:cNvPr id="13" name="Gruppieren 12"/>
          <p:cNvGrpSpPr/>
          <p:nvPr/>
        </p:nvGrpSpPr>
        <p:grpSpPr>
          <a:xfrm>
            <a:off x="3929385" y="2008533"/>
            <a:ext cx="434031" cy="556371"/>
            <a:chOff x="3929385" y="2008533"/>
            <a:chExt cx="434031" cy="556371"/>
          </a:xfrm>
        </p:grpSpPr>
        <p:sp>
          <p:nvSpPr>
            <p:cNvPr id="3" name="Geschweifte Klammer rechts 2"/>
            <p:cNvSpPr/>
            <p:nvPr/>
          </p:nvSpPr>
          <p:spPr>
            <a:xfrm>
              <a:off x="3929385" y="2008533"/>
              <a:ext cx="210568" cy="556371"/>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feld 8"/>
            <p:cNvSpPr txBox="1"/>
            <p:nvPr/>
          </p:nvSpPr>
          <p:spPr>
            <a:xfrm>
              <a:off x="4088982" y="2162924"/>
              <a:ext cx="274434" cy="369332"/>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spTree>
    <p:extLst>
      <p:ext uri="{BB962C8B-B14F-4D97-AF65-F5344CB8AC3E}">
        <p14:creationId xmlns:p14="http://schemas.microsoft.com/office/powerpoint/2010/main" val="7023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064574" cy="792088"/>
          </a:xfrm>
        </p:spPr>
        <p:txBody>
          <a:bodyPr/>
          <a:lstStyle/>
          <a:p>
            <a:r>
              <a:rPr lang="en-US" dirty="0"/>
              <a:t>Performance in the Acquisition Task / Manipulation </a:t>
            </a:r>
            <a:r>
              <a:rPr lang="en-US" dirty="0" smtClean="0"/>
              <a:t>Checks</a:t>
            </a:r>
            <a:endParaRPr lang="de-DE"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17</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aphicFrame>
        <p:nvGraphicFramePr>
          <p:cNvPr id="9" name="Tabelle 8"/>
          <p:cNvGraphicFramePr>
            <a:graphicFrameLocks noGrp="1"/>
          </p:cNvGraphicFramePr>
          <p:nvPr>
            <p:extLst>
              <p:ext uri="{D42A27DB-BD31-4B8C-83A1-F6EECF244321}">
                <p14:modId xmlns:p14="http://schemas.microsoft.com/office/powerpoint/2010/main" val="3646567704"/>
              </p:ext>
            </p:extLst>
          </p:nvPr>
        </p:nvGraphicFramePr>
        <p:xfrm>
          <a:off x="323850" y="1243872"/>
          <a:ext cx="8496300" cy="5137451"/>
        </p:xfrm>
        <a:graphic>
          <a:graphicData uri="http://schemas.openxmlformats.org/drawingml/2006/table">
            <a:tbl>
              <a:tblPr firstRow="1" bandRow="1">
                <a:tableStyleId>{5C22544A-7EE6-4342-B048-85BDC9FD1C3A}</a:tableStyleId>
              </a:tblPr>
              <a:tblGrid>
                <a:gridCol w="6549800">
                  <a:extLst>
                    <a:ext uri="{9D8B030D-6E8A-4147-A177-3AD203B41FA5}">
                      <a16:colId xmlns:a16="http://schemas.microsoft.com/office/drawing/2014/main" xmlns="" val="624257273"/>
                    </a:ext>
                  </a:extLst>
                </a:gridCol>
                <a:gridCol w="1946500">
                  <a:extLst>
                    <a:ext uri="{9D8B030D-6E8A-4147-A177-3AD203B41FA5}">
                      <a16:colId xmlns:a16="http://schemas.microsoft.com/office/drawing/2014/main" xmlns="" val="1390407633"/>
                    </a:ext>
                  </a:extLst>
                </a:gridCol>
              </a:tblGrid>
              <a:tr h="302203">
                <a:tc>
                  <a:txBody>
                    <a:bodyPr/>
                    <a:lstStyle/>
                    <a:p>
                      <a:pPr>
                        <a:lnSpc>
                          <a:spcPts val="1300"/>
                        </a:lnSpc>
                      </a:pPr>
                      <a:r>
                        <a:rPr lang="en-US" sz="1400" dirty="0" smtClean="0"/>
                        <a:t>Item</a:t>
                      </a:r>
                      <a:endParaRPr lang="en-US" sz="1400" dirty="0"/>
                    </a:p>
                  </a:txBody>
                  <a:tcPr marT="36000" marB="36000" anchor="ctr"/>
                </a:tc>
                <a:tc>
                  <a:txBody>
                    <a:bodyPr/>
                    <a:lstStyle/>
                    <a:p>
                      <a:pPr>
                        <a:lnSpc>
                          <a:spcPts val="1300"/>
                        </a:lnSpc>
                      </a:pPr>
                      <a:r>
                        <a:rPr lang="en-US" sz="1400" dirty="0" smtClean="0"/>
                        <a:t>Correct answers (%)</a:t>
                      </a:r>
                      <a:endParaRPr lang="en-US" sz="1400" dirty="0"/>
                    </a:p>
                  </a:txBody>
                  <a:tcPr marT="36000" marB="36000" anchor="ctr"/>
                </a:tc>
                <a:extLst>
                  <a:ext uri="{0D108BD9-81ED-4DB2-BD59-A6C34878D82A}">
                    <a16:rowId xmlns:a16="http://schemas.microsoft.com/office/drawing/2014/main" xmlns="" val="1755211738"/>
                  </a:ext>
                </a:extLst>
              </a:tr>
              <a:tr h="302203">
                <a:tc>
                  <a:txBody>
                    <a:bodyPr/>
                    <a:lstStyle/>
                    <a:p>
                      <a:pPr>
                        <a:lnSpc>
                          <a:spcPts val="1300"/>
                        </a:lnSpc>
                      </a:pPr>
                      <a:r>
                        <a:rPr lang="en-US" sz="1400" kern="1200" dirty="0" smtClean="0">
                          <a:solidFill>
                            <a:schemeClr val="dk1"/>
                          </a:solidFill>
                          <a:latin typeface="+mn-lt"/>
                          <a:ea typeface="+mn-ea"/>
                          <a:cs typeface="+mn-cs"/>
                        </a:rPr>
                        <a:t>Income statement (yes)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99.1%</a:t>
                      </a:r>
                      <a:endParaRPr lang="en-US" sz="1400" dirty="0"/>
                    </a:p>
                  </a:txBody>
                  <a:tcPr marT="36000" marB="36000" anchor="ctr"/>
                </a:tc>
                <a:extLst>
                  <a:ext uri="{0D108BD9-81ED-4DB2-BD59-A6C34878D82A}">
                    <a16:rowId xmlns:a16="http://schemas.microsoft.com/office/drawing/2014/main" xmlns="" val="1074145035"/>
                  </a:ext>
                </a:extLst>
              </a:tr>
              <a:tr h="302203">
                <a:tc>
                  <a:txBody>
                    <a:bodyPr/>
                    <a:lstStyle/>
                    <a:p>
                      <a:pPr>
                        <a:lnSpc>
                          <a:spcPts val="1300"/>
                        </a:lnSpc>
                      </a:pPr>
                      <a:r>
                        <a:rPr lang="en-US" sz="1400" kern="1200" dirty="0" smtClean="0">
                          <a:solidFill>
                            <a:schemeClr val="dk1"/>
                          </a:solidFill>
                          <a:latin typeface="+mn-lt"/>
                          <a:ea typeface="+mn-ea"/>
                          <a:cs typeface="+mn-cs"/>
                        </a:rPr>
                        <a:t>Statement of the changes in equity (no)</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94.9%</a:t>
                      </a:r>
                      <a:endParaRPr lang="en-US" sz="1400" dirty="0"/>
                    </a:p>
                  </a:txBody>
                  <a:tcPr marT="36000" marB="36000" anchor="ctr"/>
                </a:tc>
                <a:extLst>
                  <a:ext uri="{0D108BD9-81ED-4DB2-BD59-A6C34878D82A}">
                    <a16:rowId xmlns:a16="http://schemas.microsoft.com/office/drawing/2014/main" xmlns="" val="2594235739"/>
                  </a:ext>
                </a:extLst>
              </a:tr>
              <a:tr h="302203">
                <a:tc>
                  <a:txBody>
                    <a:bodyPr/>
                    <a:lstStyle/>
                    <a:p>
                      <a:pPr>
                        <a:lnSpc>
                          <a:spcPts val="1300"/>
                        </a:lnSpc>
                      </a:pPr>
                      <a:r>
                        <a:rPr lang="en-US" sz="1400" kern="1200" dirty="0" smtClean="0">
                          <a:solidFill>
                            <a:schemeClr val="dk1"/>
                          </a:solidFill>
                          <a:latin typeface="+mn-lt"/>
                          <a:ea typeface="+mn-ea"/>
                          <a:cs typeface="+mn-cs"/>
                        </a:rPr>
                        <a:t>Balance sheet (yes)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99.1%</a:t>
                      </a:r>
                      <a:endParaRPr lang="en-US" sz="1400" dirty="0"/>
                    </a:p>
                  </a:txBody>
                  <a:tcPr marT="36000" marB="36000" anchor="ctr"/>
                </a:tc>
                <a:extLst>
                  <a:ext uri="{0D108BD9-81ED-4DB2-BD59-A6C34878D82A}">
                    <a16:rowId xmlns:a16="http://schemas.microsoft.com/office/drawing/2014/main" xmlns="" val="51398874"/>
                  </a:ext>
                </a:extLst>
              </a:tr>
              <a:tr h="302203">
                <a:tc>
                  <a:txBody>
                    <a:bodyPr/>
                    <a:lstStyle/>
                    <a:p>
                      <a:pPr>
                        <a:lnSpc>
                          <a:spcPts val="1300"/>
                        </a:lnSpc>
                      </a:pPr>
                      <a:r>
                        <a:rPr lang="en-US" sz="1400" kern="1200" dirty="0" smtClean="0">
                          <a:solidFill>
                            <a:schemeClr val="dk1"/>
                          </a:solidFill>
                          <a:latin typeface="+mn-lt"/>
                          <a:ea typeface="+mn-ea"/>
                          <a:cs typeface="+mn-cs"/>
                        </a:rPr>
                        <a:t>Cash flow statement (yes)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99.1%</a:t>
                      </a:r>
                      <a:endParaRPr lang="en-US" sz="1400" dirty="0"/>
                    </a:p>
                  </a:txBody>
                  <a:tcPr marT="36000" marB="36000" anchor="ctr"/>
                </a:tc>
                <a:extLst>
                  <a:ext uri="{0D108BD9-81ED-4DB2-BD59-A6C34878D82A}">
                    <a16:rowId xmlns:a16="http://schemas.microsoft.com/office/drawing/2014/main" xmlns="" val="2021583926"/>
                  </a:ext>
                </a:extLst>
              </a:tr>
              <a:tr h="302203">
                <a:tc>
                  <a:txBody>
                    <a:bodyPr/>
                    <a:lstStyle/>
                    <a:p>
                      <a:pPr>
                        <a:lnSpc>
                          <a:spcPts val="1300"/>
                        </a:lnSpc>
                      </a:pPr>
                      <a:r>
                        <a:rPr lang="en-US" sz="1400" kern="1200" dirty="0" smtClean="0">
                          <a:solidFill>
                            <a:schemeClr val="dk1"/>
                          </a:solidFill>
                          <a:latin typeface="+mn-lt"/>
                          <a:ea typeface="+mn-ea"/>
                          <a:cs typeface="+mn-cs"/>
                        </a:rPr>
                        <a:t>Notes (no)</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100.0%</a:t>
                      </a:r>
                      <a:endParaRPr lang="en-US" sz="1400" dirty="0"/>
                    </a:p>
                  </a:txBody>
                  <a:tcPr marT="36000" marB="36000" anchor="ctr"/>
                </a:tc>
                <a:extLst>
                  <a:ext uri="{0D108BD9-81ED-4DB2-BD59-A6C34878D82A}">
                    <a16:rowId xmlns:a16="http://schemas.microsoft.com/office/drawing/2014/main" xmlns="" val="3395993294"/>
                  </a:ext>
                </a:extLst>
              </a:tr>
              <a:tr h="302203">
                <a:tc>
                  <a:txBody>
                    <a:bodyPr/>
                    <a:lstStyle/>
                    <a:p>
                      <a:pPr>
                        <a:lnSpc>
                          <a:spcPts val="1300"/>
                        </a:lnSpc>
                      </a:pPr>
                      <a:r>
                        <a:rPr lang="en-US" sz="1400" kern="1200" dirty="0" smtClean="0">
                          <a:solidFill>
                            <a:schemeClr val="dk1"/>
                          </a:solidFill>
                          <a:latin typeface="+mn-lt"/>
                          <a:ea typeface="+mn-ea"/>
                          <a:cs typeface="+mn-cs"/>
                        </a:rPr>
                        <a:t>Management report (no)</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100.0%</a:t>
                      </a:r>
                      <a:endParaRPr lang="en-US" sz="1400" dirty="0"/>
                    </a:p>
                  </a:txBody>
                  <a:tcPr marT="36000" marB="36000" anchor="ctr"/>
                </a:tc>
                <a:extLst>
                  <a:ext uri="{0D108BD9-81ED-4DB2-BD59-A6C34878D82A}">
                    <a16:rowId xmlns:a16="http://schemas.microsoft.com/office/drawing/2014/main" xmlns="" val="3097546274"/>
                  </a:ext>
                </a:extLst>
              </a:tr>
              <a:tr h="302203">
                <a:tc>
                  <a:txBody>
                    <a:bodyPr/>
                    <a:lstStyle/>
                    <a:p>
                      <a:pPr marL="0" marR="0" lvl="0" indent="0" algn="l" defTabSz="914400" rtl="0" eaLnBrk="1" fontAlgn="auto" latinLnBrk="0" hangingPunct="1">
                        <a:lnSpc>
                          <a:spcPts val="1300"/>
                        </a:lnSpc>
                        <a:spcBef>
                          <a:spcPts val="0"/>
                        </a:spcBef>
                        <a:spcAft>
                          <a:spcPts val="0"/>
                        </a:spcAft>
                        <a:buClrTx/>
                        <a:buSzTx/>
                        <a:buFontTx/>
                        <a:buNone/>
                        <a:tabLst/>
                        <a:defRPr/>
                      </a:pPr>
                      <a:r>
                        <a:rPr lang="en-US" sz="1400" kern="1200" dirty="0" smtClean="0">
                          <a:solidFill>
                            <a:schemeClr val="dk1"/>
                          </a:solidFill>
                          <a:latin typeface="+mn-lt"/>
                          <a:ea typeface="+mn-ea"/>
                          <a:cs typeface="+mn-cs"/>
                        </a:rPr>
                        <a:t>Gross profit </a:t>
                      </a:r>
                      <a:r>
                        <a:rPr lang="en-US" sz="1400" dirty="0" smtClean="0"/>
                        <a:t>(</a:t>
                      </a:r>
                      <a:r>
                        <a:rPr lang="en-US" sz="1400" dirty="0" err="1" smtClean="0"/>
                        <a:t>Bruttoergebnis</a:t>
                      </a:r>
                      <a:r>
                        <a:rPr lang="en-US" sz="1400" dirty="0" smtClean="0"/>
                        <a:t> </a:t>
                      </a:r>
                      <a:r>
                        <a:rPr lang="en-US" sz="1400" dirty="0" err="1" smtClean="0"/>
                        <a:t>vom</a:t>
                      </a:r>
                      <a:r>
                        <a:rPr lang="en-US" sz="1400" dirty="0" smtClean="0"/>
                        <a:t> </a:t>
                      </a:r>
                      <a:r>
                        <a:rPr lang="en-US" sz="1400" dirty="0" err="1" smtClean="0"/>
                        <a:t>Umsatz</a:t>
                      </a:r>
                      <a:r>
                        <a:rPr lang="en-US" sz="1400" dirty="0" smtClean="0"/>
                        <a:t>) </a:t>
                      </a:r>
                      <a:r>
                        <a:rPr lang="en-US" sz="1400" kern="1200" dirty="0" smtClean="0">
                          <a:solidFill>
                            <a:schemeClr val="dk1"/>
                          </a:solidFill>
                          <a:latin typeface="+mn-lt"/>
                          <a:ea typeface="+mn-ea"/>
                          <a:cs typeface="+mn-cs"/>
                        </a:rPr>
                        <a:t>(yes)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88.9%</a:t>
                      </a:r>
                      <a:endParaRPr lang="en-US" sz="1400" dirty="0"/>
                    </a:p>
                  </a:txBody>
                  <a:tcPr marT="36000" marB="36000" anchor="ctr"/>
                </a:tc>
                <a:extLst>
                  <a:ext uri="{0D108BD9-81ED-4DB2-BD59-A6C34878D82A}">
                    <a16:rowId xmlns:a16="http://schemas.microsoft.com/office/drawing/2014/main" xmlns="" val="822932641"/>
                  </a:ext>
                </a:extLst>
              </a:tr>
              <a:tr h="302203">
                <a:tc>
                  <a:txBody>
                    <a:bodyPr/>
                    <a:lstStyle/>
                    <a:p>
                      <a:pPr>
                        <a:lnSpc>
                          <a:spcPts val="1300"/>
                        </a:lnSpc>
                      </a:pPr>
                      <a:r>
                        <a:rPr lang="en-US" sz="1400" kern="1200" dirty="0" smtClean="0">
                          <a:solidFill>
                            <a:schemeClr val="dk1"/>
                          </a:solidFill>
                          <a:latin typeface="+mn-lt"/>
                          <a:ea typeface="+mn-ea"/>
                          <a:cs typeface="+mn-cs"/>
                        </a:rPr>
                        <a:t>Earnings before interest, taxes, and depreciation (EBITDA) (no)</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92.3%</a:t>
                      </a:r>
                      <a:endParaRPr lang="en-US" sz="1400" dirty="0"/>
                    </a:p>
                  </a:txBody>
                  <a:tcPr marT="36000" marB="36000" anchor="ctr"/>
                </a:tc>
                <a:extLst>
                  <a:ext uri="{0D108BD9-81ED-4DB2-BD59-A6C34878D82A}">
                    <a16:rowId xmlns:a16="http://schemas.microsoft.com/office/drawing/2014/main" xmlns="" val="2161945020"/>
                  </a:ext>
                </a:extLst>
              </a:tr>
              <a:tr h="302203">
                <a:tc>
                  <a:txBody>
                    <a:bodyPr/>
                    <a:lstStyle/>
                    <a:p>
                      <a:pPr>
                        <a:lnSpc>
                          <a:spcPts val="1300"/>
                        </a:lnSpc>
                      </a:pPr>
                      <a:r>
                        <a:rPr lang="en-US" sz="1400" kern="1200" dirty="0" smtClean="0">
                          <a:solidFill>
                            <a:schemeClr val="dk1"/>
                          </a:solidFill>
                          <a:latin typeface="+mn-lt"/>
                          <a:ea typeface="+mn-ea"/>
                          <a:cs typeface="+mn-cs"/>
                        </a:rPr>
                        <a:t>Earnings before interest and taxes (EBIT) </a:t>
                      </a:r>
                      <a:r>
                        <a:rPr lang="en-US" sz="1400" dirty="0" smtClean="0"/>
                        <a:t>(</a:t>
                      </a:r>
                      <a:r>
                        <a:rPr lang="de-DE" sz="1400" dirty="0" smtClean="0"/>
                        <a:t>G. vor Zinsen und St.</a:t>
                      </a:r>
                      <a:r>
                        <a:rPr lang="en-US" sz="1400" dirty="0" smtClean="0"/>
                        <a:t>) </a:t>
                      </a:r>
                      <a:r>
                        <a:rPr lang="en-US" sz="1400" kern="1200" dirty="0" smtClean="0">
                          <a:solidFill>
                            <a:schemeClr val="dk1"/>
                          </a:solidFill>
                          <a:latin typeface="+mn-lt"/>
                          <a:ea typeface="+mn-ea"/>
                          <a:cs typeface="+mn-cs"/>
                        </a:rPr>
                        <a:t>(yes)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b="1" u="sng" kern="1200" dirty="0" smtClean="0">
                          <a:solidFill>
                            <a:schemeClr val="tx1"/>
                          </a:solidFill>
                          <a:uFill>
                            <a:solidFill>
                              <a:schemeClr val="accent1"/>
                            </a:solidFill>
                          </a:uFill>
                          <a:latin typeface="+mn-lt"/>
                          <a:ea typeface="+mn-ea"/>
                          <a:cs typeface="Times New Roman" panose="02020603050405020304" pitchFamily="18" charset="0"/>
                        </a:rPr>
                        <a:t>79.5%</a:t>
                      </a:r>
                      <a:endParaRPr lang="en-US" sz="1400" b="1" u="sng" kern="1200" dirty="0">
                        <a:solidFill>
                          <a:schemeClr val="tx1"/>
                        </a:solidFill>
                        <a:uFill>
                          <a:solidFill>
                            <a:schemeClr val="accent1"/>
                          </a:solidFill>
                        </a:uFill>
                        <a:latin typeface="+mn-lt"/>
                        <a:ea typeface="+mn-ea"/>
                        <a:cs typeface="Times New Roman" panose="02020603050405020304" pitchFamily="18" charset="0"/>
                      </a:endParaRPr>
                    </a:p>
                  </a:txBody>
                  <a:tcPr marT="36000" marB="36000" anchor="ctr"/>
                </a:tc>
                <a:extLst>
                  <a:ext uri="{0D108BD9-81ED-4DB2-BD59-A6C34878D82A}">
                    <a16:rowId xmlns:a16="http://schemas.microsoft.com/office/drawing/2014/main" xmlns="" val="3116809761"/>
                  </a:ext>
                </a:extLst>
              </a:tr>
              <a:tr h="302203">
                <a:tc>
                  <a:txBody>
                    <a:bodyPr/>
                    <a:lstStyle/>
                    <a:p>
                      <a:pPr>
                        <a:lnSpc>
                          <a:spcPts val="1300"/>
                        </a:lnSpc>
                      </a:pPr>
                      <a:r>
                        <a:rPr lang="en-US" sz="1400" kern="1200" dirty="0" smtClean="0">
                          <a:solidFill>
                            <a:schemeClr val="dk1"/>
                          </a:solidFill>
                          <a:latin typeface="+mn-lt"/>
                          <a:ea typeface="+mn-ea"/>
                          <a:cs typeface="+mn-cs"/>
                        </a:rPr>
                        <a:t>Earnings before taxes (EBT) (no)</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300"/>
                        </a:lnSpc>
                      </a:pPr>
                      <a:r>
                        <a:rPr lang="en-US" sz="1400" b="1" u="sng" kern="1200" dirty="0" smtClean="0">
                          <a:solidFill>
                            <a:schemeClr val="tx1"/>
                          </a:solidFill>
                          <a:uFill>
                            <a:solidFill>
                              <a:schemeClr val="accent1"/>
                            </a:solidFill>
                          </a:uFill>
                          <a:latin typeface="+mn-lt"/>
                          <a:ea typeface="+mn-ea"/>
                          <a:cs typeface="Times New Roman" panose="02020603050405020304" pitchFamily="18" charset="0"/>
                        </a:rPr>
                        <a:t>51.3%</a:t>
                      </a:r>
                      <a:endParaRPr lang="en-US" sz="1400" b="1" u="sng" kern="1200" dirty="0">
                        <a:solidFill>
                          <a:schemeClr val="tx1"/>
                        </a:solidFill>
                        <a:uFill>
                          <a:solidFill>
                            <a:schemeClr val="accent1"/>
                          </a:solidFill>
                        </a:uFill>
                        <a:latin typeface="+mn-lt"/>
                        <a:ea typeface="+mn-ea"/>
                        <a:cs typeface="Times New Roman" panose="02020603050405020304" pitchFamily="18" charset="0"/>
                      </a:endParaRPr>
                    </a:p>
                  </a:txBody>
                  <a:tcPr marT="36000" marB="36000" anchor="ctr"/>
                </a:tc>
                <a:extLst>
                  <a:ext uri="{0D108BD9-81ED-4DB2-BD59-A6C34878D82A}">
                    <a16:rowId xmlns:a16="http://schemas.microsoft.com/office/drawing/2014/main" xmlns="" val="2489835059"/>
                  </a:ext>
                </a:extLst>
              </a:tr>
              <a:tr h="302203">
                <a:tc>
                  <a:txBody>
                    <a:bodyPr/>
                    <a:lstStyle/>
                    <a:p>
                      <a:pPr>
                        <a:lnSpc>
                          <a:spcPts val="1300"/>
                        </a:lnSpc>
                      </a:pPr>
                      <a:r>
                        <a:rPr lang="en-US" sz="1400" kern="1200" dirty="0" smtClean="0">
                          <a:solidFill>
                            <a:schemeClr val="dk1"/>
                          </a:solidFill>
                          <a:latin typeface="+mn-lt"/>
                          <a:ea typeface="+mn-ea"/>
                          <a:cs typeface="+mn-cs"/>
                        </a:rPr>
                        <a:t>Net income from continuing operations </a:t>
                      </a:r>
                      <a:r>
                        <a:rPr lang="en-US" sz="1400" dirty="0" smtClean="0"/>
                        <a:t>(G. </a:t>
                      </a:r>
                      <a:r>
                        <a:rPr lang="en-US" sz="1400" dirty="0" err="1" smtClean="0"/>
                        <a:t>aus</a:t>
                      </a:r>
                      <a:r>
                        <a:rPr lang="en-US" sz="1400" dirty="0" smtClean="0"/>
                        <a:t> </a:t>
                      </a:r>
                      <a:r>
                        <a:rPr lang="en-US" sz="1400" dirty="0" err="1" smtClean="0"/>
                        <a:t>fortg</a:t>
                      </a:r>
                      <a:r>
                        <a:rPr lang="en-US" sz="1400" dirty="0" smtClean="0"/>
                        <a:t>. </a:t>
                      </a:r>
                      <a:r>
                        <a:rPr lang="en-US" sz="1400" dirty="0" err="1" smtClean="0"/>
                        <a:t>Akt</a:t>
                      </a:r>
                      <a:r>
                        <a:rPr lang="en-US" sz="1400" dirty="0" smtClean="0"/>
                        <a:t>.) </a:t>
                      </a:r>
                      <a:r>
                        <a:rPr lang="en-US" sz="1400" kern="1200" dirty="0" smtClean="0">
                          <a:solidFill>
                            <a:schemeClr val="dk1"/>
                          </a:solidFill>
                          <a:latin typeface="+mn-lt"/>
                          <a:ea typeface="+mn-ea"/>
                          <a:cs typeface="+mn-cs"/>
                        </a:rPr>
                        <a:t>(yes)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83.8%</a:t>
                      </a:r>
                      <a:endParaRPr lang="en-US" sz="1400" dirty="0"/>
                    </a:p>
                  </a:txBody>
                  <a:tcPr marT="36000" marB="36000" anchor="ctr"/>
                </a:tc>
                <a:extLst>
                  <a:ext uri="{0D108BD9-81ED-4DB2-BD59-A6C34878D82A}">
                    <a16:rowId xmlns:a16="http://schemas.microsoft.com/office/drawing/2014/main" xmlns="" val="3416785806"/>
                  </a:ext>
                </a:extLst>
              </a:tr>
              <a:tr h="302203">
                <a:tc>
                  <a:txBody>
                    <a:bodyPr/>
                    <a:lstStyle/>
                    <a:p>
                      <a:pPr>
                        <a:lnSpc>
                          <a:spcPts val="1300"/>
                        </a:lnSpc>
                      </a:pPr>
                      <a:r>
                        <a:rPr lang="en-US" sz="1400" kern="1200" dirty="0" smtClean="0">
                          <a:solidFill>
                            <a:schemeClr val="dk1"/>
                          </a:solidFill>
                          <a:latin typeface="+mn-lt"/>
                          <a:ea typeface="+mn-ea"/>
                          <a:cs typeface="+mn-cs"/>
                        </a:rPr>
                        <a:t>Net income from non-cont. ops. after taxes </a:t>
                      </a:r>
                      <a:r>
                        <a:rPr lang="en-US" sz="1400" dirty="0" smtClean="0"/>
                        <a:t>(</a:t>
                      </a:r>
                      <a:r>
                        <a:rPr lang="de-DE" sz="1400" dirty="0" smtClean="0"/>
                        <a:t>G. aus n.-</a:t>
                      </a:r>
                      <a:r>
                        <a:rPr lang="de-DE" sz="1400" dirty="0" err="1" smtClean="0"/>
                        <a:t>fortg</a:t>
                      </a:r>
                      <a:r>
                        <a:rPr lang="de-DE" sz="1400" dirty="0" smtClean="0"/>
                        <a:t>. Akt. nach</a:t>
                      </a:r>
                      <a:r>
                        <a:rPr lang="de-DE" sz="1400" baseline="0" dirty="0" smtClean="0"/>
                        <a:t> </a:t>
                      </a:r>
                      <a:r>
                        <a:rPr lang="de-DE" sz="1400" dirty="0" smtClean="0"/>
                        <a:t>St.</a:t>
                      </a:r>
                      <a:r>
                        <a:rPr lang="en-US" sz="1400" dirty="0" smtClean="0"/>
                        <a:t>) </a:t>
                      </a:r>
                      <a:r>
                        <a:rPr lang="en-US" sz="1400" kern="1200" dirty="0" smtClean="0">
                          <a:solidFill>
                            <a:schemeClr val="dk1"/>
                          </a:solidFill>
                          <a:latin typeface="+mn-lt"/>
                          <a:ea typeface="+mn-ea"/>
                          <a:cs typeface="+mn-cs"/>
                        </a:rPr>
                        <a:t>(yes)</a:t>
                      </a:r>
                      <a:endParaRPr lang="en-US" sz="1400" kern="1200" dirty="0">
                        <a:solidFill>
                          <a:schemeClr val="dk1"/>
                        </a:solidFill>
                        <a:latin typeface="+mn-lt"/>
                        <a:ea typeface="+mn-ea"/>
                        <a:cs typeface="+mn-cs"/>
                      </a:endParaRPr>
                    </a:p>
                  </a:txBody>
                  <a:tcPr marT="36000" marB="36000" anchor="ctr"/>
                </a:tc>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lang="en-US" sz="1400" b="1" u="sng" kern="1200" dirty="0" smtClean="0">
                          <a:solidFill>
                            <a:schemeClr val="tx1"/>
                          </a:solidFill>
                          <a:uFill>
                            <a:solidFill>
                              <a:schemeClr val="accent1"/>
                            </a:solidFill>
                          </a:uFill>
                          <a:latin typeface="+mn-lt"/>
                          <a:ea typeface="+mn-ea"/>
                          <a:cs typeface="Times New Roman" panose="02020603050405020304" pitchFamily="18" charset="0"/>
                        </a:rPr>
                        <a:t>59.8%</a:t>
                      </a:r>
                    </a:p>
                  </a:txBody>
                  <a:tcPr marT="36000" marB="36000" anchor="ctr"/>
                </a:tc>
                <a:extLst>
                  <a:ext uri="{0D108BD9-81ED-4DB2-BD59-A6C34878D82A}">
                    <a16:rowId xmlns:a16="http://schemas.microsoft.com/office/drawing/2014/main" xmlns="" val="1704904318"/>
                  </a:ext>
                </a:extLst>
              </a:tr>
              <a:tr h="302203">
                <a:tc>
                  <a:txBody>
                    <a:bodyPr/>
                    <a:lstStyle/>
                    <a:p>
                      <a:pPr>
                        <a:lnSpc>
                          <a:spcPts val="1300"/>
                        </a:lnSpc>
                      </a:pPr>
                      <a:r>
                        <a:rPr lang="en-US" sz="1400" kern="1200" dirty="0" smtClean="0">
                          <a:solidFill>
                            <a:schemeClr val="dk1"/>
                          </a:solidFill>
                          <a:latin typeface="+mn-lt"/>
                          <a:ea typeface="+mn-ea"/>
                          <a:cs typeface="+mn-cs"/>
                        </a:rPr>
                        <a:t>Net income / Earnings after taxes (EAT) (</a:t>
                      </a:r>
                      <a:r>
                        <a:rPr lang="en-US" sz="1400" dirty="0" err="1" smtClean="0"/>
                        <a:t>Gewinn</a:t>
                      </a:r>
                      <a:r>
                        <a:rPr lang="en-US" sz="1400" dirty="0" smtClean="0"/>
                        <a:t> </a:t>
                      </a:r>
                      <a:r>
                        <a:rPr lang="en-US" sz="1400" dirty="0" err="1" smtClean="0"/>
                        <a:t>nach</a:t>
                      </a:r>
                      <a:r>
                        <a:rPr lang="en-US" sz="1400" dirty="0" smtClean="0"/>
                        <a:t> </a:t>
                      </a:r>
                      <a:r>
                        <a:rPr lang="en-US" sz="1400" dirty="0" err="1" smtClean="0"/>
                        <a:t>Steuern</a:t>
                      </a:r>
                      <a:r>
                        <a:rPr lang="en-US" sz="1400" kern="1200" dirty="0" smtClean="0">
                          <a:solidFill>
                            <a:schemeClr val="dk1"/>
                          </a:solidFill>
                          <a:latin typeface="+mn-lt"/>
                          <a:ea typeface="+mn-ea"/>
                          <a:cs typeface="+mn-cs"/>
                        </a:rPr>
                        <a:t>) (yes)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87.2%</a:t>
                      </a:r>
                      <a:endParaRPr lang="en-US" sz="1400" dirty="0"/>
                    </a:p>
                  </a:txBody>
                  <a:tcPr marT="36000" marB="36000" anchor="ctr"/>
                </a:tc>
                <a:extLst>
                  <a:ext uri="{0D108BD9-81ED-4DB2-BD59-A6C34878D82A}">
                    <a16:rowId xmlns:a16="http://schemas.microsoft.com/office/drawing/2014/main" xmlns="" val="80831303"/>
                  </a:ext>
                </a:extLst>
              </a:tr>
              <a:tr h="302203">
                <a:tc>
                  <a:txBody>
                    <a:bodyPr/>
                    <a:lstStyle/>
                    <a:p>
                      <a:pPr>
                        <a:lnSpc>
                          <a:spcPts val="1300"/>
                        </a:lnSpc>
                      </a:pPr>
                      <a:r>
                        <a:rPr lang="en-US" sz="1400" kern="1200" dirty="0" smtClean="0">
                          <a:solidFill>
                            <a:schemeClr val="dk1"/>
                          </a:solidFill>
                          <a:latin typeface="+mn-lt"/>
                          <a:ea typeface="+mn-ea"/>
                          <a:cs typeface="+mn-cs"/>
                        </a:rPr>
                        <a:t>Other comprehensive income after taxes </a:t>
                      </a:r>
                      <a:r>
                        <a:rPr lang="en-US" sz="1400" dirty="0" smtClean="0"/>
                        <a:t>(</a:t>
                      </a:r>
                      <a:r>
                        <a:rPr lang="de-DE" sz="1400" dirty="0" smtClean="0"/>
                        <a:t>sonst. Erg. nach St.</a:t>
                      </a:r>
                      <a:r>
                        <a:rPr lang="en-US" sz="1400" dirty="0" smtClean="0"/>
                        <a:t>) </a:t>
                      </a:r>
                      <a:r>
                        <a:rPr lang="en-US" sz="1400" kern="1200" dirty="0" smtClean="0">
                          <a:solidFill>
                            <a:schemeClr val="dk1"/>
                          </a:solidFill>
                          <a:latin typeface="+mn-lt"/>
                          <a:ea typeface="+mn-ea"/>
                          <a:cs typeface="+mn-cs"/>
                        </a:rPr>
                        <a:t>(yes)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b="1" u="sng" kern="1200" dirty="0" smtClean="0">
                          <a:solidFill>
                            <a:schemeClr val="tx1"/>
                          </a:solidFill>
                          <a:uFill>
                            <a:solidFill>
                              <a:schemeClr val="accent1"/>
                            </a:solidFill>
                          </a:uFill>
                          <a:latin typeface="+mn-lt"/>
                          <a:ea typeface="+mn-ea"/>
                          <a:cs typeface="Times New Roman" panose="02020603050405020304" pitchFamily="18" charset="0"/>
                        </a:rPr>
                        <a:t>43.6%</a:t>
                      </a:r>
                      <a:endParaRPr lang="en-US" sz="1400" b="1" u="sng" kern="1200" dirty="0">
                        <a:solidFill>
                          <a:schemeClr val="tx1"/>
                        </a:solidFill>
                        <a:uFill>
                          <a:solidFill>
                            <a:schemeClr val="accent1"/>
                          </a:solidFill>
                        </a:uFill>
                        <a:latin typeface="+mn-lt"/>
                        <a:ea typeface="+mn-ea"/>
                        <a:cs typeface="Times New Roman" panose="02020603050405020304" pitchFamily="18" charset="0"/>
                      </a:endParaRPr>
                    </a:p>
                  </a:txBody>
                  <a:tcPr marT="36000" marB="36000" anchor="ctr"/>
                </a:tc>
                <a:extLst>
                  <a:ext uri="{0D108BD9-81ED-4DB2-BD59-A6C34878D82A}">
                    <a16:rowId xmlns:a16="http://schemas.microsoft.com/office/drawing/2014/main" xmlns="" val="4185159557"/>
                  </a:ext>
                </a:extLst>
              </a:tr>
              <a:tr h="302203">
                <a:tc>
                  <a:txBody>
                    <a:bodyPr/>
                    <a:lstStyle/>
                    <a:p>
                      <a:pPr>
                        <a:lnSpc>
                          <a:spcPts val="1300"/>
                        </a:lnSpc>
                      </a:pPr>
                      <a:r>
                        <a:rPr lang="en-US" sz="1400" kern="1200" dirty="0" smtClean="0">
                          <a:solidFill>
                            <a:schemeClr val="dk1"/>
                          </a:solidFill>
                          <a:latin typeface="+mn-lt"/>
                          <a:ea typeface="+mn-ea"/>
                          <a:cs typeface="+mn-cs"/>
                        </a:rPr>
                        <a:t>Comprehensive income </a:t>
                      </a:r>
                      <a:r>
                        <a:rPr lang="en-US" sz="1400" dirty="0" smtClean="0"/>
                        <a:t>(</a:t>
                      </a:r>
                      <a:r>
                        <a:rPr lang="en-US" sz="1400" dirty="0" err="1" smtClean="0"/>
                        <a:t>Gesamtergebnis</a:t>
                      </a:r>
                      <a:r>
                        <a:rPr lang="en-US" sz="1400" dirty="0" smtClean="0"/>
                        <a:t>) </a:t>
                      </a:r>
                      <a:r>
                        <a:rPr lang="en-US" sz="1400" kern="1200" dirty="0" smtClean="0">
                          <a:solidFill>
                            <a:schemeClr val="dk1"/>
                          </a:solidFill>
                          <a:latin typeface="+mn-lt"/>
                          <a:ea typeface="+mn-ea"/>
                          <a:cs typeface="+mn-cs"/>
                        </a:rPr>
                        <a:t>(yes)</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91.5%</a:t>
                      </a:r>
                      <a:endParaRPr lang="en-US" sz="1400" dirty="0"/>
                    </a:p>
                  </a:txBody>
                  <a:tcPr marT="36000" marB="36000" anchor="ctr"/>
                </a:tc>
                <a:extLst>
                  <a:ext uri="{0D108BD9-81ED-4DB2-BD59-A6C34878D82A}">
                    <a16:rowId xmlns:a16="http://schemas.microsoft.com/office/drawing/2014/main" xmlns="" val="3956717549"/>
                  </a:ext>
                </a:extLst>
              </a:tr>
              <a:tr h="302203">
                <a:tc>
                  <a:txBody>
                    <a:bodyPr/>
                    <a:lstStyle/>
                    <a:p>
                      <a:pPr>
                        <a:lnSpc>
                          <a:spcPts val="1300"/>
                        </a:lnSpc>
                      </a:pPr>
                      <a:r>
                        <a:rPr lang="en-US" sz="1400" kern="1200" dirty="0" smtClean="0">
                          <a:solidFill>
                            <a:schemeClr val="dk1"/>
                          </a:solidFill>
                          <a:latin typeface="+mn-lt"/>
                          <a:ea typeface="+mn-ea"/>
                          <a:cs typeface="+mn-cs"/>
                        </a:rPr>
                        <a:t>Loss / profit</a:t>
                      </a:r>
                      <a:endParaRPr lang="en-US" sz="1400" kern="1200" dirty="0">
                        <a:solidFill>
                          <a:schemeClr val="dk1"/>
                        </a:solidFill>
                        <a:latin typeface="+mn-lt"/>
                        <a:ea typeface="+mn-ea"/>
                        <a:cs typeface="+mn-cs"/>
                      </a:endParaRPr>
                    </a:p>
                  </a:txBody>
                  <a:tcPr marT="36000" marB="36000" anchor="ctr"/>
                </a:tc>
                <a:tc>
                  <a:txBody>
                    <a:bodyPr/>
                    <a:lstStyle/>
                    <a:p>
                      <a:pPr algn="ctr">
                        <a:lnSpc>
                          <a:spcPts val="1300"/>
                        </a:lnSpc>
                      </a:pPr>
                      <a:r>
                        <a:rPr lang="en-US" sz="1400" dirty="0" smtClean="0"/>
                        <a:t>85.0%</a:t>
                      </a:r>
                      <a:r>
                        <a:rPr lang="en-US" sz="1400" baseline="0" dirty="0" smtClean="0"/>
                        <a:t> / 100.0%</a:t>
                      </a:r>
                      <a:endParaRPr lang="en-US" sz="1400" dirty="0"/>
                    </a:p>
                  </a:txBody>
                  <a:tcPr marT="36000" marB="36000" anchor="ctr"/>
                </a:tc>
                <a:extLst>
                  <a:ext uri="{0D108BD9-81ED-4DB2-BD59-A6C34878D82A}">
                    <a16:rowId xmlns:a16="http://schemas.microsoft.com/office/drawing/2014/main" xmlns="" val="4265100164"/>
                  </a:ext>
                </a:extLst>
              </a:tr>
            </a:tbl>
          </a:graphicData>
        </a:graphic>
      </p:graphicFrame>
      <p:sp>
        <p:nvSpPr>
          <p:cNvPr id="3" name="Rechteck 2"/>
          <p:cNvSpPr/>
          <p:nvPr/>
        </p:nvSpPr>
        <p:spPr>
          <a:xfrm>
            <a:off x="7163494" y="3347147"/>
            <a:ext cx="1368946" cy="27000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7"/>
          <p:cNvSpPr/>
          <p:nvPr/>
        </p:nvSpPr>
        <p:spPr>
          <a:xfrm>
            <a:off x="7163494" y="1556792"/>
            <a:ext cx="1368946" cy="179035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7163494" y="6047146"/>
            <a:ext cx="1368946" cy="324331"/>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ige Legende 6"/>
          <p:cNvSpPr/>
          <p:nvPr/>
        </p:nvSpPr>
        <p:spPr>
          <a:xfrm>
            <a:off x="4984990" y="4043436"/>
            <a:ext cx="2303462" cy="504056"/>
          </a:xfrm>
          <a:prstGeom prst="wedgeRectCallout">
            <a:avLst>
              <a:gd name="adj1" fmla="val 61242"/>
              <a:gd name="adj2" fmla="val 301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Participants calculated the EBT themselves?</a:t>
            </a:r>
            <a:endParaRPr lang="en-US" sz="1400" dirty="0"/>
          </a:p>
        </p:txBody>
      </p:sp>
      <p:sp>
        <p:nvSpPr>
          <p:cNvPr id="13" name="Rechteckige Legende 12"/>
          <p:cNvSpPr/>
          <p:nvPr/>
        </p:nvSpPr>
        <p:spPr>
          <a:xfrm>
            <a:off x="4984990" y="5234613"/>
            <a:ext cx="2292006" cy="504056"/>
          </a:xfrm>
          <a:prstGeom prst="wedgeRectCallout">
            <a:avLst>
              <a:gd name="adj1" fmla="val 61242"/>
              <a:gd name="adj2" fmla="val 301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Probably OCI is not relevant …</a:t>
            </a:r>
            <a:endParaRPr lang="en-US" sz="1400" dirty="0"/>
          </a:p>
        </p:txBody>
      </p:sp>
      <p:sp>
        <p:nvSpPr>
          <p:cNvPr id="20" name="Rechteckige Legende 19"/>
          <p:cNvSpPr/>
          <p:nvPr/>
        </p:nvSpPr>
        <p:spPr>
          <a:xfrm>
            <a:off x="4973534" y="4655333"/>
            <a:ext cx="2303462" cy="504056"/>
          </a:xfrm>
          <a:prstGeom prst="wedgeRectCallout">
            <a:avLst>
              <a:gd name="adj1" fmla="val 61242"/>
              <a:gd name="adj2" fmla="val 3010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Probably KPI is not relevant …</a:t>
            </a:r>
            <a:endParaRPr lang="en-US" sz="1400" dirty="0"/>
          </a:p>
        </p:txBody>
      </p:sp>
    </p:spTree>
    <p:extLst>
      <p:ext uri="{BB962C8B-B14F-4D97-AF65-F5344CB8AC3E}">
        <p14:creationId xmlns:p14="http://schemas.microsoft.com/office/powerpoint/2010/main" val="9281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7" grpId="0" animBg="1"/>
      <p:bldP spid="13"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496300" cy="792088"/>
          </a:xfrm>
        </p:spPr>
        <p:txBody>
          <a:bodyPr/>
          <a:lstStyle/>
          <a:p>
            <a:r>
              <a:rPr lang="en-US" dirty="0"/>
              <a:t>Performance in the Acquisition Task / Manipulation Checks</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18</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Key findings</a:t>
            </a:r>
          </a:p>
          <a:p>
            <a:pPr marL="357188" lvl="2" indent="-357188"/>
            <a:r>
              <a:rPr lang="en-US" dirty="0" smtClean="0"/>
              <a:t>Participants mainly </a:t>
            </a:r>
            <a:r>
              <a:rPr lang="en-US" b="1" u="sng" dirty="0">
                <a:uFill>
                  <a:solidFill>
                    <a:schemeClr val="accent1"/>
                  </a:solidFill>
                </a:uFill>
                <a:cs typeface="Times New Roman" panose="02020603050405020304" pitchFamily="18" charset="0"/>
              </a:rPr>
              <a:t>correctly</a:t>
            </a:r>
            <a:r>
              <a:rPr lang="en-US" dirty="0" smtClean="0"/>
              <a:t> answered the questions regarding the presence of the </a:t>
            </a:r>
            <a:r>
              <a:rPr lang="en-US" dirty="0"/>
              <a:t>financial </a:t>
            </a:r>
            <a:r>
              <a:rPr lang="en-US" dirty="0" smtClean="0"/>
              <a:t>report’s </a:t>
            </a:r>
            <a:r>
              <a:rPr lang="en-US" b="1" u="sng" dirty="0">
                <a:uFill>
                  <a:solidFill>
                    <a:schemeClr val="accent1"/>
                  </a:solidFill>
                </a:uFill>
                <a:cs typeface="Times New Roman" panose="02020603050405020304" pitchFamily="18" charset="0"/>
              </a:rPr>
              <a:t>elements</a:t>
            </a:r>
            <a:r>
              <a:rPr lang="en-US" dirty="0"/>
              <a:t> and regarding the </a:t>
            </a:r>
            <a:r>
              <a:rPr lang="en-US" dirty="0" smtClean="0"/>
              <a:t>existence of a </a:t>
            </a:r>
            <a:r>
              <a:rPr lang="en-US" b="1" u="sng" dirty="0">
                <a:uFill>
                  <a:solidFill>
                    <a:schemeClr val="accent1"/>
                  </a:solidFill>
                </a:uFill>
                <a:cs typeface="Times New Roman" panose="02020603050405020304" pitchFamily="18" charset="0"/>
              </a:rPr>
              <a:t>profit</a:t>
            </a:r>
            <a:r>
              <a:rPr lang="en-US" dirty="0" smtClean="0"/>
              <a:t> / </a:t>
            </a:r>
            <a:r>
              <a:rPr lang="en-US" b="1" u="sng" dirty="0">
                <a:uFill>
                  <a:solidFill>
                    <a:schemeClr val="accent1"/>
                  </a:solidFill>
                </a:uFill>
                <a:cs typeface="Times New Roman" panose="02020603050405020304" pitchFamily="18" charset="0"/>
              </a:rPr>
              <a:t>loss</a:t>
            </a:r>
          </a:p>
          <a:p>
            <a:pPr marL="357188" lvl="2" indent="-357188"/>
            <a:r>
              <a:rPr lang="en-US" dirty="0" smtClean="0"/>
              <a:t>Participants more often </a:t>
            </a:r>
            <a:r>
              <a:rPr lang="en-US" b="1" u="sng" dirty="0">
                <a:uFill>
                  <a:solidFill>
                    <a:schemeClr val="accent1"/>
                  </a:solidFill>
                </a:uFill>
                <a:cs typeface="Times New Roman" panose="02020603050405020304" pitchFamily="18" charset="0"/>
              </a:rPr>
              <a:t>incorrectly</a:t>
            </a:r>
            <a:r>
              <a:rPr lang="en-US" dirty="0" smtClean="0"/>
              <a:t> answered the questions on the </a:t>
            </a:r>
            <a:r>
              <a:rPr lang="en-US" dirty="0"/>
              <a:t>presence of certain </a:t>
            </a:r>
            <a:r>
              <a:rPr lang="en-US" b="1" u="sng" dirty="0">
                <a:uFill>
                  <a:solidFill>
                    <a:schemeClr val="accent1"/>
                  </a:solidFill>
                </a:uFill>
                <a:cs typeface="Times New Roman" panose="02020603050405020304" pitchFamily="18" charset="0"/>
              </a:rPr>
              <a:t>KPIs</a:t>
            </a:r>
            <a:r>
              <a:rPr lang="en-US" dirty="0" smtClean="0"/>
              <a:t> </a:t>
            </a:r>
          </a:p>
          <a:p>
            <a:pPr marL="714375" lvl="2" indent="-352425"/>
            <a:r>
              <a:rPr lang="en-US" dirty="0" smtClean="0">
                <a:solidFill>
                  <a:schemeClr val="dk1"/>
                </a:solidFill>
              </a:rPr>
              <a:t>The position of the KPI in the income statement does not seem to affect the likelihood of a correct answer</a:t>
            </a:r>
          </a:p>
          <a:p>
            <a:pPr marL="714375" lvl="2" indent="-352425"/>
            <a:r>
              <a:rPr lang="en-US" dirty="0" smtClean="0">
                <a:solidFill>
                  <a:schemeClr val="dk1"/>
                </a:solidFill>
              </a:rPr>
              <a:t>The </a:t>
            </a:r>
            <a:r>
              <a:rPr lang="en-US" dirty="0">
                <a:solidFill>
                  <a:schemeClr val="dk1"/>
                </a:solidFill>
              </a:rPr>
              <a:t>difference between investors and creditors in </a:t>
            </a:r>
            <a:r>
              <a:rPr lang="en-US" dirty="0" smtClean="0">
                <a:solidFill>
                  <a:schemeClr val="dk1"/>
                </a:solidFill>
              </a:rPr>
              <a:t>the frequency of correct answers is not significant</a:t>
            </a:r>
          </a:p>
          <a:p>
            <a:pPr marL="714375" lvl="2" indent="-352425"/>
            <a:endParaRPr lang="en-US" b="1" u="sng" dirty="0" smtClean="0">
              <a:uFill>
                <a:solidFill>
                  <a:schemeClr val="accent1"/>
                </a:solidFill>
              </a:uFill>
              <a:cs typeface="Times New Roman" panose="02020603050405020304" pitchFamily="18" charset="0"/>
            </a:endParaRPr>
          </a:p>
          <a:p>
            <a:pPr marL="0" lvl="2" indent="0">
              <a:buNone/>
            </a:pPr>
            <a:endParaRPr lang="en-US" dirty="0">
              <a:uFill>
                <a:solidFill>
                  <a:schemeClr val="accent1"/>
                </a:solidFill>
              </a:uFill>
              <a:cs typeface="Times New Roman" panose="02020603050405020304" pitchFamily="18" charset="0"/>
            </a:endParaRPr>
          </a:p>
        </p:txBody>
      </p:sp>
    </p:spTree>
    <p:extLst>
      <p:ext uri="{BB962C8B-B14F-4D97-AF65-F5344CB8AC3E}">
        <p14:creationId xmlns:p14="http://schemas.microsoft.com/office/powerpoint/2010/main" val="178187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Risk Aversion</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19</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aphicFrame>
        <p:nvGraphicFramePr>
          <p:cNvPr id="7" name="Tabelle 6"/>
          <p:cNvGraphicFramePr>
            <a:graphicFrameLocks noGrp="1"/>
          </p:cNvGraphicFramePr>
          <p:nvPr>
            <p:extLst>
              <p:ext uri="{D42A27DB-BD31-4B8C-83A1-F6EECF244321}">
                <p14:modId xmlns:p14="http://schemas.microsoft.com/office/powerpoint/2010/main" val="653399151"/>
              </p:ext>
            </p:extLst>
          </p:nvPr>
        </p:nvGraphicFramePr>
        <p:xfrm>
          <a:off x="323850" y="1556792"/>
          <a:ext cx="2720109" cy="1224484"/>
        </p:xfrm>
        <a:graphic>
          <a:graphicData uri="http://schemas.openxmlformats.org/drawingml/2006/table">
            <a:tbl>
              <a:tblPr firstRow="1" bandRow="1">
                <a:tableStyleId>{5C22544A-7EE6-4342-B048-85BDC9FD1C3A}</a:tableStyleId>
              </a:tblPr>
              <a:tblGrid>
                <a:gridCol w="863774">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648072">
                  <a:extLst>
                    <a:ext uri="{9D8B030D-6E8A-4147-A177-3AD203B41FA5}">
                      <a16:colId xmlns:a16="http://schemas.microsoft.com/office/drawing/2014/main" xmlns="" val="20002"/>
                    </a:ext>
                  </a:extLst>
                </a:gridCol>
                <a:gridCol w="632199">
                  <a:extLst>
                    <a:ext uri="{9D8B030D-6E8A-4147-A177-3AD203B41FA5}">
                      <a16:colId xmlns:a16="http://schemas.microsoft.com/office/drawing/2014/main" xmlns="" val="20003"/>
                    </a:ext>
                  </a:extLst>
                </a:gridCol>
              </a:tblGrid>
              <a:tr h="306121">
                <a:tc>
                  <a:txBody>
                    <a:bodyPr/>
                    <a:lstStyle/>
                    <a:p>
                      <a:endParaRPr lang="de-DE" sz="1400" dirty="0"/>
                    </a:p>
                  </a:txBody>
                  <a:tcPr marL="36000" marR="36000"/>
                </a:tc>
                <a:tc>
                  <a:txBody>
                    <a:bodyPr/>
                    <a:lstStyle/>
                    <a:p>
                      <a:pPr algn="ctr"/>
                      <a:r>
                        <a:rPr lang="de-DE" sz="1400" dirty="0" smtClean="0"/>
                        <a:t>Profit</a:t>
                      </a:r>
                      <a:endParaRPr lang="de-DE" sz="1400" dirty="0"/>
                    </a:p>
                  </a:txBody>
                  <a:tcPr marL="36000" marR="36000"/>
                </a:tc>
                <a:tc>
                  <a:txBody>
                    <a:bodyPr/>
                    <a:lstStyle/>
                    <a:p>
                      <a:pPr algn="ctr"/>
                      <a:r>
                        <a:rPr lang="de-DE" sz="1400" dirty="0" smtClean="0"/>
                        <a:t>Loss</a:t>
                      </a:r>
                      <a:endParaRPr lang="de-DE" sz="1400" dirty="0"/>
                    </a:p>
                  </a:txBody>
                  <a:tcPr marL="36000" marR="36000"/>
                </a:tc>
                <a:tc>
                  <a:txBody>
                    <a:bodyPr/>
                    <a:lstStyle/>
                    <a:p>
                      <a:pPr algn="ctr"/>
                      <a:r>
                        <a:rPr lang="de-DE" sz="1400" dirty="0" smtClean="0"/>
                        <a:t>Total</a:t>
                      </a:r>
                      <a:endParaRPr lang="de-DE" sz="1400" dirty="0"/>
                    </a:p>
                  </a:txBody>
                  <a:tcPr marL="36000" marR="36000"/>
                </a:tc>
                <a:extLst>
                  <a:ext uri="{0D108BD9-81ED-4DB2-BD59-A6C34878D82A}">
                    <a16:rowId xmlns:a16="http://schemas.microsoft.com/office/drawing/2014/main" xmlns="" val="10000"/>
                  </a:ext>
                </a:extLst>
              </a:tr>
              <a:tr h="306121">
                <a:tc>
                  <a:txBody>
                    <a:bodyPr/>
                    <a:lstStyle/>
                    <a:p>
                      <a:r>
                        <a:rPr lang="de-DE" sz="1400" dirty="0" smtClean="0"/>
                        <a:t>Investors</a:t>
                      </a:r>
                      <a:endParaRPr lang="de-DE" sz="1400" dirty="0"/>
                    </a:p>
                  </a:txBody>
                  <a:tcPr marL="36000" marR="36000"/>
                </a:tc>
                <a:tc>
                  <a:txBody>
                    <a:bodyPr/>
                    <a:lstStyle/>
                    <a:p>
                      <a:pPr algn="ctr"/>
                      <a:r>
                        <a:rPr lang="de-DE" sz="1400" dirty="0" smtClean="0"/>
                        <a:t>5.7</a:t>
                      </a:r>
                      <a:endParaRPr lang="de-DE" sz="1400" dirty="0"/>
                    </a:p>
                  </a:txBody>
                  <a:tcPr marL="36000" marR="36000"/>
                </a:tc>
                <a:tc>
                  <a:txBody>
                    <a:bodyPr/>
                    <a:lstStyle/>
                    <a:p>
                      <a:pPr algn="ctr"/>
                      <a:r>
                        <a:rPr lang="de-DE" sz="1400" dirty="0" smtClean="0"/>
                        <a:t>6.6</a:t>
                      </a:r>
                      <a:endParaRPr lang="de-DE" sz="1400" dirty="0"/>
                    </a:p>
                  </a:txBody>
                  <a:tcPr marL="36000" marR="36000"/>
                </a:tc>
                <a:tc>
                  <a:txBody>
                    <a:bodyPr/>
                    <a:lstStyle/>
                    <a:p>
                      <a:pPr algn="ctr"/>
                      <a:r>
                        <a:rPr lang="de-DE" sz="1400" b="1" dirty="0" smtClean="0"/>
                        <a:t>6.1</a:t>
                      </a:r>
                      <a:endParaRPr lang="de-DE" sz="1400" b="1" dirty="0"/>
                    </a:p>
                  </a:txBody>
                  <a:tcPr marL="36000" marR="36000"/>
                </a:tc>
                <a:extLst>
                  <a:ext uri="{0D108BD9-81ED-4DB2-BD59-A6C34878D82A}">
                    <a16:rowId xmlns:a16="http://schemas.microsoft.com/office/drawing/2014/main" xmlns="" val="10001"/>
                  </a:ext>
                </a:extLst>
              </a:tr>
              <a:tr h="306121">
                <a:tc>
                  <a:txBody>
                    <a:bodyPr/>
                    <a:lstStyle/>
                    <a:p>
                      <a:r>
                        <a:rPr lang="en-US" sz="1400" noProof="0" dirty="0" smtClean="0"/>
                        <a:t>Creditors</a:t>
                      </a:r>
                      <a:endParaRPr lang="en-US" sz="1400" noProof="0" dirty="0"/>
                    </a:p>
                  </a:txBody>
                  <a:tcPr marL="36000" marR="36000"/>
                </a:tc>
                <a:tc>
                  <a:txBody>
                    <a:bodyPr/>
                    <a:lstStyle/>
                    <a:p>
                      <a:pPr algn="ctr"/>
                      <a:r>
                        <a:rPr lang="de-DE" sz="1400" dirty="0" smtClean="0"/>
                        <a:t>4.8</a:t>
                      </a:r>
                      <a:endParaRPr lang="de-DE" sz="1400" dirty="0"/>
                    </a:p>
                  </a:txBody>
                  <a:tcPr marL="36000" marR="36000"/>
                </a:tc>
                <a:tc>
                  <a:txBody>
                    <a:bodyPr/>
                    <a:lstStyle/>
                    <a:p>
                      <a:pPr algn="ctr"/>
                      <a:r>
                        <a:rPr lang="de-DE" sz="1400" dirty="0" smtClean="0"/>
                        <a:t>4.6</a:t>
                      </a:r>
                      <a:endParaRPr lang="de-DE" sz="1400" dirty="0"/>
                    </a:p>
                  </a:txBody>
                  <a:tcPr marL="36000" marR="36000"/>
                </a:tc>
                <a:tc>
                  <a:txBody>
                    <a:bodyPr/>
                    <a:lstStyle/>
                    <a:p>
                      <a:pPr algn="ctr"/>
                      <a:r>
                        <a:rPr lang="de-DE" sz="1400" b="1" dirty="0" smtClean="0"/>
                        <a:t>4.7</a:t>
                      </a:r>
                      <a:endParaRPr lang="de-DE" sz="1400" b="1"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36000" marR="36000"/>
                </a:tc>
                <a:tc>
                  <a:txBody>
                    <a:bodyPr/>
                    <a:lstStyle/>
                    <a:p>
                      <a:pPr algn="ctr"/>
                      <a:r>
                        <a:rPr lang="de-DE" sz="1400" b="1" dirty="0" smtClean="0"/>
                        <a:t>5.2</a:t>
                      </a:r>
                      <a:endParaRPr lang="de-DE" sz="1400" b="1" dirty="0"/>
                    </a:p>
                  </a:txBody>
                  <a:tcPr marL="36000" marR="36000"/>
                </a:tc>
                <a:tc>
                  <a:txBody>
                    <a:bodyPr/>
                    <a:lstStyle/>
                    <a:p>
                      <a:pPr algn="ctr"/>
                      <a:r>
                        <a:rPr lang="de-DE" sz="1400" b="1" dirty="0" smtClean="0"/>
                        <a:t>5.5</a:t>
                      </a:r>
                      <a:endParaRPr lang="de-DE" sz="1400" b="1" dirty="0"/>
                    </a:p>
                  </a:txBody>
                  <a:tcPr marL="36000" marR="36000"/>
                </a:tc>
                <a:tc>
                  <a:txBody>
                    <a:bodyPr/>
                    <a:lstStyle/>
                    <a:p>
                      <a:pPr algn="ctr"/>
                      <a:r>
                        <a:rPr lang="de-DE" sz="1400" b="1" dirty="0" smtClean="0"/>
                        <a:t>5.3</a:t>
                      </a:r>
                      <a:endParaRPr lang="de-DE" sz="1400" b="1" dirty="0"/>
                    </a:p>
                  </a:txBody>
                  <a:tcPr marL="36000" marR="36000"/>
                </a:tc>
                <a:extLst>
                  <a:ext uri="{0D108BD9-81ED-4DB2-BD59-A6C34878D82A}">
                    <a16:rowId xmlns:a16="http://schemas.microsoft.com/office/drawing/2014/main" xmlns="" val="10003"/>
                  </a:ext>
                </a:extLst>
              </a:tr>
            </a:tbl>
          </a:graphicData>
        </a:graphic>
      </p:graphicFrame>
      <p:sp>
        <p:nvSpPr>
          <p:cNvPr id="9" name="Inhaltsplatzhalter 2"/>
          <p:cNvSpPr>
            <a:spLocks noGrp="1"/>
          </p:cNvSpPr>
          <p:nvPr>
            <p:ph idx="1"/>
          </p:nvPr>
        </p:nvSpPr>
        <p:spPr>
          <a:xfrm>
            <a:off x="3428032" y="1557338"/>
            <a:ext cx="5608464" cy="426442"/>
          </a:xfrm>
        </p:spPr>
        <p:txBody>
          <a:bodyPr/>
          <a:lstStyle/>
          <a:p>
            <a:pPr lvl="1"/>
            <a:r>
              <a:rPr lang="en-US" dirty="0" smtClean="0"/>
              <a:t>(0: „not willing to take risks“; 10: „risk-loving“)</a:t>
            </a:r>
          </a:p>
        </p:txBody>
      </p:sp>
      <p:graphicFrame>
        <p:nvGraphicFramePr>
          <p:cNvPr id="10" name="Tabelle 9"/>
          <p:cNvGraphicFramePr>
            <a:graphicFrameLocks noGrp="1"/>
          </p:cNvGraphicFramePr>
          <p:nvPr>
            <p:extLst>
              <p:ext uri="{D42A27DB-BD31-4B8C-83A1-F6EECF244321}">
                <p14:modId xmlns:p14="http://schemas.microsoft.com/office/powerpoint/2010/main" val="2967540338"/>
              </p:ext>
            </p:extLst>
          </p:nvPr>
        </p:nvGraphicFramePr>
        <p:xfrm>
          <a:off x="323875" y="3215395"/>
          <a:ext cx="2231902" cy="1224484"/>
        </p:xfrm>
        <a:graphic>
          <a:graphicData uri="http://schemas.openxmlformats.org/drawingml/2006/table">
            <a:tbl>
              <a:tblPr firstRow="1" bandRow="1">
                <a:tableStyleId>{5C22544A-7EE6-4342-B048-85BDC9FD1C3A}</a:tableStyleId>
              </a:tblPr>
              <a:tblGrid>
                <a:gridCol w="569400">
                  <a:extLst>
                    <a:ext uri="{9D8B030D-6E8A-4147-A177-3AD203B41FA5}">
                      <a16:colId xmlns:a16="http://schemas.microsoft.com/office/drawing/2014/main" xmlns="" val="20000"/>
                    </a:ext>
                  </a:extLst>
                </a:gridCol>
                <a:gridCol w="582381">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04057">
                  <a:extLst>
                    <a:ext uri="{9D8B030D-6E8A-4147-A177-3AD203B41FA5}">
                      <a16:colId xmlns:a16="http://schemas.microsoft.com/office/drawing/2014/main" xmlns="" val="20003"/>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tc>
                  <a:txBody>
                    <a:bodyPr/>
                    <a:lstStyle/>
                    <a:p>
                      <a:pPr algn="ctr"/>
                      <a:r>
                        <a:rPr lang="de-DE" sz="1400" dirty="0" smtClean="0"/>
                        <a:t>Total</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5.0</a:t>
                      </a:r>
                      <a:endParaRPr lang="de-DE" sz="1400" dirty="0"/>
                    </a:p>
                  </a:txBody>
                  <a:tcPr marL="0" marR="0"/>
                </a:tc>
                <a:tc>
                  <a:txBody>
                    <a:bodyPr/>
                    <a:lstStyle/>
                    <a:p>
                      <a:pPr algn="ctr"/>
                      <a:r>
                        <a:rPr lang="de-DE" sz="1400" dirty="0" smtClean="0"/>
                        <a:t>4.6</a:t>
                      </a:r>
                      <a:endParaRPr lang="de-DE" sz="1400" dirty="0"/>
                    </a:p>
                  </a:txBody>
                  <a:tcPr marL="0" marR="0"/>
                </a:tc>
                <a:tc>
                  <a:txBody>
                    <a:bodyPr/>
                    <a:lstStyle/>
                    <a:p>
                      <a:pPr algn="ctr"/>
                      <a:r>
                        <a:rPr lang="de-DE" sz="1400" b="1" dirty="0" smtClean="0"/>
                        <a:t>4.8</a:t>
                      </a:r>
                      <a:endParaRPr lang="de-DE" sz="1400" b="1" dirty="0"/>
                    </a:p>
                  </a:txBody>
                  <a:tcPr marL="0" marR="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4.1</a:t>
                      </a:r>
                      <a:endParaRPr lang="de-DE" sz="1400" dirty="0"/>
                    </a:p>
                  </a:txBody>
                  <a:tcPr marL="0" marR="0"/>
                </a:tc>
                <a:tc>
                  <a:txBody>
                    <a:bodyPr/>
                    <a:lstStyle/>
                    <a:p>
                      <a:pPr algn="ctr"/>
                      <a:r>
                        <a:rPr lang="de-DE" sz="1400" dirty="0" smtClean="0"/>
                        <a:t>4.3</a:t>
                      </a:r>
                      <a:endParaRPr lang="de-DE" sz="1400" dirty="0"/>
                    </a:p>
                  </a:txBody>
                  <a:tcPr marL="0" marR="0"/>
                </a:tc>
                <a:tc>
                  <a:txBody>
                    <a:bodyPr/>
                    <a:lstStyle/>
                    <a:p>
                      <a:pPr algn="ctr"/>
                      <a:r>
                        <a:rPr lang="de-DE" sz="1400" b="1" dirty="0" smtClean="0"/>
                        <a:t>4.2</a:t>
                      </a:r>
                      <a:endParaRPr lang="de-DE" sz="1400" b="1" dirty="0"/>
                    </a:p>
                  </a:txBody>
                  <a:tcPr marL="0" marR="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0" marR="0"/>
                </a:tc>
                <a:tc>
                  <a:txBody>
                    <a:bodyPr/>
                    <a:lstStyle/>
                    <a:p>
                      <a:pPr algn="ctr"/>
                      <a:r>
                        <a:rPr lang="de-DE" sz="1400" b="1" dirty="0" smtClean="0"/>
                        <a:t>4.5</a:t>
                      </a:r>
                      <a:endParaRPr lang="de-DE" sz="1400" b="1" dirty="0"/>
                    </a:p>
                  </a:txBody>
                  <a:tcPr marL="0" marR="0"/>
                </a:tc>
                <a:tc>
                  <a:txBody>
                    <a:bodyPr/>
                    <a:lstStyle/>
                    <a:p>
                      <a:pPr algn="ctr"/>
                      <a:r>
                        <a:rPr lang="de-DE" sz="1400" b="1" dirty="0" smtClean="0"/>
                        <a:t>4.5</a:t>
                      </a:r>
                      <a:endParaRPr lang="de-DE" sz="1400" b="1" dirty="0"/>
                    </a:p>
                  </a:txBody>
                  <a:tcPr marL="0" marR="0"/>
                </a:tc>
                <a:tc>
                  <a:txBody>
                    <a:bodyPr/>
                    <a:lstStyle/>
                    <a:p>
                      <a:pPr algn="ctr"/>
                      <a:r>
                        <a:rPr lang="de-DE" sz="1400" b="1" dirty="0" smtClean="0"/>
                        <a:t>4.5</a:t>
                      </a:r>
                      <a:endParaRPr lang="de-DE" sz="1400" b="1" dirty="0"/>
                    </a:p>
                  </a:txBody>
                  <a:tcPr marL="0" marR="0"/>
                </a:tc>
                <a:extLst>
                  <a:ext uri="{0D108BD9-81ED-4DB2-BD59-A6C34878D82A}">
                    <a16:rowId xmlns:a16="http://schemas.microsoft.com/office/drawing/2014/main" xmlns="" val="10003"/>
                  </a:ext>
                </a:extLst>
              </a:tr>
            </a:tbl>
          </a:graphicData>
        </a:graphic>
      </p:graphicFrame>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On average, are you willing to take risks or do you try to avoid risks?</a:t>
            </a:r>
          </a:p>
          <a:p>
            <a:endParaRPr lang="en-US" dirty="0"/>
          </a:p>
        </p:txBody>
      </p:sp>
      <p:sp>
        <p:nvSpPr>
          <p:cNvPr id="12" name="Inhaltsplatzhalter 2"/>
          <p:cNvSpPr txBox="1">
            <a:spLocks/>
          </p:cNvSpPr>
          <p:nvPr/>
        </p:nvSpPr>
        <p:spPr>
          <a:xfrm>
            <a:off x="333797" y="2924944"/>
            <a:ext cx="1645915"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Driving a car</a:t>
            </a:r>
          </a:p>
          <a:p>
            <a:endParaRPr lang="en-US" dirty="0"/>
          </a:p>
        </p:txBody>
      </p:sp>
      <p:sp>
        <p:nvSpPr>
          <p:cNvPr id="14" name="Inhaltsplatzhalter 2"/>
          <p:cNvSpPr txBox="1">
            <a:spLocks/>
          </p:cNvSpPr>
          <p:nvPr/>
        </p:nvSpPr>
        <p:spPr>
          <a:xfrm>
            <a:off x="3213770" y="2924944"/>
            <a:ext cx="2664693"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Financial investments</a:t>
            </a:r>
          </a:p>
          <a:p>
            <a:endParaRPr lang="en-US" dirty="0"/>
          </a:p>
        </p:txBody>
      </p:sp>
      <p:sp>
        <p:nvSpPr>
          <p:cNvPr id="17" name="Inhaltsplatzhalter 2"/>
          <p:cNvSpPr txBox="1">
            <a:spLocks/>
          </p:cNvSpPr>
          <p:nvPr/>
        </p:nvSpPr>
        <p:spPr>
          <a:xfrm>
            <a:off x="6110536" y="2924944"/>
            <a:ext cx="2637928"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Leisure &amp; sports</a:t>
            </a:r>
          </a:p>
          <a:p>
            <a:endParaRPr lang="en-US" dirty="0"/>
          </a:p>
        </p:txBody>
      </p:sp>
      <p:sp>
        <p:nvSpPr>
          <p:cNvPr id="19" name="Inhaltsplatzhalter 2"/>
          <p:cNvSpPr txBox="1">
            <a:spLocks/>
          </p:cNvSpPr>
          <p:nvPr/>
        </p:nvSpPr>
        <p:spPr>
          <a:xfrm>
            <a:off x="333450" y="4653136"/>
            <a:ext cx="2654374"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Professional career</a:t>
            </a:r>
          </a:p>
          <a:p>
            <a:endParaRPr lang="en-US" dirty="0"/>
          </a:p>
        </p:txBody>
      </p:sp>
      <p:sp>
        <p:nvSpPr>
          <p:cNvPr id="21" name="Inhaltsplatzhalter 2"/>
          <p:cNvSpPr txBox="1">
            <a:spLocks/>
          </p:cNvSpPr>
          <p:nvPr/>
        </p:nvSpPr>
        <p:spPr>
          <a:xfrm>
            <a:off x="3213423" y="4653136"/>
            <a:ext cx="2664693"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Health</a:t>
            </a:r>
          </a:p>
          <a:p>
            <a:endParaRPr lang="en-US" dirty="0"/>
          </a:p>
        </p:txBody>
      </p:sp>
      <p:sp>
        <p:nvSpPr>
          <p:cNvPr id="24" name="Inhaltsplatzhalter 2"/>
          <p:cNvSpPr txBox="1">
            <a:spLocks/>
          </p:cNvSpPr>
          <p:nvPr/>
        </p:nvSpPr>
        <p:spPr>
          <a:xfrm>
            <a:off x="6110189" y="4653136"/>
            <a:ext cx="2637928"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Trust in other people</a:t>
            </a:r>
          </a:p>
          <a:p>
            <a:endParaRPr lang="en-US" dirty="0"/>
          </a:p>
        </p:txBody>
      </p:sp>
      <p:grpSp>
        <p:nvGrpSpPr>
          <p:cNvPr id="26" name="Gruppieren 25"/>
          <p:cNvGrpSpPr/>
          <p:nvPr/>
        </p:nvGrpSpPr>
        <p:grpSpPr>
          <a:xfrm>
            <a:off x="3059832" y="1988842"/>
            <a:ext cx="504056" cy="432097"/>
            <a:chOff x="3929385" y="1981967"/>
            <a:chExt cx="504056" cy="582937"/>
          </a:xfrm>
        </p:grpSpPr>
        <p:sp>
          <p:nvSpPr>
            <p:cNvPr id="27" name="Geschweifte Klammer rechts 26"/>
            <p:cNvSpPr/>
            <p:nvPr/>
          </p:nvSpPr>
          <p:spPr>
            <a:xfrm>
              <a:off x="3929385" y="2008533"/>
              <a:ext cx="153591" cy="556371"/>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feld 27"/>
            <p:cNvSpPr txBox="1"/>
            <p:nvPr/>
          </p:nvSpPr>
          <p:spPr>
            <a:xfrm>
              <a:off x="3979471" y="1981967"/>
              <a:ext cx="453970" cy="498261"/>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pSp>
        <p:nvGrpSpPr>
          <p:cNvPr id="30" name="Gruppieren 29"/>
          <p:cNvGrpSpPr/>
          <p:nvPr/>
        </p:nvGrpSpPr>
        <p:grpSpPr>
          <a:xfrm>
            <a:off x="5490270" y="3651750"/>
            <a:ext cx="504056" cy="432097"/>
            <a:chOff x="3929385" y="1981967"/>
            <a:chExt cx="504056" cy="582937"/>
          </a:xfrm>
        </p:grpSpPr>
        <p:sp>
          <p:nvSpPr>
            <p:cNvPr id="31" name="Geschweifte Klammer rechts 30"/>
            <p:cNvSpPr/>
            <p:nvPr/>
          </p:nvSpPr>
          <p:spPr>
            <a:xfrm>
              <a:off x="3929385" y="2008533"/>
              <a:ext cx="153591" cy="556371"/>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Textfeld 31"/>
            <p:cNvSpPr txBox="1"/>
            <p:nvPr/>
          </p:nvSpPr>
          <p:spPr>
            <a:xfrm>
              <a:off x="3979471" y="1981967"/>
              <a:ext cx="453970" cy="498261"/>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aphicFrame>
        <p:nvGraphicFramePr>
          <p:cNvPr id="33" name="Tabelle 32"/>
          <p:cNvGraphicFramePr>
            <a:graphicFrameLocks noGrp="1"/>
          </p:cNvGraphicFramePr>
          <p:nvPr>
            <p:extLst>
              <p:ext uri="{D42A27DB-BD31-4B8C-83A1-F6EECF244321}">
                <p14:modId xmlns:p14="http://schemas.microsoft.com/office/powerpoint/2010/main" val="4147800548"/>
              </p:ext>
            </p:extLst>
          </p:nvPr>
        </p:nvGraphicFramePr>
        <p:xfrm>
          <a:off x="3212244" y="3215395"/>
          <a:ext cx="2231902" cy="1224484"/>
        </p:xfrm>
        <a:graphic>
          <a:graphicData uri="http://schemas.openxmlformats.org/drawingml/2006/table">
            <a:tbl>
              <a:tblPr firstRow="1" bandRow="1">
                <a:tableStyleId>{5C22544A-7EE6-4342-B048-85BDC9FD1C3A}</a:tableStyleId>
              </a:tblPr>
              <a:tblGrid>
                <a:gridCol w="569400">
                  <a:extLst>
                    <a:ext uri="{9D8B030D-6E8A-4147-A177-3AD203B41FA5}">
                      <a16:colId xmlns:a16="http://schemas.microsoft.com/office/drawing/2014/main" xmlns="" val="20000"/>
                    </a:ext>
                  </a:extLst>
                </a:gridCol>
                <a:gridCol w="582381">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04057">
                  <a:extLst>
                    <a:ext uri="{9D8B030D-6E8A-4147-A177-3AD203B41FA5}">
                      <a16:colId xmlns:a16="http://schemas.microsoft.com/office/drawing/2014/main" xmlns="" val="20003"/>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tc>
                  <a:txBody>
                    <a:bodyPr/>
                    <a:lstStyle/>
                    <a:p>
                      <a:pPr algn="ctr"/>
                      <a:r>
                        <a:rPr lang="de-DE" sz="1400" dirty="0" smtClean="0"/>
                        <a:t>Total</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6.1</a:t>
                      </a:r>
                      <a:endParaRPr lang="de-DE" sz="1400" dirty="0"/>
                    </a:p>
                  </a:txBody>
                  <a:tcPr marL="36000" marR="36000"/>
                </a:tc>
                <a:tc>
                  <a:txBody>
                    <a:bodyPr/>
                    <a:lstStyle/>
                    <a:p>
                      <a:pPr algn="ctr"/>
                      <a:r>
                        <a:rPr lang="de-DE" sz="1400" dirty="0" smtClean="0"/>
                        <a:t>6.5</a:t>
                      </a:r>
                      <a:endParaRPr lang="de-DE" sz="1400" dirty="0"/>
                    </a:p>
                  </a:txBody>
                  <a:tcPr marL="36000" marR="36000"/>
                </a:tc>
                <a:tc>
                  <a:txBody>
                    <a:bodyPr/>
                    <a:lstStyle/>
                    <a:p>
                      <a:pPr algn="ctr"/>
                      <a:r>
                        <a:rPr lang="de-DE" sz="1400" b="1" dirty="0" smtClean="0"/>
                        <a:t>6.3</a:t>
                      </a:r>
                      <a:endParaRPr lang="de-DE" sz="1400" b="1"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4.0</a:t>
                      </a:r>
                      <a:endParaRPr lang="de-DE" sz="1400" dirty="0"/>
                    </a:p>
                  </a:txBody>
                  <a:tcPr marL="36000" marR="36000"/>
                </a:tc>
                <a:tc>
                  <a:txBody>
                    <a:bodyPr/>
                    <a:lstStyle/>
                    <a:p>
                      <a:pPr algn="ctr"/>
                      <a:r>
                        <a:rPr lang="de-DE" sz="1400" dirty="0" smtClean="0"/>
                        <a:t>4.6</a:t>
                      </a:r>
                      <a:endParaRPr lang="de-DE" sz="1400" dirty="0"/>
                    </a:p>
                  </a:txBody>
                  <a:tcPr marL="36000" marR="36000"/>
                </a:tc>
                <a:tc>
                  <a:txBody>
                    <a:bodyPr/>
                    <a:lstStyle/>
                    <a:p>
                      <a:pPr algn="ctr"/>
                      <a:r>
                        <a:rPr lang="de-DE" sz="1400" b="1" dirty="0" smtClean="0"/>
                        <a:t>4.3</a:t>
                      </a:r>
                      <a:endParaRPr lang="de-DE" sz="1400" b="1"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0" marR="0"/>
                </a:tc>
                <a:tc>
                  <a:txBody>
                    <a:bodyPr/>
                    <a:lstStyle/>
                    <a:p>
                      <a:pPr algn="ctr"/>
                      <a:r>
                        <a:rPr lang="de-DE" sz="1400" b="1" dirty="0" smtClean="0"/>
                        <a:t>4.9</a:t>
                      </a:r>
                      <a:endParaRPr lang="de-DE" sz="1400" b="1" dirty="0"/>
                    </a:p>
                  </a:txBody>
                  <a:tcPr marL="36000" marR="36000"/>
                </a:tc>
                <a:tc>
                  <a:txBody>
                    <a:bodyPr/>
                    <a:lstStyle/>
                    <a:p>
                      <a:pPr algn="ctr"/>
                      <a:r>
                        <a:rPr lang="de-DE" sz="1400" b="1" dirty="0" smtClean="0"/>
                        <a:t>5.4</a:t>
                      </a:r>
                      <a:endParaRPr lang="de-DE" sz="1400" b="1" dirty="0"/>
                    </a:p>
                  </a:txBody>
                  <a:tcPr marL="36000" marR="36000"/>
                </a:tc>
                <a:tc>
                  <a:txBody>
                    <a:bodyPr/>
                    <a:lstStyle/>
                    <a:p>
                      <a:pPr algn="ctr"/>
                      <a:r>
                        <a:rPr lang="de-DE" sz="1400" b="1" dirty="0" smtClean="0"/>
                        <a:t>5.1</a:t>
                      </a:r>
                      <a:endParaRPr lang="de-DE" sz="1400" b="1" dirty="0"/>
                    </a:p>
                  </a:txBody>
                  <a:tcPr marL="36000" marR="36000"/>
                </a:tc>
                <a:extLst>
                  <a:ext uri="{0D108BD9-81ED-4DB2-BD59-A6C34878D82A}">
                    <a16:rowId xmlns:a16="http://schemas.microsoft.com/office/drawing/2014/main" xmlns="" val="10003"/>
                  </a:ext>
                </a:extLst>
              </a:tr>
            </a:tbl>
          </a:graphicData>
        </a:graphic>
      </p:graphicFrame>
      <p:graphicFrame>
        <p:nvGraphicFramePr>
          <p:cNvPr id="34" name="Tabelle 33"/>
          <p:cNvGraphicFramePr>
            <a:graphicFrameLocks noGrp="1"/>
          </p:cNvGraphicFramePr>
          <p:nvPr>
            <p:extLst>
              <p:ext uri="{D42A27DB-BD31-4B8C-83A1-F6EECF244321}">
                <p14:modId xmlns:p14="http://schemas.microsoft.com/office/powerpoint/2010/main" val="99904539"/>
              </p:ext>
            </p:extLst>
          </p:nvPr>
        </p:nvGraphicFramePr>
        <p:xfrm>
          <a:off x="6110189" y="3219387"/>
          <a:ext cx="2231902" cy="1224484"/>
        </p:xfrm>
        <a:graphic>
          <a:graphicData uri="http://schemas.openxmlformats.org/drawingml/2006/table">
            <a:tbl>
              <a:tblPr firstRow="1" bandRow="1">
                <a:tableStyleId>{5C22544A-7EE6-4342-B048-85BDC9FD1C3A}</a:tableStyleId>
              </a:tblPr>
              <a:tblGrid>
                <a:gridCol w="569400">
                  <a:extLst>
                    <a:ext uri="{9D8B030D-6E8A-4147-A177-3AD203B41FA5}">
                      <a16:colId xmlns:a16="http://schemas.microsoft.com/office/drawing/2014/main" xmlns="" val="20000"/>
                    </a:ext>
                  </a:extLst>
                </a:gridCol>
                <a:gridCol w="582381">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04057">
                  <a:extLst>
                    <a:ext uri="{9D8B030D-6E8A-4147-A177-3AD203B41FA5}">
                      <a16:colId xmlns:a16="http://schemas.microsoft.com/office/drawing/2014/main" xmlns="" val="20003"/>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tc>
                  <a:txBody>
                    <a:bodyPr/>
                    <a:lstStyle/>
                    <a:p>
                      <a:pPr algn="ctr"/>
                      <a:r>
                        <a:rPr lang="de-DE" sz="1400" dirty="0" smtClean="0"/>
                        <a:t>Total</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4.8</a:t>
                      </a:r>
                      <a:endParaRPr lang="de-DE" sz="1400" dirty="0"/>
                    </a:p>
                  </a:txBody>
                  <a:tcPr marL="36000" marR="36000"/>
                </a:tc>
                <a:tc>
                  <a:txBody>
                    <a:bodyPr/>
                    <a:lstStyle/>
                    <a:p>
                      <a:pPr algn="ctr"/>
                      <a:r>
                        <a:rPr lang="de-DE" sz="1400" dirty="0" smtClean="0"/>
                        <a:t>5.8</a:t>
                      </a:r>
                      <a:endParaRPr lang="de-DE" sz="1400" dirty="0"/>
                    </a:p>
                  </a:txBody>
                  <a:tcPr marL="36000" marR="36000"/>
                </a:tc>
                <a:tc>
                  <a:txBody>
                    <a:bodyPr/>
                    <a:lstStyle/>
                    <a:p>
                      <a:pPr algn="ctr"/>
                      <a:r>
                        <a:rPr lang="de-DE" sz="1400" b="1" dirty="0" smtClean="0"/>
                        <a:t>5.3</a:t>
                      </a:r>
                      <a:endParaRPr lang="de-DE" sz="1400" b="1"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5.3</a:t>
                      </a:r>
                      <a:endParaRPr lang="de-DE" sz="1400" dirty="0"/>
                    </a:p>
                  </a:txBody>
                  <a:tcPr marL="36000" marR="36000"/>
                </a:tc>
                <a:tc>
                  <a:txBody>
                    <a:bodyPr/>
                    <a:lstStyle/>
                    <a:p>
                      <a:pPr algn="ctr"/>
                      <a:r>
                        <a:rPr lang="de-DE" sz="1400" dirty="0" smtClean="0"/>
                        <a:t>5.7</a:t>
                      </a:r>
                      <a:endParaRPr lang="de-DE" sz="1400" dirty="0"/>
                    </a:p>
                  </a:txBody>
                  <a:tcPr marL="36000" marR="36000"/>
                </a:tc>
                <a:tc>
                  <a:txBody>
                    <a:bodyPr/>
                    <a:lstStyle/>
                    <a:p>
                      <a:pPr algn="ctr"/>
                      <a:r>
                        <a:rPr lang="de-DE" sz="1400" b="1" dirty="0" smtClean="0"/>
                        <a:t>5.5</a:t>
                      </a:r>
                      <a:endParaRPr lang="de-DE" sz="1400" b="1"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0" marR="0"/>
                </a:tc>
                <a:tc>
                  <a:txBody>
                    <a:bodyPr/>
                    <a:lstStyle/>
                    <a:p>
                      <a:pPr algn="ctr"/>
                      <a:r>
                        <a:rPr lang="de-DE" sz="1400" b="1" dirty="0" smtClean="0"/>
                        <a:t>5.1</a:t>
                      </a:r>
                      <a:endParaRPr lang="de-DE" sz="1400" b="1" dirty="0"/>
                    </a:p>
                  </a:txBody>
                  <a:tcPr marL="36000" marR="36000"/>
                </a:tc>
                <a:tc>
                  <a:txBody>
                    <a:bodyPr/>
                    <a:lstStyle/>
                    <a:p>
                      <a:pPr algn="ctr"/>
                      <a:r>
                        <a:rPr lang="de-DE" sz="1400" b="1" dirty="0" smtClean="0"/>
                        <a:t>5.8</a:t>
                      </a:r>
                      <a:endParaRPr lang="de-DE" sz="1400" b="1" dirty="0"/>
                    </a:p>
                  </a:txBody>
                  <a:tcPr marL="36000" marR="36000"/>
                </a:tc>
                <a:tc>
                  <a:txBody>
                    <a:bodyPr/>
                    <a:lstStyle/>
                    <a:p>
                      <a:pPr algn="ctr"/>
                      <a:r>
                        <a:rPr lang="de-DE" sz="1400" b="1" dirty="0" smtClean="0"/>
                        <a:t>5.4</a:t>
                      </a:r>
                      <a:endParaRPr lang="de-DE" sz="1400" b="1" dirty="0"/>
                    </a:p>
                  </a:txBody>
                  <a:tcPr marL="36000" marR="36000"/>
                </a:tc>
                <a:extLst>
                  <a:ext uri="{0D108BD9-81ED-4DB2-BD59-A6C34878D82A}">
                    <a16:rowId xmlns:a16="http://schemas.microsoft.com/office/drawing/2014/main" xmlns="" val="10003"/>
                  </a:ext>
                </a:extLst>
              </a:tr>
            </a:tbl>
          </a:graphicData>
        </a:graphic>
      </p:graphicFrame>
      <p:graphicFrame>
        <p:nvGraphicFramePr>
          <p:cNvPr id="35" name="Tabelle 34"/>
          <p:cNvGraphicFramePr>
            <a:graphicFrameLocks noGrp="1"/>
          </p:cNvGraphicFramePr>
          <p:nvPr>
            <p:extLst>
              <p:ext uri="{D42A27DB-BD31-4B8C-83A1-F6EECF244321}">
                <p14:modId xmlns:p14="http://schemas.microsoft.com/office/powerpoint/2010/main" val="468221370"/>
              </p:ext>
            </p:extLst>
          </p:nvPr>
        </p:nvGraphicFramePr>
        <p:xfrm>
          <a:off x="333450" y="4943239"/>
          <a:ext cx="2231902" cy="1224484"/>
        </p:xfrm>
        <a:graphic>
          <a:graphicData uri="http://schemas.openxmlformats.org/drawingml/2006/table">
            <a:tbl>
              <a:tblPr firstRow="1" bandRow="1">
                <a:tableStyleId>{5C22544A-7EE6-4342-B048-85BDC9FD1C3A}</a:tableStyleId>
              </a:tblPr>
              <a:tblGrid>
                <a:gridCol w="569400">
                  <a:extLst>
                    <a:ext uri="{9D8B030D-6E8A-4147-A177-3AD203B41FA5}">
                      <a16:colId xmlns:a16="http://schemas.microsoft.com/office/drawing/2014/main" xmlns="" val="20000"/>
                    </a:ext>
                  </a:extLst>
                </a:gridCol>
                <a:gridCol w="582381">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04057">
                  <a:extLst>
                    <a:ext uri="{9D8B030D-6E8A-4147-A177-3AD203B41FA5}">
                      <a16:colId xmlns:a16="http://schemas.microsoft.com/office/drawing/2014/main" xmlns="" val="20003"/>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tc>
                  <a:txBody>
                    <a:bodyPr/>
                    <a:lstStyle/>
                    <a:p>
                      <a:pPr algn="ctr"/>
                      <a:r>
                        <a:rPr lang="de-DE" sz="1400" dirty="0" smtClean="0"/>
                        <a:t>Total</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6.5</a:t>
                      </a:r>
                      <a:endParaRPr lang="de-DE" sz="1400" dirty="0"/>
                    </a:p>
                  </a:txBody>
                  <a:tcPr marL="36000" marR="36000"/>
                </a:tc>
                <a:tc>
                  <a:txBody>
                    <a:bodyPr/>
                    <a:lstStyle/>
                    <a:p>
                      <a:pPr algn="ctr"/>
                      <a:r>
                        <a:rPr lang="de-DE" sz="1400" dirty="0" smtClean="0"/>
                        <a:t>6.6</a:t>
                      </a:r>
                      <a:endParaRPr lang="de-DE" sz="1400" dirty="0"/>
                    </a:p>
                  </a:txBody>
                  <a:tcPr marL="36000" marR="36000"/>
                </a:tc>
                <a:tc>
                  <a:txBody>
                    <a:bodyPr/>
                    <a:lstStyle/>
                    <a:p>
                      <a:pPr algn="ctr"/>
                      <a:r>
                        <a:rPr lang="de-DE" sz="1400" b="1" dirty="0" smtClean="0"/>
                        <a:t>6.5</a:t>
                      </a:r>
                      <a:endParaRPr lang="de-DE" sz="1400" b="1"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5.0</a:t>
                      </a:r>
                      <a:endParaRPr lang="de-DE" sz="1400" dirty="0"/>
                    </a:p>
                  </a:txBody>
                  <a:tcPr marL="36000" marR="36000"/>
                </a:tc>
                <a:tc>
                  <a:txBody>
                    <a:bodyPr/>
                    <a:lstStyle/>
                    <a:p>
                      <a:pPr algn="ctr"/>
                      <a:r>
                        <a:rPr lang="de-DE" sz="1400" dirty="0" smtClean="0"/>
                        <a:t>5.7</a:t>
                      </a:r>
                      <a:endParaRPr lang="de-DE" sz="1400" dirty="0"/>
                    </a:p>
                  </a:txBody>
                  <a:tcPr marL="36000" marR="36000"/>
                </a:tc>
                <a:tc>
                  <a:txBody>
                    <a:bodyPr/>
                    <a:lstStyle/>
                    <a:p>
                      <a:pPr algn="ctr"/>
                      <a:r>
                        <a:rPr lang="de-DE" sz="1400" b="1" dirty="0" smtClean="0"/>
                        <a:t>5.3</a:t>
                      </a:r>
                      <a:endParaRPr lang="de-DE" sz="1400" b="1"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0" marR="0"/>
                </a:tc>
                <a:tc>
                  <a:txBody>
                    <a:bodyPr/>
                    <a:lstStyle/>
                    <a:p>
                      <a:pPr algn="ctr"/>
                      <a:r>
                        <a:rPr lang="de-DE" sz="1400" b="1" dirty="0" smtClean="0"/>
                        <a:t>5.6</a:t>
                      </a:r>
                      <a:endParaRPr lang="de-DE" sz="1400" b="1" dirty="0"/>
                    </a:p>
                  </a:txBody>
                  <a:tcPr marL="36000" marR="36000"/>
                </a:tc>
                <a:tc>
                  <a:txBody>
                    <a:bodyPr/>
                    <a:lstStyle/>
                    <a:p>
                      <a:pPr algn="ctr"/>
                      <a:r>
                        <a:rPr lang="de-DE" sz="1400" b="1" dirty="0" smtClean="0"/>
                        <a:t>6.1</a:t>
                      </a:r>
                      <a:endParaRPr lang="de-DE" sz="1400" b="1" dirty="0"/>
                    </a:p>
                  </a:txBody>
                  <a:tcPr marL="36000" marR="36000"/>
                </a:tc>
                <a:tc>
                  <a:txBody>
                    <a:bodyPr/>
                    <a:lstStyle/>
                    <a:p>
                      <a:pPr algn="ctr"/>
                      <a:r>
                        <a:rPr lang="de-DE" sz="1400" b="1" dirty="0" smtClean="0"/>
                        <a:t>5.8</a:t>
                      </a:r>
                      <a:endParaRPr lang="de-DE" sz="1400" b="1" dirty="0"/>
                    </a:p>
                  </a:txBody>
                  <a:tcPr marL="36000" marR="36000"/>
                </a:tc>
                <a:extLst>
                  <a:ext uri="{0D108BD9-81ED-4DB2-BD59-A6C34878D82A}">
                    <a16:rowId xmlns:a16="http://schemas.microsoft.com/office/drawing/2014/main" xmlns="" val="10003"/>
                  </a:ext>
                </a:extLst>
              </a:tr>
            </a:tbl>
          </a:graphicData>
        </a:graphic>
      </p:graphicFrame>
      <p:graphicFrame>
        <p:nvGraphicFramePr>
          <p:cNvPr id="36" name="Tabelle 35"/>
          <p:cNvGraphicFramePr>
            <a:graphicFrameLocks noGrp="1"/>
          </p:cNvGraphicFramePr>
          <p:nvPr>
            <p:extLst>
              <p:ext uri="{D42A27DB-BD31-4B8C-83A1-F6EECF244321}">
                <p14:modId xmlns:p14="http://schemas.microsoft.com/office/powerpoint/2010/main" val="3362048332"/>
              </p:ext>
            </p:extLst>
          </p:nvPr>
        </p:nvGraphicFramePr>
        <p:xfrm>
          <a:off x="3219897" y="4943239"/>
          <a:ext cx="2231902" cy="1224484"/>
        </p:xfrm>
        <a:graphic>
          <a:graphicData uri="http://schemas.openxmlformats.org/drawingml/2006/table">
            <a:tbl>
              <a:tblPr firstRow="1" bandRow="1">
                <a:tableStyleId>{5C22544A-7EE6-4342-B048-85BDC9FD1C3A}</a:tableStyleId>
              </a:tblPr>
              <a:tblGrid>
                <a:gridCol w="569400">
                  <a:extLst>
                    <a:ext uri="{9D8B030D-6E8A-4147-A177-3AD203B41FA5}">
                      <a16:colId xmlns:a16="http://schemas.microsoft.com/office/drawing/2014/main" xmlns="" val="20000"/>
                    </a:ext>
                  </a:extLst>
                </a:gridCol>
                <a:gridCol w="582381">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04057">
                  <a:extLst>
                    <a:ext uri="{9D8B030D-6E8A-4147-A177-3AD203B41FA5}">
                      <a16:colId xmlns:a16="http://schemas.microsoft.com/office/drawing/2014/main" xmlns="" val="20003"/>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tc>
                  <a:txBody>
                    <a:bodyPr/>
                    <a:lstStyle/>
                    <a:p>
                      <a:pPr algn="ctr"/>
                      <a:r>
                        <a:rPr lang="de-DE" sz="1400" dirty="0" smtClean="0"/>
                        <a:t>Total</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3.7</a:t>
                      </a:r>
                      <a:endParaRPr lang="de-DE" sz="1400" dirty="0"/>
                    </a:p>
                  </a:txBody>
                  <a:tcPr marL="36000" marR="36000"/>
                </a:tc>
                <a:tc>
                  <a:txBody>
                    <a:bodyPr/>
                    <a:lstStyle/>
                    <a:p>
                      <a:pPr algn="ctr"/>
                      <a:r>
                        <a:rPr lang="de-DE" sz="1400" dirty="0" smtClean="0"/>
                        <a:t>3.3</a:t>
                      </a:r>
                      <a:endParaRPr lang="de-DE" sz="1400" dirty="0"/>
                    </a:p>
                  </a:txBody>
                  <a:tcPr marL="36000" marR="36000"/>
                </a:tc>
                <a:tc>
                  <a:txBody>
                    <a:bodyPr/>
                    <a:lstStyle/>
                    <a:p>
                      <a:pPr algn="ctr"/>
                      <a:r>
                        <a:rPr lang="de-DE" sz="1400" b="1" dirty="0" smtClean="0"/>
                        <a:t>3.5</a:t>
                      </a:r>
                      <a:endParaRPr lang="de-DE" sz="1400" b="1"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3.0</a:t>
                      </a:r>
                      <a:endParaRPr lang="de-DE" sz="1400" dirty="0"/>
                    </a:p>
                  </a:txBody>
                  <a:tcPr marL="36000" marR="36000"/>
                </a:tc>
                <a:tc>
                  <a:txBody>
                    <a:bodyPr/>
                    <a:lstStyle/>
                    <a:p>
                      <a:pPr algn="ctr"/>
                      <a:r>
                        <a:rPr lang="de-DE" sz="1400" dirty="0" smtClean="0"/>
                        <a:t>3.8</a:t>
                      </a:r>
                      <a:endParaRPr lang="de-DE" sz="1400" dirty="0"/>
                    </a:p>
                  </a:txBody>
                  <a:tcPr marL="36000" marR="36000"/>
                </a:tc>
                <a:tc>
                  <a:txBody>
                    <a:bodyPr/>
                    <a:lstStyle/>
                    <a:p>
                      <a:pPr algn="ctr"/>
                      <a:r>
                        <a:rPr lang="de-DE" sz="1400" b="1" dirty="0" smtClean="0"/>
                        <a:t>3.4</a:t>
                      </a:r>
                      <a:endParaRPr lang="de-DE" sz="1400" b="1"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0" marR="0"/>
                </a:tc>
                <a:tc>
                  <a:txBody>
                    <a:bodyPr/>
                    <a:lstStyle/>
                    <a:p>
                      <a:pPr algn="ctr"/>
                      <a:r>
                        <a:rPr lang="de-DE" sz="1400" b="1" dirty="0" smtClean="0"/>
                        <a:t>3.3</a:t>
                      </a:r>
                      <a:endParaRPr lang="de-DE" sz="1400" b="1" dirty="0"/>
                    </a:p>
                  </a:txBody>
                  <a:tcPr marL="36000" marR="36000"/>
                </a:tc>
                <a:tc>
                  <a:txBody>
                    <a:bodyPr/>
                    <a:lstStyle/>
                    <a:p>
                      <a:pPr algn="ctr"/>
                      <a:r>
                        <a:rPr lang="de-DE" sz="1400" b="1" dirty="0" smtClean="0"/>
                        <a:t>3.6</a:t>
                      </a:r>
                      <a:endParaRPr lang="de-DE" sz="1400" b="1" dirty="0"/>
                    </a:p>
                  </a:txBody>
                  <a:tcPr marL="36000" marR="36000"/>
                </a:tc>
                <a:tc>
                  <a:txBody>
                    <a:bodyPr/>
                    <a:lstStyle/>
                    <a:p>
                      <a:pPr algn="ctr"/>
                      <a:r>
                        <a:rPr lang="de-DE" sz="1400" b="1" dirty="0" smtClean="0"/>
                        <a:t>3.5</a:t>
                      </a:r>
                      <a:endParaRPr lang="de-DE" sz="1400" b="1" dirty="0"/>
                    </a:p>
                  </a:txBody>
                  <a:tcPr marL="36000" marR="36000"/>
                </a:tc>
                <a:extLst>
                  <a:ext uri="{0D108BD9-81ED-4DB2-BD59-A6C34878D82A}">
                    <a16:rowId xmlns:a16="http://schemas.microsoft.com/office/drawing/2014/main" xmlns="" val="10003"/>
                  </a:ext>
                </a:extLst>
              </a:tr>
            </a:tbl>
          </a:graphicData>
        </a:graphic>
      </p:graphicFrame>
      <p:graphicFrame>
        <p:nvGraphicFramePr>
          <p:cNvPr id="37" name="Tabelle 36"/>
          <p:cNvGraphicFramePr>
            <a:graphicFrameLocks noGrp="1"/>
          </p:cNvGraphicFramePr>
          <p:nvPr>
            <p:extLst>
              <p:ext uri="{D42A27DB-BD31-4B8C-83A1-F6EECF244321}">
                <p14:modId xmlns:p14="http://schemas.microsoft.com/office/powerpoint/2010/main" val="4086766206"/>
              </p:ext>
            </p:extLst>
          </p:nvPr>
        </p:nvGraphicFramePr>
        <p:xfrm>
          <a:off x="6100985" y="4943239"/>
          <a:ext cx="2231902" cy="1224484"/>
        </p:xfrm>
        <a:graphic>
          <a:graphicData uri="http://schemas.openxmlformats.org/drawingml/2006/table">
            <a:tbl>
              <a:tblPr firstRow="1" bandRow="1">
                <a:tableStyleId>{5C22544A-7EE6-4342-B048-85BDC9FD1C3A}</a:tableStyleId>
              </a:tblPr>
              <a:tblGrid>
                <a:gridCol w="569400">
                  <a:extLst>
                    <a:ext uri="{9D8B030D-6E8A-4147-A177-3AD203B41FA5}">
                      <a16:colId xmlns:a16="http://schemas.microsoft.com/office/drawing/2014/main" xmlns="" val="20000"/>
                    </a:ext>
                  </a:extLst>
                </a:gridCol>
                <a:gridCol w="582381">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504057">
                  <a:extLst>
                    <a:ext uri="{9D8B030D-6E8A-4147-A177-3AD203B41FA5}">
                      <a16:colId xmlns:a16="http://schemas.microsoft.com/office/drawing/2014/main" xmlns="" val="20003"/>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tc>
                  <a:txBody>
                    <a:bodyPr/>
                    <a:lstStyle/>
                    <a:p>
                      <a:pPr algn="ctr"/>
                      <a:r>
                        <a:rPr lang="de-DE" sz="1400" dirty="0" smtClean="0"/>
                        <a:t>Total</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3.8</a:t>
                      </a:r>
                      <a:endParaRPr lang="de-DE" sz="1400" dirty="0"/>
                    </a:p>
                  </a:txBody>
                  <a:tcPr marL="36000" marR="36000"/>
                </a:tc>
                <a:tc>
                  <a:txBody>
                    <a:bodyPr/>
                    <a:lstStyle/>
                    <a:p>
                      <a:pPr algn="ctr"/>
                      <a:r>
                        <a:rPr lang="de-DE" sz="1400" dirty="0" smtClean="0"/>
                        <a:t>5.1</a:t>
                      </a:r>
                      <a:endParaRPr lang="de-DE" sz="1400" dirty="0"/>
                    </a:p>
                  </a:txBody>
                  <a:tcPr marL="36000" marR="36000"/>
                </a:tc>
                <a:tc>
                  <a:txBody>
                    <a:bodyPr/>
                    <a:lstStyle/>
                    <a:p>
                      <a:pPr algn="ctr"/>
                      <a:r>
                        <a:rPr lang="de-DE" sz="1400" b="1" dirty="0" smtClean="0"/>
                        <a:t>4.5</a:t>
                      </a:r>
                      <a:endParaRPr lang="de-DE" sz="1400" b="1"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4.6</a:t>
                      </a:r>
                      <a:endParaRPr lang="de-DE" sz="1400" dirty="0"/>
                    </a:p>
                  </a:txBody>
                  <a:tcPr marL="36000" marR="36000"/>
                </a:tc>
                <a:tc>
                  <a:txBody>
                    <a:bodyPr/>
                    <a:lstStyle/>
                    <a:p>
                      <a:pPr algn="ctr"/>
                      <a:r>
                        <a:rPr lang="de-DE" sz="1400" dirty="0" smtClean="0"/>
                        <a:t>5.8</a:t>
                      </a:r>
                      <a:endParaRPr lang="de-DE" sz="1400" dirty="0"/>
                    </a:p>
                  </a:txBody>
                  <a:tcPr marL="36000" marR="36000"/>
                </a:tc>
                <a:tc>
                  <a:txBody>
                    <a:bodyPr/>
                    <a:lstStyle/>
                    <a:p>
                      <a:pPr algn="ctr"/>
                      <a:r>
                        <a:rPr lang="de-DE" sz="1400" b="1" dirty="0" smtClean="0"/>
                        <a:t>5.2</a:t>
                      </a:r>
                      <a:endParaRPr lang="de-DE" sz="1400" b="1"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0" marR="0"/>
                </a:tc>
                <a:tc>
                  <a:txBody>
                    <a:bodyPr/>
                    <a:lstStyle/>
                    <a:p>
                      <a:pPr algn="ctr"/>
                      <a:r>
                        <a:rPr lang="de-DE" sz="1400" b="1" dirty="0" smtClean="0"/>
                        <a:t>4.3</a:t>
                      </a:r>
                      <a:endParaRPr lang="de-DE" sz="1400" b="1" dirty="0"/>
                    </a:p>
                  </a:txBody>
                  <a:tcPr marL="36000" marR="36000"/>
                </a:tc>
                <a:tc>
                  <a:txBody>
                    <a:bodyPr/>
                    <a:lstStyle/>
                    <a:p>
                      <a:pPr algn="ctr"/>
                      <a:r>
                        <a:rPr lang="de-DE" sz="1400" b="1" dirty="0" smtClean="0"/>
                        <a:t>5.5</a:t>
                      </a:r>
                      <a:endParaRPr lang="de-DE" sz="1400" b="1" dirty="0"/>
                    </a:p>
                  </a:txBody>
                  <a:tcPr marL="36000" marR="36000"/>
                </a:tc>
                <a:tc>
                  <a:txBody>
                    <a:bodyPr/>
                    <a:lstStyle/>
                    <a:p>
                      <a:pPr algn="ctr"/>
                      <a:r>
                        <a:rPr lang="de-DE" sz="1400" b="1" dirty="0" smtClean="0"/>
                        <a:t>4.9</a:t>
                      </a:r>
                      <a:endParaRPr lang="de-DE" sz="1400" b="1" dirty="0"/>
                    </a:p>
                  </a:txBody>
                  <a:tcPr marL="36000" marR="36000"/>
                </a:tc>
                <a:extLst>
                  <a:ext uri="{0D108BD9-81ED-4DB2-BD59-A6C34878D82A}">
                    <a16:rowId xmlns:a16="http://schemas.microsoft.com/office/drawing/2014/main" xmlns="" val="10003"/>
                  </a:ext>
                </a:extLst>
              </a:tr>
            </a:tbl>
          </a:graphicData>
        </a:graphic>
      </p:graphicFrame>
      <p:grpSp>
        <p:nvGrpSpPr>
          <p:cNvPr id="38" name="Gruppieren 37"/>
          <p:cNvGrpSpPr/>
          <p:nvPr/>
        </p:nvGrpSpPr>
        <p:grpSpPr>
          <a:xfrm>
            <a:off x="2616168" y="5339432"/>
            <a:ext cx="504056" cy="432097"/>
            <a:chOff x="3929385" y="1981967"/>
            <a:chExt cx="504056" cy="582937"/>
          </a:xfrm>
        </p:grpSpPr>
        <p:sp>
          <p:nvSpPr>
            <p:cNvPr id="39" name="Geschweifte Klammer rechts 38"/>
            <p:cNvSpPr/>
            <p:nvPr/>
          </p:nvSpPr>
          <p:spPr>
            <a:xfrm>
              <a:off x="3929385" y="2008533"/>
              <a:ext cx="153591" cy="556371"/>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Textfeld 39"/>
            <p:cNvSpPr txBox="1"/>
            <p:nvPr/>
          </p:nvSpPr>
          <p:spPr>
            <a:xfrm>
              <a:off x="3979471" y="1981967"/>
              <a:ext cx="453970" cy="498261"/>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pSp>
        <p:nvGrpSpPr>
          <p:cNvPr id="41" name="Gruppieren 40"/>
          <p:cNvGrpSpPr/>
          <p:nvPr/>
        </p:nvGrpSpPr>
        <p:grpSpPr>
          <a:xfrm>
            <a:off x="8357721" y="5358840"/>
            <a:ext cx="324520" cy="432097"/>
            <a:chOff x="3929385" y="1981967"/>
            <a:chExt cx="324520" cy="582937"/>
          </a:xfrm>
        </p:grpSpPr>
        <p:sp>
          <p:nvSpPr>
            <p:cNvPr id="42" name="Geschweifte Klammer rechts 41"/>
            <p:cNvSpPr/>
            <p:nvPr/>
          </p:nvSpPr>
          <p:spPr>
            <a:xfrm>
              <a:off x="3929385" y="2008533"/>
              <a:ext cx="153591" cy="556371"/>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Textfeld 42"/>
            <p:cNvSpPr txBox="1"/>
            <p:nvPr/>
          </p:nvSpPr>
          <p:spPr>
            <a:xfrm>
              <a:off x="3979471" y="1981967"/>
              <a:ext cx="274434" cy="498261"/>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pSp>
        <p:nvGrpSpPr>
          <p:cNvPr id="47" name="Gruppieren 46"/>
          <p:cNvGrpSpPr/>
          <p:nvPr/>
        </p:nvGrpSpPr>
        <p:grpSpPr>
          <a:xfrm>
            <a:off x="6948264" y="6160964"/>
            <a:ext cx="753609" cy="410219"/>
            <a:chOff x="6948264" y="6200824"/>
            <a:chExt cx="753609" cy="410219"/>
          </a:xfrm>
        </p:grpSpPr>
        <p:sp>
          <p:nvSpPr>
            <p:cNvPr id="45" name="Geschweifte Klammer rechts 44"/>
            <p:cNvSpPr/>
            <p:nvPr/>
          </p:nvSpPr>
          <p:spPr>
            <a:xfrm rot="5400000">
              <a:off x="7180737" y="5968351"/>
              <a:ext cx="153591" cy="618537"/>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Textfeld 45"/>
            <p:cNvSpPr txBox="1"/>
            <p:nvPr/>
          </p:nvSpPr>
          <p:spPr>
            <a:xfrm rot="10800000" flipH="1" flipV="1">
              <a:off x="7230646" y="6241711"/>
              <a:ext cx="471227" cy="369332"/>
            </a:xfrm>
            <a:prstGeom prst="rect">
              <a:avLst/>
            </a:prstGeom>
            <a:noFill/>
          </p:spPr>
          <p:txBody>
            <a:bodyPr wrap="squar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pSp>
        <p:nvGrpSpPr>
          <p:cNvPr id="48" name="Gruppieren 47"/>
          <p:cNvGrpSpPr/>
          <p:nvPr/>
        </p:nvGrpSpPr>
        <p:grpSpPr>
          <a:xfrm>
            <a:off x="6948264" y="4437112"/>
            <a:ext cx="753609" cy="410219"/>
            <a:chOff x="6948264" y="6200824"/>
            <a:chExt cx="753609" cy="410219"/>
          </a:xfrm>
        </p:grpSpPr>
        <p:sp>
          <p:nvSpPr>
            <p:cNvPr id="49" name="Geschweifte Klammer rechts 48"/>
            <p:cNvSpPr/>
            <p:nvPr/>
          </p:nvSpPr>
          <p:spPr>
            <a:xfrm rot="5400000">
              <a:off x="7180737" y="5968351"/>
              <a:ext cx="153591" cy="618537"/>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Textfeld 49"/>
            <p:cNvSpPr txBox="1"/>
            <p:nvPr/>
          </p:nvSpPr>
          <p:spPr>
            <a:xfrm rot="10800000" flipH="1" flipV="1">
              <a:off x="7230646" y="6241711"/>
              <a:ext cx="471227" cy="369332"/>
            </a:xfrm>
            <a:prstGeom prst="rect">
              <a:avLst/>
            </a:prstGeom>
            <a:noFill/>
          </p:spPr>
          <p:txBody>
            <a:bodyPr wrap="squar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spTree>
    <p:extLst>
      <p:ext uri="{BB962C8B-B14F-4D97-AF65-F5344CB8AC3E}">
        <p14:creationId xmlns:p14="http://schemas.microsoft.com/office/powerpoint/2010/main" val="149408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4" grpId="0"/>
      <p:bldP spid="17" grpId="0"/>
      <p:bldP spid="19" grpId="0"/>
      <p:bldP spid="21"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sp>
        <p:nvSpPr>
          <p:cNvPr id="3" name="Inhaltsplatzhalter 2"/>
          <p:cNvSpPr>
            <a:spLocks noGrp="1"/>
          </p:cNvSpPr>
          <p:nvPr>
            <p:ph idx="1"/>
          </p:nvPr>
        </p:nvSpPr>
        <p:spPr>
          <a:xfrm>
            <a:off x="323850" y="1269703"/>
            <a:ext cx="8496300" cy="4103985"/>
          </a:xfrm>
        </p:spPr>
        <p:txBody>
          <a:bodyPr/>
          <a:lstStyle/>
          <a:p>
            <a:r>
              <a:rPr lang="en-US" dirty="0" smtClean="0"/>
              <a:t>Relevance of Non-GAAP measures</a:t>
            </a:r>
          </a:p>
          <a:p>
            <a:pPr marL="361950" lvl="2" indent="-361950"/>
            <a:r>
              <a:rPr lang="en-US" b="1" u="sng" dirty="0">
                <a:uFill>
                  <a:solidFill>
                    <a:schemeClr val="accent1"/>
                  </a:solidFill>
                </a:uFill>
                <a:cs typeface="Times New Roman" panose="02020603050405020304" pitchFamily="18" charset="0"/>
              </a:rPr>
              <a:t>Analysts seem to regard EBIT / operating profit as comparatively </a:t>
            </a:r>
            <a:r>
              <a:rPr lang="en-US" b="1" u="sng" dirty="0" smtClean="0">
                <a:uFill>
                  <a:solidFill>
                    <a:schemeClr val="accent1"/>
                  </a:solidFill>
                </a:uFill>
                <a:cs typeface="Times New Roman" panose="02020603050405020304" pitchFamily="18" charset="0"/>
              </a:rPr>
              <a:t>useful</a:t>
            </a:r>
            <a:r>
              <a:rPr lang="en-US" dirty="0"/>
              <a:t/>
            </a:r>
            <a:br>
              <a:rPr lang="en-US" dirty="0"/>
            </a:br>
            <a:r>
              <a:rPr lang="en-US" dirty="0" smtClean="0"/>
              <a:t>(interview conducted by the IASB) </a:t>
            </a:r>
            <a:endParaRPr lang="en-US" dirty="0"/>
          </a:p>
          <a:p>
            <a:pPr marL="361950" lvl="2" indent="-361950"/>
            <a:endParaRPr lang="en-US" dirty="0" smtClean="0"/>
          </a:p>
          <a:p>
            <a:pPr marL="361950" lvl="2" indent="-361950"/>
            <a:r>
              <a:rPr lang="en-US" cap="small" dirty="0" err="1" smtClean="0"/>
              <a:t>Brouwer</a:t>
            </a:r>
            <a:r>
              <a:rPr lang="en-US" cap="small" dirty="0"/>
              <a:t>, </a:t>
            </a:r>
            <a:r>
              <a:rPr lang="de-DE" cap="small" dirty="0"/>
              <a:t>PWC</a:t>
            </a:r>
            <a:r>
              <a:rPr lang="de-DE" dirty="0"/>
              <a:t> </a:t>
            </a:r>
            <a:r>
              <a:rPr lang="de-DE" dirty="0" smtClean="0"/>
              <a:t>(2007): </a:t>
            </a:r>
            <a:r>
              <a:rPr lang="en-US" dirty="0"/>
              <a:t>Review of </a:t>
            </a:r>
            <a:r>
              <a:rPr lang="en-US" dirty="0" smtClean="0"/>
              <a:t>2800 </a:t>
            </a:r>
            <a:r>
              <a:rPr lang="en-US" dirty="0"/>
              <a:t>financial statements </a:t>
            </a:r>
            <a:r>
              <a:rPr lang="en-US" dirty="0" smtClean="0"/>
              <a:t>(1300 </a:t>
            </a:r>
            <a:r>
              <a:rPr lang="en-US" dirty="0"/>
              <a:t>from </a:t>
            </a:r>
            <a:r>
              <a:rPr lang="en-US" dirty="0" smtClean="0"/>
              <a:t>2005 and 1500 </a:t>
            </a:r>
            <a:r>
              <a:rPr lang="en-US" dirty="0"/>
              <a:t>from 2004</a:t>
            </a:r>
            <a:r>
              <a:rPr lang="en-US" dirty="0" smtClean="0"/>
              <a:t>) from companies in the </a:t>
            </a:r>
            <a:r>
              <a:rPr lang="en-US" dirty="0"/>
              <a:t>UK, </a:t>
            </a:r>
            <a:r>
              <a:rPr lang="en-US" dirty="0" smtClean="0"/>
              <a:t>France, and Germany</a:t>
            </a:r>
          </a:p>
          <a:p>
            <a:pPr marL="714375" lvl="2" indent="-352425"/>
            <a:r>
              <a:rPr lang="en-US" dirty="0"/>
              <a:t>The </a:t>
            </a:r>
            <a:r>
              <a:rPr lang="en-US" b="1" u="sng" dirty="0">
                <a:uFill>
                  <a:solidFill>
                    <a:schemeClr val="accent1"/>
                  </a:solidFill>
                </a:uFill>
                <a:cs typeface="Times New Roman" panose="02020603050405020304" pitchFamily="18" charset="0"/>
              </a:rPr>
              <a:t>number of line items</a:t>
            </a:r>
            <a:r>
              <a:rPr lang="en-US" dirty="0"/>
              <a:t> on the face of the income statement </a:t>
            </a:r>
            <a:r>
              <a:rPr lang="en-US" dirty="0" smtClean="0"/>
              <a:t>varies </a:t>
            </a:r>
            <a:r>
              <a:rPr lang="en-US" dirty="0"/>
              <a:t>between 8 and 48 (</a:t>
            </a:r>
            <a:r>
              <a:rPr lang="en-US" dirty="0" smtClean="0"/>
              <a:t>IFRS require </a:t>
            </a:r>
            <a:r>
              <a:rPr lang="en-US" dirty="0"/>
              <a:t>only </a:t>
            </a:r>
            <a:r>
              <a:rPr lang="en-US" dirty="0" smtClean="0"/>
              <a:t>6 </a:t>
            </a:r>
            <a:r>
              <a:rPr lang="en-US" dirty="0"/>
              <a:t>line </a:t>
            </a:r>
            <a:r>
              <a:rPr lang="en-US" dirty="0" smtClean="0"/>
              <a:t>items)</a:t>
            </a:r>
          </a:p>
          <a:p>
            <a:pPr marL="714375" lvl="2" indent="-352425"/>
            <a:r>
              <a:rPr lang="en-US" dirty="0"/>
              <a:t>The </a:t>
            </a:r>
            <a:r>
              <a:rPr lang="en-US" b="1" u="sng" dirty="0">
                <a:uFill>
                  <a:solidFill>
                    <a:schemeClr val="accent1"/>
                  </a:solidFill>
                </a:uFill>
                <a:cs typeface="Times New Roman" panose="02020603050405020304" pitchFamily="18" charset="0"/>
              </a:rPr>
              <a:t>number of performance measures</a:t>
            </a:r>
            <a:r>
              <a:rPr lang="en-US" dirty="0"/>
              <a:t> varies between 2 and 8 </a:t>
            </a:r>
            <a:r>
              <a:rPr lang="en-US" dirty="0" smtClean="0"/>
              <a:t>(IFRS only require the separate </a:t>
            </a:r>
            <a:r>
              <a:rPr lang="en-US" dirty="0"/>
              <a:t>presentation of </a:t>
            </a:r>
            <a:r>
              <a:rPr lang="en-US" dirty="0" smtClean="0"/>
              <a:t>net </a:t>
            </a:r>
            <a:r>
              <a:rPr lang="en-US" dirty="0"/>
              <a:t>profit or </a:t>
            </a:r>
            <a:r>
              <a:rPr lang="en-US" dirty="0" smtClean="0"/>
              <a:t>loss)</a:t>
            </a:r>
          </a:p>
          <a:p>
            <a:pPr marL="714375" lvl="2" indent="-352425"/>
            <a:r>
              <a:rPr lang="en-US" dirty="0"/>
              <a:t>96% of </a:t>
            </a:r>
            <a:r>
              <a:rPr lang="en-US" dirty="0" smtClean="0"/>
              <a:t>the companies </a:t>
            </a:r>
            <a:r>
              <a:rPr lang="en-US" dirty="0"/>
              <a:t>report </a:t>
            </a:r>
            <a:r>
              <a:rPr lang="en-US" b="1" u="sng" dirty="0">
                <a:uFill>
                  <a:solidFill>
                    <a:schemeClr val="accent1"/>
                  </a:solidFill>
                </a:uFill>
                <a:cs typeface="Times New Roman" panose="02020603050405020304" pitchFamily="18" charset="0"/>
              </a:rPr>
              <a:t>operating profit</a:t>
            </a:r>
            <a:r>
              <a:rPr lang="en-US" dirty="0"/>
              <a:t> or </a:t>
            </a:r>
            <a:r>
              <a:rPr lang="en-US" b="1" u="sng" dirty="0">
                <a:uFill>
                  <a:solidFill>
                    <a:schemeClr val="accent1"/>
                  </a:solidFill>
                </a:uFill>
                <a:cs typeface="Times New Roman" panose="02020603050405020304" pitchFamily="18" charset="0"/>
              </a:rPr>
              <a:t>EBIT</a:t>
            </a:r>
            <a:r>
              <a:rPr lang="en-US" dirty="0"/>
              <a:t> on the face of the income statement, but companies use </a:t>
            </a:r>
            <a:r>
              <a:rPr lang="en-US" b="1" u="sng" dirty="0">
                <a:uFill>
                  <a:solidFill>
                    <a:schemeClr val="accent1"/>
                  </a:solidFill>
                </a:uFill>
                <a:cs typeface="Times New Roman" panose="02020603050405020304" pitchFamily="18" charset="0"/>
              </a:rPr>
              <a:t>different definitions of </a:t>
            </a:r>
            <a:r>
              <a:rPr lang="en-US" b="1" u="sng" dirty="0" smtClean="0">
                <a:uFill>
                  <a:solidFill>
                    <a:schemeClr val="accent1"/>
                  </a:solidFill>
                </a:uFill>
                <a:cs typeface="Times New Roman" panose="02020603050405020304" pitchFamily="18" charset="0"/>
              </a:rPr>
              <a:t>these measures</a:t>
            </a:r>
          </a:p>
          <a:p>
            <a:pPr marL="714375" lvl="2" indent="-352425"/>
            <a:endParaRPr lang="en-US" b="1" u="sng" dirty="0">
              <a:uFill>
                <a:solidFill>
                  <a:schemeClr val="accent1"/>
                </a:solidFill>
              </a:uFill>
              <a:cs typeface="Times New Roman" panose="02020603050405020304" pitchFamily="18" charset="0"/>
            </a:endParaRPr>
          </a:p>
          <a:p>
            <a:pPr marL="361950" lvl="2" indent="-361950"/>
            <a:r>
              <a:rPr lang="en-US" dirty="0" smtClean="0"/>
              <a:t>Some national </a:t>
            </a:r>
            <a:r>
              <a:rPr lang="en-US" dirty="0"/>
              <a:t>regulators </a:t>
            </a:r>
            <a:r>
              <a:rPr lang="en-US" b="1" u="sng" dirty="0">
                <a:uFill>
                  <a:solidFill>
                    <a:schemeClr val="accent1"/>
                  </a:solidFill>
                </a:uFill>
                <a:cs typeface="Times New Roman" panose="02020603050405020304" pitchFamily="18" charset="0"/>
              </a:rPr>
              <a:t>prohibit / discourage the presentation of </a:t>
            </a:r>
            <a:r>
              <a:rPr lang="en-US" b="1" u="sng" dirty="0" smtClean="0">
                <a:uFill>
                  <a:solidFill>
                    <a:schemeClr val="accent1"/>
                  </a:solidFill>
                </a:uFill>
                <a:cs typeface="Times New Roman" panose="02020603050405020304" pitchFamily="18" charset="0"/>
              </a:rPr>
              <a:t>Non-GAAP </a:t>
            </a:r>
            <a:r>
              <a:rPr lang="en-US" b="1" u="sng" dirty="0">
                <a:uFill>
                  <a:solidFill>
                    <a:schemeClr val="accent1"/>
                  </a:solidFill>
                </a:uFill>
                <a:cs typeface="Times New Roman" panose="02020603050405020304" pitchFamily="18" charset="0"/>
              </a:rPr>
              <a:t>measures</a:t>
            </a:r>
            <a:r>
              <a:rPr lang="en-US" b="1" dirty="0">
                <a:uFill>
                  <a:solidFill>
                    <a:schemeClr val="accent1"/>
                  </a:solidFill>
                </a:uFill>
                <a:cs typeface="Times New Roman" panose="02020603050405020304" pitchFamily="18" charset="0"/>
              </a:rPr>
              <a:t> </a:t>
            </a:r>
            <a:r>
              <a:rPr lang="en-US" dirty="0"/>
              <a:t>in financial statements (e.g., US, Netherlands, UK); others </a:t>
            </a:r>
            <a:r>
              <a:rPr lang="en-US" b="1" u="sng" dirty="0">
                <a:uFill>
                  <a:solidFill>
                    <a:schemeClr val="accent1"/>
                  </a:solidFill>
                </a:uFill>
                <a:cs typeface="Times New Roman" panose="02020603050405020304" pitchFamily="18" charset="0"/>
              </a:rPr>
              <a:t>recommend</a:t>
            </a:r>
            <a:r>
              <a:rPr lang="en-US" dirty="0"/>
              <a:t> reporting of Non-GAAP measures (e.g., France)</a:t>
            </a:r>
          </a:p>
          <a:p>
            <a:pPr marL="714375" lvl="2" indent="-352425"/>
            <a:endParaRPr lang="en-US" b="1" u="sng" dirty="0">
              <a:uFill>
                <a:solidFill>
                  <a:schemeClr val="accent1"/>
                </a:solidFill>
              </a:uFill>
              <a:cs typeface="Times New Roman" panose="02020603050405020304" pitchFamily="18" charset="0"/>
            </a:endParaRP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Tree>
    <p:extLst>
      <p:ext uri="{BB962C8B-B14F-4D97-AF65-F5344CB8AC3E}">
        <p14:creationId xmlns:p14="http://schemas.microsoft.com/office/powerpoint/2010/main" val="371657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nhaltsplatzhalter 9"/>
          <p:cNvPicPr>
            <a:picLocks noChangeAspect="1"/>
          </p:cNvPicPr>
          <p:nvPr/>
        </p:nvPicPr>
        <p:blipFill rotWithShape="1">
          <a:blip r:embed="rId3">
            <a:extLst>
              <a:ext uri="{28A0092B-C50C-407E-A947-70E740481C1C}">
                <a14:useLocalDpi xmlns:a14="http://schemas.microsoft.com/office/drawing/2010/main" val="0"/>
              </a:ext>
            </a:extLst>
          </a:blip>
          <a:srcRect l="5905" t="5308" r="790" b="12804"/>
          <a:stretch/>
        </p:blipFill>
        <p:spPr>
          <a:xfrm>
            <a:off x="4784600" y="3964605"/>
            <a:ext cx="3761202" cy="2448000"/>
          </a:xfrm>
          <a:prstGeom prst="rect">
            <a:avLst/>
          </a:prstGeom>
        </p:spPr>
      </p:pic>
      <p:pic>
        <p:nvPicPr>
          <p:cNvPr id="35" name="Inhaltsplatzhalter 11"/>
          <p:cNvPicPr>
            <a:picLocks noChangeAspect="1"/>
          </p:cNvPicPr>
          <p:nvPr/>
        </p:nvPicPr>
        <p:blipFill rotWithShape="1">
          <a:blip r:embed="rId4">
            <a:extLst>
              <a:ext uri="{28A0092B-C50C-407E-A947-70E740481C1C}">
                <a14:useLocalDpi xmlns:a14="http://schemas.microsoft.com/office/drawing/2010/main" val="0"/>
              </a:ext>
            </a:extLst>
          </a:blip>
          <a:srcRect l="5987" t="6540" r="1889" b="13147"/>
          <a:stretch/>
        </p:blipFill>
        <p:spPr>
          <a:xfrm>
            <a:off x="323952" y="4068540"/>
            <a:ext cx="3816000" cy="2312516"/>
          </a:xfrm>
          <a:prstGeom prst="rect">
            <a:avLst/>
          </a:prstGeom>
        </p:spPr>
      </p:pic>
      <p:pic>
        <p:nvPicPr>
          <p:cNvPr id="27" name="Inhaltsplatzhalter 10"/>
          <p:cNvPicPr>
            <a:picLocks noChangeAspect="1"/>
          </p:cNvPicPr>
          <p:nvPr/>
        </p:nvPicPr>
        <p:blipFill rotWithShape="1">
          <a:blip r:embed="rId5">
            <a:extLst>
              <a:ext uri="{28A0092B-C50C-407E-A947-70E740481C1C}">
                <a14:useLocalDpi xmlns:a14="http://schemas.microsoft.com/office/drawing/2010/main" val="0"/>
              </a:ext>
            </a:extLst>
          </a:blip>
          <a:srcRect l="5897" t="5308" r="1980" b="12804"/>
          <a:stretch/>
        </p:blipFill>
        <p:spPr>
          <a:xfrm>
            <a:off x="4716016" y="1480915"/>
            <a:ext cx="3843900" cy="2448000"/>
          </a:xfrm>
          <a:prstGeom prst="rect">
            <a:avLst/>
          </a:prstGeom>
        </p:spPr>
      </p:pic>
      <p:pic>
        <p:nvPicPr>
          <p:cNvPr id="25" name="Inhaltsplatzhalter 13"/>
          <p:cNvPicPr>
            <a:picLocks noGrp="1" noChangeAspect="1"/>
          </p:cNvPicPr>
          <p:nvPr>
            <p:ph idx="1"/>
          </p:nvPr>
        </p:nvPicPr>
        <p:blipFill rotWithShape="1">
          <a:blip r:embed="rId6">
            <a:extLst>
              <a:ext uri="{28A0092B-C50C-407E-A947-70E740481C1C}">
                <a14:useLocalDpi xmlns:a14="http://schemas.microsoft.com/office/drawing/2010/main" val="0"/>
              </a:ext>
            </a:extLst>
          </a:blip>
          <a:srcRect l="5897" t="6451" r="799" b="13236"/>
          <a:stretch/>
        </p:blipFill>
        <p:spPr>
          <a:xfrm>
            <a:off x="347963" y="1521068"/>
            <a:ext cx="3791989" cy="2448000"/>
          </a:xfrm>
        </p:spPr>
      </p:pic>
      <p:sp>
        <p:nvSpPr>
          <p:cNvPr id="2" name="Titel 1"/>
          <p:cNvSpPr>
            <a:spLocks noGrp="1"/>
          </p:cNvSpPr>
          <p:nvPr>
            <p:ph type="title"/>
          </p:nvPr>
        </p:nvSpPr>
        <p:spPr/>
        <p:txBody>
          <a:bodyPr/>
          <a:lstStyle/>
          <a:p>
            <a:r>
              <a:rPr lang="en-US" dirty="0" smtClean="0"/>
              <a:t>What Kind of Search Strategy is Applied?</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20</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Position of KPIs on the screen (revenues to CI) and Time to First Fixation (2015)</a:t>
            </a:r>
          </a:p>
        </p:txBody>
      </p:sp>
      <p:graphicFrame>
        <p:nvGraphicFramePr>
          <p:cNvPr id="8" name="Tabelle 7"/>
          <p:cNvGraphicFramePr>
            <a:graphicFrameLocks noGrp="1"/>
          </p:cNvGraphicFramePr>
          <p:nvPr>
            <p:extLst>
              <p:ext uri="{D42A27DB-BD31-4B8C-83A1-F6EECF244321}">
                <p14:modId xmlns:p14="http://schemas.microsoft.com/office/powerpoint/2010/main" val="4061201676"/>
              </p:ext>
            </p:extLst>
          </p:nvPr>
        </p:nvGraphicFramePr>
        <p:xfrm>
          <a:off x="2915816" y="2831065"/>
          <a:ext cx="1735691" cy="896000"/>
        </p:xfrm>
        <a:graphic>
          <a:graphicData uri="http://schemas.openxmlformats.org/drawingml/2006/table">
            <a:tbl>
              <a:tblPr firstRow="1" bandRow="1">
                <a:tableStyleId>{C4B1156A-380E-4F78-BDF5-A606A8083BF9}</a:tableStyleId>
              </a:tblPr>
              <a:tblGrid>
                <a:gridCol w="752519">
                  <a:extLst>
                    <a:ext uri="{9D8B030D-6E8A-4147-A177-3AD203B41FA5}">
                      <a16:colId xmlns:a16="http://schemas.microsoft.com/office/drawing/2014/main" xmlns="" val="4278789116"/>
                    </a:ext>
                  </a:extLst>
                </a:gridCol>
                <a:gridCol w="983172">
                  <a:extLst>
                    <a:ext uri="{9D8B030D-6E8A-4147-A177-3AD203B41FA5}">
                      <a16:colId xmlns:a16="http://schemas.microsoft.com/office/drawing/2014/main" xmlns="" val="3539271674"/>
                    </a:ext>
                  </a:extLst>
                </a:gridCol>
              </a:tblGrid>
              <a:tr h="224000">
                <a:tc>
                  <a:txBody>
                    <a:bodyPr/>
                    <a:lstStyle/>
                    <a:p>
                      <a:pPr>
                        <a:lnSpc>
                          <a:spcPts val="900"/>
                        </a:lnSpc>
                      </a:pPr>
                      <a:r>
                        <a:rPr lang="en-US" sz="1100" b="0" dirty="0" smtClean="0"/>
                        <a:t>Intercept</a:t>
                      </a:r>
                      <a:endParaRPr lang="en-US" sz="1100" b="0" dirty="0"/>
                    </a:p>
                  </a:txBody>
                  <a:tcPr anchor="ctr"/>
                </a:tc>
                <a:tc>
                  <a:txBody>
                    <a:bodyPr/>
                    <a:lstStyle/>
                    <a:p>
                      <a:pPr>
                        <a:lnSpc>
                          <a:spcPts val="900"/>
                        </a:lnSpc>
                      </a:pPr>
                      <a:r>
                        <a:rPr lang="en-US" sz="1100" b="0" dirty="0" smtClean="0"/>
                        <a:t>11791***</a:t>
                      </a:r>
                      <a:endParaRPr lang="en-US" sz="1100" b="0" dirty="0"/>
                    </a:p>
                  </a:txBody>
                  <a:tcPr anchor="ctr"/>
                </a:tc>
                <a:extLst>
                  <a:ext uri="{0D108BD9-81ED-4DB2-BD59-A6C34878D82A}">
                    <a16:rowId xmlns:a16="http://schemas.microsoft.com/office/drawing/2014/main" xmlns="" val="3913280656"/>
                  </a:ext>
                </a:extLst>
              </a:tr>
              <a:tr h="224000">
                <a:tc>
                  <a:txBody>
                    <a:bodyPr/>
                    <a:lstStyle/>
                    <a:p>
                      <a:pPr>
                        <a:lnSpc>
                          <a:spcPts val="900"/>
                        </a:lnSpc>
                      </a:pPr>
                      <a:r>
                        <a:rPr lang="en-US" sz="1100" b="0" dirty="0" smtClean="0"/>
                        <a:t>Position</a:t>
                      </a:r>
                      <a:endParaRPr lang="en-US" sz="1100" b="0" dirty="0"/>
                    </a:p>
                  </a:txBody>
                  <a:tcPr anchor="ctr"/>
                </a:tc>
                <a:tc>
                  <a:txBody>
                    <a:bodyPr/>
                    <a:lstStyle/>
                    <a:p>
                      <a:pPr>
                        <a:lnSpc>
                          <a:spcPts val="900"/>
                        </a:lnSpc>
                      </a:pPr>
                      <a:r>
                        <a:rPr lang="en-US" sz="1100" b="0" dirty="0" smtClean="0"/>
                        <a:t>2053***</a:t>
                      </a:r>
                      <a:endParaRPr lang="en-US" sz="1100" b="0" dirty="0"/>
                    </a:p>
                  </a:txBody>
                  <a:tcPr anchor="ctr"/>
                </a:tc>
                <a:extLst>
                  <a:ext uri="{0D108BD9-81ED-4DB2-BD59-A6C34878D82A}">
                    <a16:rowId xmlns:a16="http://schemas.microsoft.com/office/drawing/2014/main" xmlns="" val="971029515"/>
                  </a:ext>
                </a:extLst>
              </a:tr>
              <a:tr h="224000">
                <a:tc>
                  <a:txBody>
                    <a:bodyPr/>
                    <a:lstStyle/>
                    <a:p>
                      <a:pPr>
                        <a:lnSpc>
                          <a:spcPts val="900"/>
                        </a:lnSpc>
                      </a:pPr>
                      <a:r>
                        <a:rPr lang="en-US" sz="1100" b="0" dirty="0" smtClean="0"/>
                        <a:t>F</a:t>
                      </a:r>
                      <a:endParaRPr lang="en-US" sz="1100" b="0" dirty="0"/>
                    </a:p>
                  </a:txBody>
                  <a:tcPr anchor="ctr"/>
                </a:tc>
                <a:tc>
                  <a:txBody>
                    <a:bodyPr/>
                    <a:lstStyle/>
                    <a:p>
                      <a:pPr>
                        <a:lnSpc>
                          <a:spcPts val="900"/>
                        </a:lnSpc>
                      </a:pPr>
                      <a:r>
                        <a:rPr lang="en-US" sz="1100" b="0" dirty="0" smtClean="0"/>
                        <a:t>46.34***</a:t>
                      </a:r>
                      <a:endParaRPr lang="en-US" sz="1100" b="0" dirty="0"/>
                    </a:p>
                  </a:txBody>
                  <a:tcPr anchor="ctr"/>
                </a:tc>
                <a:extLst>
                  <a:ext uri="{0D108BD9-81ED-4DB2-BD59-A6C34878D82A}">
                    <a16:rowId xmlns:a16="http://schemas.microsoft.com/office/drawing/2014/main" xmlns="" val="4179230420"/>
                  </a:ext>
                </a:extLst>
              </a:tr>
              <a:tr h="224000">
                <a:tc>
                  <a:txBody>
                    <a:bodyPr/>
                    <a:lstStyle/>
                    <a:p>
                      <a:pPr>
                        <a:lnSpc>
                          <a:spcPts val="900"/>
                        </a:lnSpc>
                      </a:pPr>
                      <a:r>
                        <a:rPr lang="en-US" sz="1100" b="0" dirty="0" smtClean="0"/>
                        <a:t>Adj. R</a:t>
                      </a:r>
                      <a:r>
                        <a:rPr lang="en-US" sz="1100" b="0" baseline="30000" dirty="0" smtClean="0"/>
                        <a:t>2</a:t>
                      </a:r>
                      <a:endParaRPr lang="en-US" sz="1100" b="0" baseline="30000" dirty="0"/>
                    </a:p>
                  </a:txBody>
                  <a:tcPr anchor="ctr"/>
                </a:tc>
                <a:tc>
                  <a:txBody>
                    <a:bodyPr/>
                    <a:lstStyle/>
                    <a:p>
                      <a:pPr>
                        <a:lnSpc>
                          <a:spcPts val="900"/>
                        </a:lnSpc>
                      </a:pPr>
                      <a:r>
                        <a:rPr lang="en-US" sz="1100" b="0" dirty="0" smtClean="0"/>
                        <a:t>0.2</a:t>
                      </a:r>
                      <a:endParaRPr lang="en-US" sz="1100" b="0" dirty="0"/>
                    </a:p>
                  </a:txBody>
                  <a:tcPr anchor="ctr"/>
                </a:tc>
                <a:extLst>
                  <a:ext uri="{0D108BD9-81ED-4DB2-BD59-A6C34878D82A}">
                    <a16:rowId xmlns:a16="http://schemas.microsoft.com/office/drawing/2014/main" xmlns="" val="3047760212"/>
                  </a:ext>
                </a:extLst>
              </a:tr>
            </a:tbl>
          </a:graphicData>
        </a:graphic>
      </p:graphicFrame>
      <p:graphicFrame>
        <p:nvGraphicFramePr>
          <p:cNvPr id="21" name="Tabelle 20"/>
          <p:cNvGraphicFramePr>
            <a:graphicFrameLocks noGrp="1"/>
          </p:cNvGraphicFramePr>
          <p:nvPr>
            <p:extLst>
              <p:ext uri="{D42A27DB-BD31-4B8C-83A1-F6EECF244321}">
                <p14:modId xmlns:p14="http://schemas.microsoft.com/office/powerpoint/2010/main" val="577590264"/>
              </p:ext>
            </p:extLst>
          </p:nvPr>
        </p:nvGraphicFramePr>
        <p:xfrm>
          <a:off x="7012773" y="2831065"/>
          <a:ext cx="1735691" cy="893860"/>
        </p:xfrm>
        <a:graphic>
          <a:graphicData uri="http://schemas.openxmlformats.org/drawingml/2006/table">
            <a:tbl>
              <a:tblPr firstRow="1" bandRow="1">
                <a:tableStyleId>{C4B1156A-380E-4F78-BDF5-A606A8083BF9}</a:tableStyleId>
              </a:tblPr>
              <a:tblGrid>
                <a:gridCol w="752519">
                  <a:extLst>
                    <a:ext uri="{9D8B030D-6E8A-4147-A177-3AD203B41FA5}">
                      <a16:colId xmlns:a16="http://schemas.microsoft.com/office/drawing/2014/main" xmlns="" val="4278789116"/>
                    </a:ext>
                  </a:extLst>
                </a:gridCol>
                <a:gridCol w="983172">
                  <a:extLst>
                    <a:ext uri="{9D8B030D-6E8A-4147-A177-3AD203B41FA5}">
                      <a16:colId xmlns:a16="http://schemas.microsoft.com/office/drawing/2014/main" xmlns="" val="3539271674"/>
                    </a:ext>
                  </a:extLst>
                </a:gridCol>
              </a:tblGrid>
              <a:tr h="223465">
                <a:tc>
                  <a:txBody>
                    <a:bodyPr/>
                    <a:lstStyle/>
                    <a:p>
                      <a:pPr>
                        <a:lnSpc>
                          <a:spcPts val="900"/>
                        </a:lnSpc>
                      </a:pPr>
                      <a:r>
                        <a:rPr lang="en-US" sz="1100" b="0" dirty="0" smtClean="0"/>
                        <a:t>Intercept</a:t>
                      </a:r>
                      <a:endParaRPr lang="en-US" sz="1100" b="0" dirty="0"/>
                    </a:p>
                  </a:txBody>
                  <a:tcPr anchor="ctr"/>
                </a:tc>
                <a:tc>
                  <a:txBody>
                    <a:bodyPr/>
                    <a:lstStyle/>
                    <a:p>
                      <a:pPr>
                        <a:lnSpc>
                          <a:spcPts val="900"/>
                        </a:lnSpc>
                      </a:pPr>
                      <a:r>
                        <a:rPr lang="en-US" sz="1100" b="0" dirty="0" smtClean="0"/>
                        <a:t>10279***</a:t>
                      </a:r>
                      <a:endParaRPr lang="en-US" sz="1100" b="0" dirty="0"/>
                    </a:p>
                  </a:txBody>
                  <a:tcPr anchor="ctr"/>
                </a:tc>
                <a:extLst>
                  <a:ext uri="{0D108BD9-81ED-4DB2-BD59-A6C34878D82A}">
                    <a16:rowId xmlns:a16="http://schemas.microsoft.com/office/drawing/2014/main" xmlns="" val="3913280656"/>
                  </a:ext>
                </a:extLst>
              </a:tr>
              <a:tr h="223465">
                <a:tc>
                  <a:txBody>
                    <a:bodyPr/>
                    <a:lstStyle/>
                    <a:p>
                      <a:pPr>
                        <a:lnSpc>
                          <a:spcPts val="900"/>
                        </a:lnSpc>
                      </a:pPr>
                      <a:r>
                        <a:rPr lang="en-US" sz="1100" b="0" dirty="0" smtClean="0"/>
                        <a:t>Position</a:t>
                      </a:r>
                      <a:endParaRPr lang="en-US" sz="1100" b="0" dirty="0"/>
                    </a:p>
                  </a:txBody>
                  <a:tcPr anchor="ctr"/>
                </a:tc>
                <a:tc>
                  <a:txBody>
                    <a:bodyPr/>
                    <a:lstStyle/>
                    <a:p>
                      <a:pPr>
                        <a:lnSpc>
                          <a:spcPts val="900"/>
                        </a:lnSpc>
                      </a:pPr>
                      <a:r>
                        <a:rPr lang="en-US" sz="1100" b="0" dirty="0" smtClean="0"/>
                        <a:t>2406***</a:t>
                      </a:r>
                      <a:endParaRPr lang="en-US" sz="1100" b="0" dirty="0"/>
                    </a:p>
                  </a:txBody>
                  <a:tcPr anchor="ctr"/>
                </a:tc>
                <a:extLst>
                  <a:ext uri="{0D108BD9-81ED-4DB2-BD59-A6C34878D82A}">
                    <a16:rowId xmlns:a16="http://schemas.microsoft.com/office/drawing/2014/main" xmlns="" val="971029515"/>
                  </a:ext>
                </a:extLst>
              </a:tr>
              <a:tr h="223465">
                <a:tc>
                  <a:txBody>
                    <a:bodyPr/>
                    <a:lstStyle/>
                    <a:p>
                      <a:pPr>
                        <a:lnSpc>
                          <a:spcPts val="900"/>
                        </a:lnSpc>
                      </a:pPr>
                      <a:r>
                        <a:rPr lang="en-US" sz="1100" b="0" dirty="0" smtClean="0"/>
                        <a:t>F</a:t>
                      </a:r>
                      <a:endParaRPr lang="en-US" sz="1100" b="0" dirty="0"/>
                    </a:p>
                  </a:txBody>
                  <a:tcPr anchor="ctr"/>
                </a:tc>
                <a:tc>
                  <a:txBody>
                    <a:bodyPr/>
                    <a:lstStyle/>
                    <a:p>
                      <a:pPr>
                        <a:lnSpc>
                          <a:spcPts val="900"/>
                        </a:lnSpc>
                      </a:pPr>
                      <a:r>
                        <a:rPr lang="en-US" sz="1100" b="0" dirty="0" smtClean="0"/>
                        <a:t>89.40***</a:t>
                      </a:r>
                      <a:endParaRPr lang="en-US" sz="1100" b="0" dirty="0"/>
                    </a:p>
                  </a:txBody>
                  <a:tcPr anchor="ctr"/>
                </a:tc>
                <a:extLst>
                  <a:ext uri="{0D108BD9-81ED-4DB2-BD59-A6C34878D82A}">
                    <a16:rowId xmlns:a16="http://schemas.microsoft.com/office/drawing/2014/main" xmlns="" val="4179230420"/>
                  </a:ext>
                </a:extLst>
              </a:tr>
              <a:tr h="223465">
                <a:tc>
                  <a:txBody>
                    <a:bodyPr/>
                    <a:lstStyle/>
                    <a:p>
                      <a:pPr>
                        <a:lnSpc>
                          <a:spcPts val="900"/>
                        </a:lnSpc>
                      </a:pPr>
                      <a:r>
                        <a:rPr lang="en-US" sz="1100" b="0" dirty="0" smtClean="0"/>
                        <a:t>Adj. R</a:t>
                      </a:r>
                      <a:r>
                        <a:rPr lang="en-US" sz="1100" b="0" baseline="30000" dirty="0" smtClean="0"/>
                        <a:t>2</a:t>
                      </a:r>
                      <a:endParaRPr lang="en-US" sz="1100" b="0" baseline="30000" dirty="0"/>
                    </a:p>
                  </a:txBody>
                  <a:tcPr anchor="ctr"/>
                </a:tc>
                <a:tc>
                  <a:txBody>
                    <a:bodyPr/>
                    <a:lstStyle/>
                    <a:p>
                      <a:pPr>
                        <a:lnSpc>
                          <a:spcPts val="900"/>
                        </a:lnSpc>
                      </a:pPr>
                      <a:r>
                        <a:rPr lang="en-US" sz="1100" b="0" dirty="0" smtClean="0"/>
                        <a:t>0.32</a:t>
                      </a:r>
                      <a:endParaRPr lang="en-US" sz="1100" b="0" dirty="0"/>
                    </a:p>
                  </a:txBody>
                  <a:tcPr anchor="ctr"/>
                </a:tc>
                <a:extLst>
                  <a:ext uri="{0D108BD9-81ED-4DB2-BD59-A6C34878D82A}">
                    <a16:rowId xmlns:a16="http://schemas.microsoft.com/office/drawing/2014/main" xmlns="" val="3047760212"/>
                  </a:ext>
                </a:extLst>
              </a:tr>
            </a:tbl>
          </a:graphicData>
        </a:graphic>
      </p:graphicFrame>
      <p:graphicFrame>
        <p:nvGraphicFramePr>
          <p:cNvPr id="22" name="Tabelle 21"/>
          <p:cNvGraphicFramePr>
            <a:graphicFrameLocks noGrp="1"/>
          </p:cNvGraphicFramePr>
          <p:nvPr>
            <p:extLst>
              <p:ext uri="{D42A27DB-BD31-4B8C-83A1-F6EECF244321}">
                <p14:modId xmlns:p14="http://schemas.microsoft.com/office/powerpoint/2010/main" val="4241726755"/>
              </p:ext>
            </p:extLst>
          </p:nvPr>
        </p:nvGraphicFramePr>
        <p:xfrm>
          <a:off x="7012773" y="5215176"/>
          <a:ext cx="1735691" cy="893860"/>
        </p:xfrm>
        <a:graphic>
          <a:graphicData uri="http://schemas.openxmlformats.org/drawingml/2006/table">
            <a:tbl>
              <a:tblPr firstRow="1" bandRow="1">
                <a:tableStyleId>{C4B1156A-380E-4F78-BDF5-A606A8083BF9}</a:tableStyleId>
              </a:tblPr>
              <a:tblGrid>
                <a:gridCol w="752519">
                  <a:extLst>
                    <a:ext uri="{9D8B030D-6E8A-4147-A177-3AD203B41FA5}">
                      <a16:colId xmlns:a16="http://schemas.microsoft.com/office/drawing/2014/main" xmlns="" val="4278789116"/>
                    </a:ext>
                  </a:extLst>
                </a:gridCol>
                <a:gridCol w="983172">
                  <a:extLst>
                    <a:ext uri="{9D8B030D-6E8A-4147-A177-3AD203B41FA5}">
                      <a16:colId xmlns:a16="http://schemas.microsoft.com/office/drawing/2014/main" xmlns="" val="3539271674"/>
                    </a:ext>
                  </a:extLst>
                </a:gridCol>
              </a:tblGrid>
              <a:tr h="223465">
                <a:tc>
                  <a:txBody>
                    <a:bodyPr/>
                    <a:lstStyle/>
                    <a:p>
                      <a:pPr>
                        <a:lnSpc>
                          <a:spcPts val="900"/>
                        </a:lnSpc>
                      </a:pPr>
                      <a:r>
                        <a:rPr lang="en-US" sz="1100" b="0" dirty="0" smtClean="0"/>
                        <a:t>Intercept</a:t>
                      </a:r>
                      <a:endParaRPr lang="en-US" sz="1100" b="0" dirty="0"/>
                    </a:p>
                  </a:txBody>
                  <a:tcPr anchor="ctr"/>
                </a:tc>
                <a:tc>
                  <a:txBody>
                    <a:bodyPr/>
                    <a:lstStyle/>
                    <a:p>
                      <a:pPr>
                        <a:lnSpc>
                          <a:spcPts val="900"/>
                        </a:lnSpc>
                      </a:pPr>
                      <a:r>
                        <a:rPr lang="en-US" sz="1100" b="0" dirty="0" smtClean="0"/>
                        <a:t>8727***</a:t>
                      </a:r>
                      <a:endParaRPr lang="en-US" sz="1100" b="0" dirty="0"/>
                    </a:p>
                  </a:txBody>
                  <a:tcPr anchor="ctr"/>
                </a:tc>
                <a:extLst>
                  <a:ext uri="{0D108BD9-81ED-4DB2-BD59-A6C34878D82A}">
                    <a16:rowId xmlns:a16="http://schemas.microsoft.com/office/drawing/2014/main" xmlns="" val="3913280656"/>
                  </a:ext>
                </a:extLst>
              </a:tr>
              <a:tr h="223465">
                <a:tc>
                  <a:txBody>
                    <a:bodyPr/>
                    <a:lstStyle/>
                    <a:p>
                      <a:pPr>
                        <a:lnSpc>
                          <a:spcPts val="900"/>
                        </a:lnSpc>
                      </a:pPr>
                      <a:r>
                        <a:rPr lang="en-US" sz="1100" b="0" dirty="0" smtClean="0"/>
                        <a:t>Position</a:t>
                      </a:r>
                      <a:endParaRPr lang="en-US" sz="1100" b="0" dirty="0"/>
                    </a:p>
                  </a:txBody>
                  <a:tcPr anchor="ctr"/>
                </a:tc>
                <a:tc>
                  <a:txBody>
                    <a:bodyPr/>
                    <a:lstStyle/>
                    <a:p>
                      <a:pPr>
                        <a:lnSpc>
                          <a:spcPts val="900"/>
                        </a:lnSpc>
                      </a:pPr>
                      <a:r>
                        <a:rPr lang="en-US" sz="1100" b="0" dirty="0" smtClean="0"/>
                        <a:t>2887***</a:t>
                      </a:r>
                      <a:endParaRPr lang="en-US" sz="1100" b="0" dirty="0"/>
                    </a:p>
                  </a:txBody>
                  <a:tcPr anchor="ctr"/>
                </a:tc>
                <a:extLst>
                  <a:ext uri="{0D108BD9-81ED-4DB2-BD59-A6C34878D82A}">
                    <a16:rowId xmlns:a16="http://schemas.microsoft.com/office/drawing/2014/main" xmlns="" val="971029515"/>
                  </a:ext>
                </a:extLst>
              </a:tr>
              <a:tr h="223465">
                <a:tc>
                  <a:txBody>
                    <a:bodyPr/>
                    <a:lstStyle/>
                    <a:p>
                      <a:pPr>
                        <a:lnSpc>
                          <a:spcPts val="900"/>
                        </a:lnSpc>
                      </a:pPr>
                      <a:r>
                        <a:rPr lang="en-US" sz="1100" b="0" dirty="0" smtClean="0"/>
                        <a:t>F</a:t>
                      </a:r>
                      <a:endParaRPr lang="en-US" sz="1100" b="0" dirty="0"/>
                    </a:p>
                  </a:txBody>
                  <a:tcPr anchor="ctr"/>
                </a:tc>
                <a:tc>
                  <a:txBody>
                    <a:bodyPr/>
                    <a:lstStyle/>
                    <a:p>
                      <a:pPr>
                        <a:lnSpc>
                          <a:spcPts val="900"/>
                        </a:lnSpc>
                      </a:pPr>
                      <a:r>
                        <a:rPr lang="en-US" sz="1100" b="0" dirty="0" smtClean="0"/>
                        <a:t>142***</a:t>
                      </a:r>
                      <a:endParaRPr lang="en-US" sz="1100" b="0" dirty="0"/>
                    </a:p>
                  </a:txBody>
                  <a:tcPr anchor="ctr"/>
                </a:tc>
                <a:extLst>
                  <a:ext uri="{0D108BD9-81ED-4DB2-BD59-A6C34878D82A}">
                    <a16:rowId xmlns:a16="http://schemas.microsoft.com/office/drawing/2014/main" xmlns="" val="4179230420"/>
                  </a:ext>
                </a:extLst>
              </a:tr>
              <a:tr h="223465">
                <a:tc>
                  <a:txBody>
                    <a:bodyPr/>
                    <a:lstStyle/>
                    <a:p>
                      <a:pPr>
                        <a:lnSpc>
                          <a:spcPts val="900"/>
                        </a:lnSpc>
                      </a:pPr>
                      <a:r>
                        <a:rPr lang="en-US" sz="1100" b="0" dirty="0" smtClean="0"/>
                        <a:t>Adj. R</a:t>
                      </a:r>
                      <a:r>
                        <a:rPr lang="en-US" sz="1100" b="0" baseline="30000" dirty="0" smtClean="0"/>
                        <a:t>2</a:t>
                      </a:r>
                      <a:endParaRPr lang="en-US" sz="1100" b="0" baseline="30000" dirty="0"/>
                    </a:p>
                  </a:txBody>
                  <a:tcPr anchor="ctr"/>
                </a:tc>
                <a:tc>
                  <a:txBody>
                    <a:bodyPr/>
                    <a:lstStyle/>
                    <a:p>
                      <a:pPr>
                        <a:lnSpc>
                          <a:spcPts val="900"/>
                        </a:lnSpc>
                      </a:pPr>
                      <a:r>
                        <a:rPr lang="en-US" sz="1100" b="0" dirty="0" smtClean="0"/>
                        <a:t>0.38</a:t>
                      </a:r>
                      <a:endParaRPr lang="en-US" sz="1100" b="0" dirty="0"/>
                    </a:p>
                  </a:txBody>
                  <a:tcPr anchor="ctr"/>
                </a:tc>
                <a:extLst>
                  <a:ext uri="{0D108BD9-81ED-4DB2-BD59-A6C34878D82A}">
                    <a16:rowId xmlns:a16="http://schemas.microsoft.com/office/drawing/2014/main" xmlns="" val="3047760212"/>
                  </a:ext>
                </a:extLst>
              </a:tr>
            </a:tbl>
          </a:graphicData>
        </a:graphic>
      </p:graphicFrame>
      <p:graphicFrame>
        <p:nvGraphicFramePr>
          <p:cNvPr id="23" name="Tabelle 22"/>
          <p:cNvGraphicFramePr>
            <a:graphicFrameLocks noGrp="1"/>
          </p:cNvGraphicFramePr>
          <p:nvPr>
            <p:extLst>
              <p:ext uri="{D42A27DB-BD31-4B8C-83A1-F6EECF244321}">
                <p14:modId xmlns:p14="http://schemas.microsoft.com/office/powerpoint/2010/main" val="58082494"/>
              </p:ext>
            </p:extLst>
          </p:nvPr>
        </p:nvGraphicFramePr>
        <p:xfrm>
          <a:off x="2908317" y="5226289"/>
          <a:ext cx="1735691" cy="893860"/>
        </p:xfrm>
        <a:graphic>
          <a:graphicData uri="http://schemas.openxmlformats.org/drawingml/2006/table">
            <a:tbl>
              <a:tblPr firstRow="1" bandRow="1">
                <a:tableStyleId>{C4B1156A-380E-4F78-BDF5-A606A8083BF9}</a:tableStyleId>
              </a:tblPr>
              <a:tblGrid>
                <a:gridCol w="752519">
                  <a:extLst>
                    <a:ext uri="{9D8B030D-6E8A-4147-A177-3AD203B41FA5}">
                      <a16:colId xmlns:a16="http://schemas.microsoft.com/office/drawing/2014/main" xmlns="" val="4278789116"/>
                    </a:ext>
                  </a:extLst>
                </a:gridCol>
                <a:gridCol w="983172">
                  <a:extLst>
                    <a:ext uri="{9D8B030D-6E8A-4147-A177-3AD203B41FA5}">
                      <a16:colId xmlns:a16="http://schemas.microsoft.com/office/drawing/2014/main" xmlns="" val="3539271674"/>
                    </a:ext>
                  </a:extLst>
                </a:gridCol>
              </a:tblGrid>
              <a:tr h="223465">
                <a:tc>
                  <a:txBody>
                    <a:bodyPr/>
                    <a:lstStyle/>
                    <a:p>
                      <a:pPr>
                        <a:lnSpc>
                          <a:spcPts val="900"/>
                        </a:lnSpc>
                      </a:pPr>
                      <a:r>
                        <a:rPr lang="en-US" sz="1100" b="0" dirty="0" smtClean="0"/>
                        <a:t>Intercept</a:t>
                      </a:r>
                      <a:endParaRPr lang="en-US" sz="1100" b="0" dirty="0"/>
                    </a:p>
                  </a:txBody>
                  <a:tcPr anchor="ctr"/>
                </a:tc>
                <a:tc>
                  <a:txBody>
                    <a:bodyPr/>
                    <a:lstStyle/>
                    <a:p>
                      <a:pPr>
                        <a:lnSpc>
                          <a:spcPts val="900"/>
                        </a:lnSpc>
                      </a:pPr>
                      <a:r>
                        <a:rPr lang="en-US" sz="1100" b="0" dirty="0" smtClean="0"/>
                        <a:t>10195***</a:t>
                      </a:r>
                      <a:endParaRPr lang="en-US" sz="1100" b="0" dirty="0"/>
                    </a:p>
                  </a:txBody>
                  <a:tcPr anchor="ctr"/>
                </a:tc>
                <a:extLst>
                  <a:ext uri="{0D108BD9-81ED-4DB2-BD59-A6C34878D82A}">
                    <a16:rowId xmlns:a16="http://schemas.microsoft.com/office/drawing/2014/main" xmlns="" val="3913280656"/>
                  </a:ext>
                </a:extLst>
              </a:tr>
              <a:tr h="223465">
                <a:tc>
                  <a:txBody>
                    <a:bodyPr/>
                    <a:lstStyle/>
                    <a:p>
                      <a:pPr>
                        <a:lnSpc>
                          <a:spcPts val="900"/>
                        </a:lnSpc>
                      </a:pPr>
                      <a:r>
                        <a:rPr lang="en-US" sz="1100" b="0" dirty="0" smtClean="0"/>
                        <a:t>Position</a:t>
                      </a:r>
                      <a:endParaRPr lang="en-US" sz="1100" b="0" dirty="0"/>
                    </a:p>
                  </a:txBody>
                  <a:tcPr anchor="ctr"/>
                </a:tc>
                <a:tc>
                  <a:txBody>
                    <a:bodyPr/>
                    <a:lstStyle/>
                    <a:p>
                      <a:pPr>
                        <a:lnSpc>
                          <a:spcPts val="900"/>
                        </a:lnSpc>
                      </a:pPr>
                      <a:r>
                        <a:rPr lang="en-US" sz="1100" b="0" dirty="0" smtClean="0"/>
                        <a:t>2166***</a:t>
                      </a:r>
                      <a:endParaRPr lang="en-US" sz="1100" b="0" dirty="0"/>
                    </a:p>
                  </a:txBody>
                  <a:tcPr anchor="ctr"/>
                </a:tc>
                <a:extLst>
                  <a:ext uri="{0D108BD9-81ED-4DB2-BD59-A6C34878D82A}">
                    <a16:rowId xmlns:a16="http://schemas.microsoft.com/office/drawing/2014/main" xmlns="" val="971029515"/>
                  </a:ext>
                </a:extLst>
              </a:tr>
              <a:tr h="223465">
                <a:tc>
                  <a:txBody>
                    <a:bodyPr/>
                    <a:lstStyle/>
                    <a:p>
                      <a:pPr>
                        <a:lnSpc>
                          <a:spcPts val="900"/>
                        </a:lnSpc>
                      </a:pPr>
                      <a:r>
                        <a:rPr lang="en-US" sz="1100" b="0" dirty="0" smtClean="0"/>
                        <a:t>F</a:t>
                      </a:r>
                      <a:endParaRPr lang="en-US" sz="1100" b="0" dirty="0"/>
                    </a:p>
                  </a:txBody>
                  <a:tcPr anchor="ctr"/>
                </a:tc>
                <a:tc>
                  <a:txBody>
                    <a:bodyPr/>
                    <a:lstStyle/>
                    <a:p>
                      <a:pPr>
                        <a:lnSpc>
                          <a:spcPts val="900"/>
                        </a:lnSpc>
                      </a:pPr>
                      <a:r>
                        <a:rPr lang="en-US" sz="1100" b="0" dirty="0" smtClean="0"/>
                        <a:t>122***</a:t>
                      </a:r>
                      <a:endParaRPr lang="en-US" sz="1100" b="0" dirty="0"/>
                    </a:p>
                  </a:txBody>
                  <a:tcPr anchor="ctr"/>
                </a:tc>
                <a:extLst>
                  <a:ext uri="{0D108BD9-81ED-4DB2-BD59-A6C34878D82A}">
                    <a16:rowId xmlns:a16="http://schemas.microsoft.com/office/drawing/2014/main" xmlns="" val="4179230420"/>
                  </a:ext>
                </a:extLst>
              </a:tr>
              <a:tr h="223465">
                <a:tc>
                  <a:txBody>
                    <a:bodyPr/>
                    <a:lstStyle/>
                    <a:p>
                      <a:pPr>
                        <a:lnSpc>
                          <a:spcPts val="900"/>
                        </a:lnSpc>
                      </a:pPr>
                      <a:r>
                        <a:rPr lang="en-US" sz="1100" b="0" dirty="0" smtClean="0"/>
                        <a:t>Adj. R</a:t>
                      </a:r>
                      <a:r>
                        <a:rPr lang="en-US" sz="1100" b="0" baseline="30000" dirty="0" smtClean="0"/>
                        <a:t>2</a:t>
                      </a:r>
                      <a:endParaRPr lang="en-US" sz="1100" b="0" baseline="30000" dirty="0"/>
                    </a:p>
                  </a:txBody>
                  <a:tcPr anchor="ctr"/>
                </a:tc>
                <a:tc>
                  <a:txBody>
                    <a:bodyPr/>
                    <a:lstStyle/>
                    <a:p>
                      <a:pPr>
                        <a:lnSpc>
                          <a:spcPts val="900"/>
                        </a:lnSpc>
                      </a:pPr>
                      <a:r>
                        <a:rPr lang="en-US" sz="1100" b="0" dirty="0" smtClean="0"/>
                        <a:t>0.32</a:t>
                      </a:r>
                      <a:endParaRPr lang="en-US" sz="1100" b="0" dirty="0"/>
                    </a:p>
                  </a:txBody>
                  <a:tcPr anchor="ctr"/>
                </a:tc>
                <a:extLst>
                  <a:ext uri="{0D108BD9-81ED-4DB2-BD59-A6C34878D82A}">
                    <a16:rowId xmlns:a16="http://schemas.microsoft.com/office/drawing/2014/main" xmlns="" val="3047760212"/>
                  </a:ext>
                </a:extLst>
              </a:tr>
            </a:tbl>
          </a:graphicData>
        </a:graphic>
      </p:graphicFrame>
      <p:sp>
        <p:nvSpPr>
          <p:cNvPr id="29" name="Rechteck 28"/>
          <p:cNvSpPr/>
          <p:nvPr/>
        </p:nvSpPr>
        <p:spPr>
          <a:xfrm>
            <a:off x="2466200" y="1579809"/>
            <a:ext cx="2177808" cy="33855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uFill>
                  <a:solidFill>
                    <a:schemeClr val="accent1"/>
                  </a:solidFill>
                </a:uFill>
                <a:cs typeface="Times New Roman" panose="02020603050405020304" pitchFamily="18" charset="0"/>
              </a:rPr>
              <a:t>Investors x Profit</a:t>
            </a:r>
          </a:p>
        </p:txBody>
      </p:sp>
      <p:sp>
        <p:nvSpPr>
          <p:cNvPr id="30" name="Rechteck 29"/>
          <p:cNvSpPr/>
          <p:nvPr/>
        </p:nvSpPr>
        <p:spPr>
          <a:xfrm>
            <a:off x="6449144" y="1579809"/>
            <a:ext cx="2177808" cy="33855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uFill>
                  <a:solidFill>
                    <a:schemeClr val="accent1"/>
                  </a:solidFill>
                </a:uFill>
                <a:cs typeface="Times New Roman" panose="02020603050405020304" pitchFamily="18" charset="0"/>
              </a:rPr>
              <a:t>Investors x Loss</a:t>
            </a:r>
          </a:p>
        </p:txBody>
      </p:sp>
      <p:sp>
        <p:nvSpPr>
          <p:cNvPr id="31" name="Rechteck 30"/>
          <p:cNvSpPr/>
          <p:nvPr/>
        </p:nvSpPr>
        <p:spPr>
          <a:xfrm>
            <a:off x="2466200" y="4051167"/>
            <a:ext cx="2177808" cy="33855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uFill>
                  <a:solidFill>
                    <a:schemeClr val="accent1"/>
                  </a:solidFill>
                </a:uFill>
                <a:cs typeface="Times New Roman" panose="02020603050405020304" pitchFamily="18" charset="0"/>
              </a:rPr>
              <a:t>Creditors x Profit</a:t>
            </a:r>
          </a:p>
        </p:txBody>
      </p:sp>
      <p:sp>
        <p:nvSpPr>
          <p:cNvPr id="32" name="Rechteck 31"/>
          <p:cNvSpPr/>
          <p:nvPr/>
        </p:nvSpPr>
        <p:spPr>
          <a:xfrm>
            <a:off x="6449144" y="4068540"/>
            <a:ext cx="2177808" cy="33855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uFill>
                  <a:solidFill>
                    <a:schemeClr val="accent1"/>
                  </a:solidFill>
                </a:uFill>
                <a:cs typeface="Times New Roman" panose="02020603050405020304" pitchFamily="18" charset="0"/>
              </a:rPr>
              <a:t>Creditors x Loss</a:t>
            </a:r>
          </a:p>
        </p:txBody>
      </p:sp>
    </p:spTree>
    <p:extLst>
      <p:ext uri="{BB962C8B-B14F-4D97-AF65-F5344CB8AC3E}">
        <p14:creationId xmlns:p14="http://schemas.microsoft.com/office/powerpoint/2010/main" val="89764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dirty="0"/>
          </a:p>
        </p:txBody>
      </p:sp>
      <p:pic>
        <p:nvPicPr>
          <p:cNvPr id="5" name="Grafik 4"/>
          <p:cNvPicPr>
            <a:picLocks noChangeAspect="1"/>
          </p:cNvPicPr>
          <p:nvPr/>
        </p:nvPicPr>
        <p:blipFill>
          <a:blip r:embed="rId3"/>
          <a:stretch>
            <a:fillRect/>
          </a:stretch>
        </p:blipFill>
        <p:spPr>
          <a:xfrm>
            <a:off x="0" y="-25547"/>
            <a:ext cx="9144000" cy="6883546"/>
          </a:xfrm>
          <a:prstGeom prst="rect">
            <a:avLst/>
          </a:prstGeom>
        </p:spPr>
      </p:pic>
      <p:sp>
        <p:nvSpPr>
          <p:cNvPr id="4" name="Textfeld 3"/>
          <p:cNvSpPr txBox="1"/>
          <p:nvPr/>
        </p:nvSpPr>
        <p:spPr>
          <a:xfrm>
            <a:off x="6297925" y="616946"/>
            <a:ext cx="721672" cy="338554"/>
          </a:xfrm>
          <a:prstGeom prst="rect">
            <a:avLst/>
          </a:prstGeom>
          <a:noFill/>
        </p:spPr>
        <p:txBody>
          <a:bodyPr wrap="none" rtlCol="0">
            <a:spAutoFit/>
          </a:bodyPr>
          <a:lstStyle/>
          <a:p>
            <a:r>
              <a:rPr lang="de-DE" sz="1600" b="1" u="sng" dirty="0">
                <a:uFill>
                  <a:solidFill>
                    <a:schemeClr val="accent1"/>
                  </a:solidFill>
                </a:uFill>
                <a:cs typeface="Times New Roman" panose="02020603050405020304" pitchFamily="18" charset="0"/>
              </a:rPr>
              <a:t>Profit</a:t>
            </a:r>
          </a:p>
        </p:txBody>
      </p:sp>
      <p:sp>
        <p:nvSpPr>
          <p:cNvPr id="19" name="Ellipse 18"/>
          <p:cNvSpPr/>
          <p:nvPr/>
        </p:nvSpPr>
        <p:spPr>
          <a:xfrm>
            <a:off x="1433844" y="932360"/>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Ellipse 19"/>
          <p:cNvSpPr/>
          <p:nvPr/>
        </p:nvSpPr>
        <p:spPr>
          <a:xfrm>
            <a:off x="1826718" y="683743"/>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Ellipse 20"/>
          <p:cNvSpPr/>
          <p:nvPr/>
        </p:nvSpPr>
        <p:spPr>
          <a:xfrm>
            <a:off x="2037535" y="1282130"/>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2" name="Ellipse 21"/>
          <p:cNvSpPr/>
          <p:nvPr/>
        </p:nvSpPr>
        <p:spPr>
          <a:xfrm>
            <a:off x="2447041" y="1639999"/>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3" name="Ellipse 22"/>
          <p:cNvSpPr/>
          <p:nvPr/>
        </p:nvSpPr>
        <p:spPr>
          <a:xfrm>
            <a:off x="2566898" y="1937766"/>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4" name="Ellipse 23"/>
          <p:cNvSpPr/>
          <p:nvPr/>
        </p:nvSpPr>
        <p:spPr>
          <a:xfrm>
            <a:off x="2631026" y="2228854"/>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25" name="Ellipse 24"/>
          <p:cNvSpPr/>
          <p:nvPr/>
        </p:nvSpPr>
        <p:spPr>
          <a:xfrm>
            <a:off x="2899616" y="4459110"/>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26" name="Ellipse 25"/>
          <p:cNvSpPr/>
          <p:nvPr/>
        </p:nvSpPr>
        <p:spPr>
          <a:xfrm>
            <a:off x="3084175" y="2488105"/>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28" name="Ellipse 27"/>
          <p:cNvSpPr/>
          <p:nvPr/>
        </p:nvSpPr>
        <p:spPr>
          <a:xfrm>
            <a:off x="3327620" y="3801132"/>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29" name="Ellipse 28"/>
          <p:cNvSpPr/>
          <p:nvPr/>
        </p:nvSpPr>
        <p:spPr>
          <a:xfrm>
            <a:off x="3555409" y="3434452"/>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30" name="Ellipse 29"/>
          <p:cNvSpPr/>
          <p:nvPr/>
        </p:nvSpPr>
        <p:spPr>
          <a:xfrm>
            <a:off x="3624903" y="2833079"/>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
        <p:nvSpPr>
          <p:cNvPr id="31" name="Ellipse 30"/>
          <p:cNvSpPr/>
          <p:nvPr/>
        </p:nvSpPr>
        <p:spPr>
          <a:xfrm>
            <a:off x="4073370" y="3153874"/>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32" name="Ellipse 31"/>
          <p:cNvSpPr/>
          <p:nvPr/>
        </p:nvSpPr>
        <p:spPr>
          <a:xfrm>
            <a:off x="4001432" y="4686840"/>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a:t>
            </a:r>
            <a:endParaRPr lang="en-US" dirty="0"/>
          </a:p>
        </p:txBody>
      </p:sp>
      <p:sp>
        <p:nvSpPr>
          <p:cNvPr id="33" name="Ellipse 32"/>
          <p:cNvSpPr/>
          <p:nvPr/>
        </p:nvSpPr>
        <p:spPr>
          <a:xfrm>
            <a:off x="4173025" y="5016388"/>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endParaRPr lang="en-US" dirty="0"/>
          </a:p>
        </p:txBody>
      </p:sp>
      <p:cxnSp>
        <p:nvCxnSpPr>
          <p:cNvPr id="38" name="Gerader Verbinder 37"/>
          <p:cNvCxnSpPr>
            <a:stCxn id="20" idx="4"/>
            <a:endCxn id="21" idx="0"/>
          </p:cNvCxnSpPr>
          <p:nvPr/>
        </p:nvCxnSpPr>
        <p:spPr>
          <a:xfrm>
            <a:off x="2136975" y="968563"/>
            <a:ext cx="210817" cy="31356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Gerader Verbinder 39"/>
          <p:cNvCxnSpPr>
            <a:stCxn id="21" idx="4"/>
            <a:endCxn id="22" idx="0"/>
          </p:cNvCxnSpPr>
          <p:nvPr/>
        </p:nvCxnSpPr>
        <p:spPr>
          <a:xfrm>
            <a:off x="2347792" y="1566950"/>
            <a:ext cx="409506" cy="730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Gerader Verbinder 43"/>
          <p:cNvCxnSpPr>
            <a:stCxn id="23" idx="4"/>
            <a:endCxn id="24" idx="0"/>
          </p:cNvCxnSpPr>
          <p:nvPr/>
        </p:nvCxnSpPr>
        <p:spPr>
          <a:xfrm>
            <a:off x="2877155" y="2222586"/>
            <a:ext cx="64128" cy="62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24" idx="4"/>
            <a:endCxn id="25" idx="0"/>
          </p:cNvCxnSpPr>
          <p:nvPr/>
        </p:nvCxnSpPr>
        <p:spPr>
          <a:xfrm>
            <a:off x="2941283" y="2513674"/>
            <a:ext cx="268590" cy="194543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Gerader Verbinder 47"/>
          <p:cNvCxnSpPr>
            <a:stCxn id="25" idx="0"/>
          </p:cNvCxnSpPr>
          <p:nvPr/>
        </p:nvCxnSpPr>
        <p:spPr>
          <a:xfrm flipV="1">
            <a:off x="3209873" y="2784178"/>
            <a:ext cx="144614" cy="16749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Gerader Verbinder 49"/>
          <p:cNvCxnSpPr>
            <a:stCxn id="26" idx="4"/>
            <a:endCxn id="28" idx="0"/>
          </p:cNvCxnSpPr>
          <p:nvPr/>
        </p:nvCxnSpPr>
        <p:spPr>
          <a:xfrm>
            <a:off x="3394432" y="2772925"/>
            <a:ext cx="243445" cy="10282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Gerader Verbinder 51"/>
          <p:cNvCxnSpPr>
            <a:stCxn id="28" idx="0"/>
            <a:endCxn id="29" idx="4"/>
          </p:cNvCxnSpPr>
          <p:nvPr/>
        </p:nvCxnSpPr>
        <p:spPr>
          <a:xfrm flipV="1">
            <a:off x="3637877" y="3719272"/>
            <a:ext cx="227789" cy="8186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Gerader Verbinder 53"/>
          <p:cNvCxnSpPr>
            <a:stCxn id="29" idx="0"/>
            <a:endCxn id="30" idx="4"/>
          </p:cNvCxnSpPr>
          <p:nvPr/>
        </p:nvCxnSpPr>
        <p:spPr>
          <a:xfrm flipV="1">
            <a:off x="3865666" y="3117899"/>
            <a:ext cx="69494" cy="3165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Gerader Verbinder 55"/>
          <p:cNvCxnSpPr>
            <a:stCxn id="30" idx="4"/>
            <a:endCxn id="31" idx="0"/>
          </p:cNvCxnSpPr>
          <p:nvPr/>
        </p:nvCxnSpPr>
        <p:spPr>
          <a:xfrm>
            <a:off x="3935160" y="3117899"/>
            <a:ext cx="448467" cy="359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Gerader Verbinder 58"/>
          <p:cNvCxnSpPr>
            <a:stCxn id="33" idx="0"/>
            <a:endCxn id="34" idx="4"/>
          </p:cNvCxnSpPr>
          <p:nvPr/>
        </p:nvCxnSpPr>
        <p:spPr>
          <a:xfrm flipV="1">
            <a:off x="4483282" y="4457263"/>
            <a:ext cx="341412" cy="55912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4" name="Gruppieren 63"/>
          <p:cNvGrpSpPr/>
          <p:nvPr/>
        </p:nvGrpSpPr>
        <p:grpSpPr>
          <a:xfrm>
            <a:off x="5200536" y="116632"/>
            <a:ext cx="2571750" cy="5541218"/>
            <a:chOff x="5191125" y="123825"/>
            <a:chExt cx="2571750" cy="5591175"/>
          </a:xfrm>
        </p:grpSpPr>
        <p:pic>
          <p:nvPicPr>
            <p:cNvPr id="65" name="Grafik 64"/>
            <p:cNvPicPr>
              <a:picLocks noChangeAspect="1"/>
            </p:cNvPicPr>
            <p:nvPr/>
          </p:nvPicPr>
          <p:blipFill rotWithShape="1">
            <a:blip r:embed="rId4"/>
            <a:srcRect l="56771" t="1805" r="15104" b="16666"/>
            <a:stretch/>
          </p:blipFill>
          <p:spPr>
            <a:xfrm>
              <a:off x="5191125" y="123825"/>
              <a:ext cx="2571750" cy="5591175"/>
            </a:xfrm>
            <a:prstGeom prst="rect">
              <a:avLst/>
            </a:prstGeom>
          </p:spPr>
        </p:pic>
        <p:sp>
          <p:nvSpPr>
            <p:cNvPr id="66" name="Textfeld 65"/>
            <p:cNvSpPr txBox="1"/>
            <p:nvPr/>
          </p:nvSpPr>
          <p:spPr>
            <a:xfrm>
              <a:off x="6297925" y="508030"/>
              <a:ext cx="66236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Loss</a:t>
              </a:r>
              <a:endParaRPr lang="de-DE" sz="1600" b="1" u="sng" dirty="0">
                <a:uFill>
                  <a:solidFill>
                    <a:schemeClr val="accent1"/>
                  </a:solidFill>
                </a:uFill>
                <a:cs typeface="Times New Roman" panose="02020603050405020304" pitchFamily="18" charset="0"/>
              </a:endParaRPr>
            </a:p>
          </p:txBody>
        </p:sp>
      </p:grpSp>
      <p:sp>
        <p:nvSpPr>
          <p:cNvPr id="34" name="Ellipse 33"/>
          <p:cNvSpPr/>
          <p:nvPr/>
        </p:nvSpPr>
        <p:spPr>
          <a:xfrm>
            <a:off x="4514437" y="4172443"/>
            <a:ext cx="620513" cy="2848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a:t>
            </a:r>
            <a:endParaRPr lang="en-US" dirty="0"/>
          </a:p>
        </p:txBody>
      </p:sp>
      <p:sp>
        <p:nvSpPr>
          <p:cNvPr id="79" name="Rechteck 78"/>
          <p:cNvSpPr/>
          <p:nvPr/>
        </p:nvSpPr>
        <p:spPr>
          <a:xfrm>
            <a:off x="169984" y="5372547"/>
            <a:ext cx="2177808"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Investors x Profit</a:t>
            </a:r>
            <a:endParaRPr lang="en-US" dirty="0"/>
          </a:p>
        </p:txBody>
      </p:sp>
      <p:sp>
        <p:nvSpPr>
          <p:cNvPr id="80" name="Ellipse 79"/>
          <p:cNvSpPr/>
          <p:nvPr/>
        </p:nvSpPr>
        <p:spPr>
          <a:xfrm>
            <a:off x="3838022" y="974574"/>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1" name="Ellipse 80"/>
          <p:cNvSpPr/>
          <p:nvPr/>
        </p:nvSpPr>
        <p:spPr>
          <a:xfrm>
            <a:off x="4135170" y="1286862"/>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2" name="Ellipse 81"/>
          <p:cNvSpPr/>
          <p:nvPr/>
        </p:nvSpPr>
        <p:spPr>
          <a:xfrm>
            <a:off x="4143283" y="1621229"/>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3" name="Ellipse 82"/>
          <p:cNvSpPr/>
          <p:nvPr/>
        </p:nvSpPr>
        <p:spPr>
          <a:xfrm>
            <a:off x="4224542" y="1933960"/>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4" name="Ellipse 83"/>
          <p:cNvSpPr/>
          <p:nvPr/>
        </p:nvSpPr>
        <p:spPr>
          <a:xfrm>
            <a:off x="4357596" y="2233201"/>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85" name="Ellipse 84"/>
          <p:cNvSpPr/>
          <p:nvPr/>
        </p:nvSpPr>
        <p:spPr>
          <a:xfrm>
            <a:off x="4549592" y="2507425"/>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6" name="Ellipse 85"/>
          <p:cNvSpPr/>
          <p:nvPr/>
        </p:nvSpPr>
        <p:spPr>
          <a:xfrm>
            <a:off x="4824693" y="3148805"/>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87" name="Ellipse 86"/>
          <p:cNvSpPr/>
          <p:nvPr/>
        </p:nvSpPr>
        <p:spPr>
          <a:xfrm>
            <a:off x="5019823" y="3805725"/>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8" name="Ellipse 87"/>
          <p:cNvSpPr/>
          <p:nvPr/>
        </p:nvSpPr>
        <p:spPr>
          <a:xfrm>
            <a:off x="5533578" y="2833079"/>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89" name="Ellipse 88"/>
          <p:cNvSpPr/>
          <p:nvPr/>
        </p:nvSpPr>
        <p:spPr>
          <a:xfrm>
            <a:off x="5799313" y="5004766"/>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90" name="Ellipse 89"/>
          <p:cNvSpPr/>
          <p:nvPr/>
        </p:nvSpPr>
        <p:spPr>
          <a:xfrm>
            <a:off x="6083184" y="4188545"/>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
        <p:nvSpPr>
          <p:cNvPr id="91" name="Ellipse 90"/>
          <p:cNvSpPr/>
          <p:nvPr/>
        </p:nvSpPr>
        <p:spPr>
          <a:xfrm>
            <a:off x="6485170" y="3433625"/>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92" name="Ellipse 91"/>
          <p:cNvSpPr/>
          <p:nvPr/>
        </p:nvSpPr>
        <p:spPr>
          <a:xfrm>
            <a:off x="6649161" y="4735893"/>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a:t>
            </a:r>
            <a:endParaRPr lang="en-US" dirty="0"/>
          </a:p>
        </p:txBody>
      </p:sp>
      <p:sp>
        <p:nvSpPr>
          <p:cNvPr id="93" name="Ellipse 92"/>
          <p:cNvSpPr/>
          <p:nvPr/>
        </p:nvSpPr>
        <p:spPr>
          <a:xfrm>
            <a:off x="7146259" y="4389409"/>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endParaRPr lang="en-US" dirty="0"/>
          </a:p>
        </p:txBody>
      </p:sp>
      <p:cxnSp>
        <p:nvCxnSpPr>
          <p:cNvPr id="94" name="Gerader Verbinder 93"/>
          <p:cNvCxnSpPr>
            <a:stCxn id="80" idx="4"/>
            <a:endCxn id="81" idx="0"/>
          </p:cNvCxnSpPr>
          <p:nvPr/>
        </p:nvCxnSpPr>
        <p:spPr>
          <a:xfrm>
            <a:off x="4148279" y="1259394"/>
            <a:ext cx="297148" cy="2746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Gerader Verbinder 94"/>
          <p:cNvCxnSpPr>
            <a:stCxn id="81" idx="4"/>
            <a:endCxn id="82" idx="0"/>
          </p:cNvCxnSpPr>
          <p:nvPr/>
        </p:nvCxnSpPr>
        <p:spPr>
          <a:xfrm>
            <a:off x="4445427" y="1571682"/>
            <a:ext cx="8113" cy="4954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a:stCxn id="86" idx="0"/>
          </p:cNvCxnSpPr>
          <p:nvPr/>
        </p:nvCxnSpPr>
        <p:spPr>
          <a:xfrm flipH="1" flipV="1">
            <a:off x="4875064" y="2792245"/>
            <a:ext cx="259886" cy="35656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a:stCxn id="86" idx="4"/>
            <a:endCxn id="87" idx="0"/>
          </p:cNvCxnSpPr>
          <p:nvPr/>
        </p:nvCxnSpPr>
        <p:spPr>
          <a:xfrm>
            <a:off x="5134950" y="3433625"/>
            <a:ext cx="195130" cy="3721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p:cNvCxnSpPr>
            <a:stCxn id="87" idx="0"/>
            <a:endCxn id="88" idx="4"/>
          </p:cNvCxnSpPr>
          <p:nvPr/>
        </p:nvCxnSpPr>
        <p:spPr>
          <a:xfrm flipV="1">
            <a:off x="5330080" y="3117899"/>
            <a:ext cx="513755" cy="687826"/>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a:stCxn id="88" idx="4"/>
            <a:endCxn id="89" idx="0"/>
          </p:cNvCxnSpPr>
          <p:nvPr/>
        </p:nvCxnSpPr>
        <p:spPr>
          <a:xfrm>
            <a:off x="5843835" y="3117899"/>
            <a:ext cx="265735" cy="1886867"/>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p:cNvCxnSpPr>
            <a:stCxn id="90" idx="4"/>
            <a:endCxn id="89" idx="0"/>
          </p:cNvCxnSpPr>
          <p:nvPr/>
        </p:nvCxnSpPr>
        <p:spPr>
          <a:xfrm flipH="1">
            <a:off x="6109570" y="4473365"/>
            <a:ext cx="283871" cy="531401"/>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a:stCxn id="90" idx="0"/>
            <a:endCxn id="91" idx="4"/>
          </p:cNvCxnSpPr>
          <p:nvPr/>
        </p:nvCxnSpPr>
        <p:spPr>
          <a:xfrm flipV="1">
            <a:off x="6393441" y="3718445"/>
            <a:ext cx="401986" cy="47010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p:cNvCxnSpPr>
            <a:stCxn id="93" idx="0"/>
            <a:endCxn id="106" idx="4"/>
          </p:cNvCxnSpPr>
          <p:nvPr/>
        </p:nvCxnSpPr>
        <p:spPr>
          <a:xfrm flipV="1">
            <a:off x="7456516" y="1019400"/>
            <a:ext cx="35945" cy="33700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6" name="Ellipse 105"/>
          <p:cNvSpPr/>
          <p:nvPr/>
        </p:nvSpPr>
        <p:spPr>
          <a:xfrm>
            <a:off x="7182204" y="734580"/>
            <a:ext cx="620513" cy="2848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a:t>
            </a:r>
            <a:endParaRPr lang="en-US" dirty="0"/>
          </a:p>
        </p:txBody>
      </p:sp>
      <p:sp>
        <p:nvSpPr>
          <p:cNvPr id="107" name="Rechteck 106"/>
          <p:cNvSpPr/>
          <p:nvPr/>
        </p:nvSpPr>
        <p:spPr>
          <a:xfrm>
            <a:off x="2599678" y="5372547"/>
            <a:ext cx="2177808" cy="3385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Investors x Loss</a:t>
            </a:r>
            <a:endParaRPr lang="en-US" dirty="0"/>
          </a:p>
        </p:txBody>
      </p:sp>
      <p:cxnSp>
        <p:nvCxnSpPr>
          <p:cNvPr id="143" name="Gerader Verbinder 142"/>
          <p:cNvCxnSpPr>
            <a:stCxn id="92" idx="0"/>
            <a:endCxn id="91" idx="4"/>
          </p:cNvCxnSpPr>
          <p:nvPr/>
        </p:nvCxnSpPr>
        <p:spPr>
          <a:xfrm flipH="1" flipV="1">
            <a:off x="6795427" y="3718445"/>
            <a:ext cx="163991" cy="1017448"/>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p:cNvCxnSpPr>
            <a:stCxn id="92" idx="6"/>
          </p:cNvCxnSpPr>
          <p:nvPr/>
        </p:nvCxnSpPr>
        <p:spPr>
          <a:xfrm flipV="1">
            <a:off x="7269674" y="4686840"/>
            <a:ext cx="146266" cy="191463"/>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a:stCxn id="20" idx="2"/>
            <a:endCxn id="19" idx="0"/>
          </p:cNvCxnSpPr>
          <p:nvPr/>
        </p:nvCxnSpPr>
        <p:spPr>
          <a:xfrm flipH="1">
            <a:off x="1744101" y="826153"/>
            <a:ext cx="82617" cy="1062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9" name="Gerader Verbinder 108"/>
          <p:cNvCxnSpPr>
            <a:stCxn id="32" idx="0"/>
            <a:endCxn id="31" idx="4"/>
          </p:cNvCxnSpPr>
          <p:nvPr/>
        </p:nvCxnSpPr>
        <p:spPr>
          <a:xfrm flipV="1">
            <a:off x="4311689" y="3438694"/>
            <a:ext cx="71938" cy="12481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0" name="Gerader Verbinder 109"/>
          <p:cNvCxnSpPr>
            <a:stCxn id="33" idx="0"/>
            <a:endCxn id="32" idx="4"/>
          </p:cNvCxnSpPr>
          <p:nvPr/>
        </p:nvCxnSpPr>
        <p:spPr>
          <a:xfrm flipH="1" flipV="1">
            <a:off x="4311689" y="4971660"/>
            <a:ext cx="171593" cy="447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3" name="Inhaltsplatzhalter 2"/>
          <p:cNvSpPr txBox="1">
            <a:spLocks/>
          </p:cNvSpPr>
          <p:nvPr/>
        </p:nvSpPr>
        <p:spPr>
          <a:xfrm>
            <a:off x="169984" y="5949751"/>
            <a:ext cx="8650166"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algn="ctr"/>
            <a:r>
              <a:rPr lang="en-US" sz="1400" b="0" dirty="0">
                <a:solidFill>
                  <a:schemeClr val="tx1"/>
                </a:solidFill>
              </a:rPr>
              <a:t>Order based on Time to First Fixation on value given for year 2015</a:t>
            </a:r>
            <a:br>
              <a:rPr lang="en-US" sz="1400" b="0" dirty="0">
                <a:solidFill>
                  <a:schemeClr val="tx1"/>
                </a:solidFill>
              </a:rPr>
            </a:br>
            <a:r>
              <a:rPr lang="en-US" sz="1400" b="0" dirty="0">
                <a:solidFill>
                  <a:schemeClr val="tx1"/>
                </a:solidFill>
              </a:rPr>
              <a:t>as participants saw the screen for the first time</a:t>
            </a:r>
          </a:p>
        </p:txBody>
      </p:sp>
    </p:spTree>
    <p:extLst>
      <p:ext uri="{BB962C8B-B14F-4D97-AF65-F5344CB8AC3E}">
        <p14:creationId xmlns:p14="http://schemas.microsoft.com/office/powerpoint/2010/main" val="376501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9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8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9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6"/>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87"/>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9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01"/>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8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0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0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10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91"/>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92"/>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4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93"/>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47"/>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06"/>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06" grpId="0" animBg="1"/>
      <p:bldP spid="1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dirty="0"/>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4" name="Textfeld 3"/>
          <p:cNvSpPr txBox="1"/>
          <p:nvPr/>
        </p:nvSpPr>
        <p:spPr>
          <a:xfrm>
            <a:off x="6297925" y="508030"/>
            <a:ext cx="721672" cy="338554"/>
          </a:xfrm>
          <a:prstGeom prst="rect">
            <a:avLst/>
          </a:prstGeom>
          <a:noFill/>
        </p:spPr>
        <p:txBody>
          <a:bodyPr wrap="none" rtlCol="0">
            <a:spAutoFit/>
          </a:bodyPr>
          <a:lstStyle/>
          <a:p>
            <a:r>
              <a:rPr lang="de-DE" sz="1600" b="1" u="sng" dirty="0">
                <a:uFill>
                  <a:solidFill>
                    <a:schemeClr val="accent1"/>
                  </a:solidFill>
                </a:uFill>
                <a:cs typeface="Times New Roman" panose="02020603050405020304" pitchFamily="18" charset="0"/>
              </a:rPr>
              <a:t>Profit</a:t>
            </a:r>
          </a:p>
        </p:txBody>
      </p:sp>
      <p:sp>
        <p:nvSpPr>
          <p:cNvPr id="19" name="Ellipse 18"/>
          <p:cNvSpPr/>
          <p:nvPr/>
        </p:nvSpPr>
        <p:spPr>
          <a:xfrm>
            <a:off x="1719461" y="692696"/>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0" name="Ellipse 19"/>
          <p:cNvSpPr/>
          <p:nvPr/>
        </p:nvSpPr>
        <p:spPr>
          <a:xfrm>
            <a:off x="1719461" y="1048079"/>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1" name="Ellipse 20"/>
          <p:cNvSpPr/>
          <p:nvPr/>
        </p:nvSpPr>
        <p:spPr>
          <a:xfrm>
            <a:off x="2113818" y="1315594"/>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22" name="Ellipse 21"/>
          <p:cNvSpPr/>
          <p:nvPr/>
        </p:nvSpPr>
        <p:spPr>
          <a:xfrm>
            <a:off x="2519138" y="1634949"/>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23" name="Ellipse 22"/>
          <p:cNvSpPr/>
          <p:nvPr/>
        </p:nvSpPr>
        <p:spPr>
          <a:xfrm>
            <a:off x="2567036" y="1960669"/>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24" name="Ellipse 23"/>
          <p:cNvSpPr/>
          <p:nvPr/>
        </p:nvSpPr>
        <p:spPr>
          <a:xfrm>
            <a:off x="2919106" y="2232422"/>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25" name="Ellipse 24"/>
          <p:cNvSpPr/>
          <p:nvPr/>
        </p:nvSpPr>
        <p:spPr>
          <a:xfrm>
            <a:off x="2935783" y="2627631"/>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26" name="Ellipse 25"/>
          <p:cNvSpPr/>
          <p:nvPr/>
        </p:nvSpPr>
        <p:spPr>
          <a:xfrm>
            <a:off x="2953139" y="3731896"/>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28" name="Ellipse 27"/>
          <p:cNvSpPr/>
          <p:nvPr/>
        </p:nvSpPr>
        <p:spPr>
          <a:xfrm>
            <a:off x="2964265" y="4019051"/>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29" name="Ellipse 28"/>
          <p:cNvSpPr/>
          <p:nvPr/>
        </p:nvSpPr>
        <p:spPr>
          <a:xfrm>
            <a:off x="3609755" y="3170489"/>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30" name="Ellipse 29"/>
          <p:cNvSpPr/>
          <p:nvPr/>
        </p:nvSpPr>
        <p:spPr>
          <a:xfrm>
            <a:off x="4014909" y="2875806"/>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
        <p:nvSpPr>
          <p:cNvPr id="31" name="Ellipse 30"/>
          <p:cNvSpPr/>
          <p:nvPr/>
        </p:nvSpPr>
        <p:spPr>
          <a:xfrm>
            <a:off x="3949604" y="3483480"/>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32" name="Ellipse 31"/>
          <p:cNvSpPr/>
          <p:nvPr/>
        </p:nvSpPr>
        <p:spPr>
          <a:xfrm>
            <a:off x="3772522" y="4959908"/>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a:t>
            </a:r>
            <a:endParaRPr lang="en-US" dirty="0"/>
          </a:p>
        </p:txBody>
      </p:sp>
      <p:sp>
        <p:nvSpPr>
          <p:cNvPr id="33" name="Ellipse 32"/>
          <p:cNvSpPr/>
          <p:nvPr/>
        </p:nvSpPr>
        <p:spPr>
          <a:xfrm>
            <a:off x="4239785" y="4623285"/>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endParaRPr lang="en-US" dirty="0"/>
          </a:p>
        </p:txBody>
      </p:sp>
      <p:cxnSp>
        <p:nvCxnSpPr>
          <p:cNvPr id="36" name="Gerader Verbinder 35"/>
          <p:cNvCxnSpPr>
            <a:stCxn id="19" idx="4"/>
            <a:endCxn id="20" idx="0"/>
          </p:cNvCxnSpPr>
          <p:nvPr/>
        </p:nvCxnSpPr>
        <p:spPr>
          <a:xfrm>
            <a:off x="2029718" y="977516"/>
            <a:ext cx="0" cy="7056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a:endCxn id="21" idx="0"/>
          </p:cNvCxnSpPr>
          <p:nvPr/>
        </p:nvCxnSpPr>
        <p:spPr>
          <a:xfrm>
            <a:off x="2339974" y="1215338"/>
            <a:ext cx="53974" cy="10065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a:stCxn id="21" idx="6"/>
            <a:endCxn id="22" idx="0"/>
          </p:cNvCxnSpPr>
          <p:nvPr/>
        </p:nvCxnSpPr>
        <p:spPr>
          <a:xfrm>
            <a:off x="2704204" y="1458405"/>
            <a:ext cx="125191" cy="17654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a:endCxn id="22" idx="4"/>
          </p:cNvCxnSpPr>
          <p:nvPr/>
        </p:nvCxnSpPr>
        <p:spPr>
          <a:xfrm flipH="1" flipV="1">
            <a:off x="2829395" y="1919769"/>
            <a:ext cx="73244" cy="38676"/>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a:stCxn id="23" idx="4"/>
            <a:endCxn id="24" idx="0"/>
          </p:cNvCxnSpPr>
          <p:nvPr/>
        </p:nvCxnSpPr>
        <p:spPr>
          <a:xfrm flipV="1">
            <a:off x="2877293" y="2232422"/>
            <a:ext cx="352070" cy="1306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a:stCxn id="25" idx="0"/>
            <a:endCxn id="24" idx="4"/>
          </p:cNvCxnSpPr>
          <p:nvPr/>
        </p:nvCxnSpPr>
        <p:spPr>
          <a:xfrm flipH="1" flipV="1">
            <a:off x="3229363" y="2517242"/>
            <a:ext cx="16677" cy="110389"/>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a:stCxn id="25" idx="4"/>
            <a:endCxn id="26" idx="0"/>
          </p:cNvCxnSpPr>
          <p:nvPr/>
        </p:nvCxnSpPr>
        <p:spPr>
          <a:xfrm>
            <a:off x="3246040" y="2912451"/>
            <a:ext cx="17356" cy="81944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Gerader Verbinder 51"/>
          <p:cNvCxnSpPr>
            <a:stCxn id="28" idx="6"/>
            <a:endCxn id="29" idx="4"/>
          </p:cNvCxnSpPr>
          <p:nvPr/>
        </p:nvCxnSpPr>
        <p:spPr>
          <a:xfrm flipV="1">
            <a:off x="3584778" y="3455309"/>
            <a:ext cx="335234" cy="70615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Gerader Verbinder 53"/>
          <p:cNvCxnSpPr>
            <a:stCxn id="30" idx="2"/>
          </p:cNvCxnSpPr>
          <p:nvPr/>
        </p:nvCxnSpPr>
        <p:spPr>
          <a:xfrm flipH="1">
            <a:off x="3974964" y="3018216"/>
            <a:ext cx="39945" cy="14241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Gerader Verbinder 55"/>
          <p:cNvCxnSpPr>
            <a:stCxn id="30" idx="4"/>
            <a:endCxn id="31" idx="0"/>
          </p:cNvCxnSpPr>
          <p:nvPr/>
        </p:nvCxnSpPr>
        <p:spPr>
          <a:xfrm flipH="1">
            <a:off x="4259861" y="3160626"/>
            <a:ext cx="65305" cy="32285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a:endCxn id="34" idx="2"/>
          </p:cNvCxnSpPr>
          <p:nvPr/>
        </p:nvCxnSpPr>
        <p:spPr>
          <a:xfrm flipV="1">
            <a:off x="4570117" y="4518810"/>
            <a:ext cx="115287" cy="8856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4" name="Gruppieren 63"/>
          <p:cNvGrpSpPr/>
          <p:nvPr/>
        </p:nvGrpSpPr>
        <p:grpSpPr>
          <a:xfrm>
            <a:off x="5191125" y="123825"/>
            <a:ext cx="2571750" cy="5591175"/>
            <a:chOff x="5191125" y="123825"/>
            <a:chExt cx="2571750" cy="5591175"/>
          </a:xfrm>
        </p:grpSpPr>
        <p:pic>
          <p:nvPicPr>
            <p:cNvPr id="65" name="Grafik 64"/>
            <p:cNvPicPr>
              <a:picLocks noChangeAspect="1"/>
            </p:cNvPicPr>
            <p:nvPr/>
          </p:nvPicPr>
          <p:blipFill rotWithShape="1">
            <a:blip r:embed="rId4"/>
            <a:srcRect l="56771" t="1805" r="15104" b="16666"/>
            <a:stretch/>
          </p:blipFill>
          <p:spPr>
            <a:xfrm>
              <a:off x="5191125" y="123825"/>
              <a:ext cx="2571750" cy="5591175"/>
            </a:xfrm>
            <a:prstGeom prst="rect">
              <a:avLst/>
            </a:prstGeom>
          </p:spPr>
        </p:pic>
        <p:sp>
          <p:nvSpPr>
            <p:cNvPr id="66" name="Textfeld 65"/>
            <p:cNvSpPr txBox="1"/>
            <p:nvPr/>
          </p:nvSpPr>
          <p:spPr>
            <a:xfrm>
              <a:off x="6297925" y="508030"/>
              <a:ext cx="66236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Loss</a:t>
              </a:r>
              <a:endParaRPr lang="de-DE" sz="1600" b="1" u="sng" dirty="0">
                <a:uFill>
                  <a:solidFill>
                    <a:schemeClr val="accent1"/>
                  </a:solidFill>
                </a:uFill>
                <a:cs typeface="Times New Roman" panose="02020603050405020304" pitchFamily="18" charset="0"/>
              </a:endParaRPr>
            </a:p>
          </p:txBody>
        </p:sp>
      </p:grpSp>
      <p:sp>
        <p:nvSpPr>
          <p:cNvPr id="34" name="Ellipse 33"/>
          <p:cNvSpPr/>
          <p:nvPr/>
        </p:nvSpPr>
        <p:spPr>
          <a:xfrm>
            <a:off x="4685404" y="4376400"/>
            <a:ext cx="620513" cy="2848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a:t>
            </a:r>
            <a:endParaRPr lang="en-US" dirty="0"/>
          </a:p>
        </p:txBody>
      </p:sp>
      <p:sp>
        <p:nvSpPr>
          <p:cNvPr id="79" name="Rechteck 78"/>
          <p:cNvSpPr/>
          <p:nvPr/>
        </p:nvSpPr>
        <p:spPr>
          <a:xfrm>
            <a:off x="169984" y="5372547"/>
            <a:ext cx="2177808" cy="3385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Creditors x Profit</a:t>
            </a:r>
            <a:endParaRPr lang="en-US" dirty="0"/>
          </a:p>
        </p:txBody>
      </p:sp>
      <p:sp>
        <p:nvSpPr>
          <p:cNvPr id="80" name="Ellipse 79"/>
          <p:cNvSpPr/>
          <p:nvPr/>
        </p:nvSpPr>
        <p:spPr>
          <a:xfrm>
            <a:off x="4130941" y="673859"/>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1" name="Ellipse 80"/>
          <p:cNvSpPr/>
          <p:nvPr/>
        </p:nvSpPr>
        <p:spPr>
          <a:xfrm>
            <a:off x="4135165" y="1044616"/>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82" name="Ellipse 81"/>
          <p:cNvSpPr/>
          <p:nvPr/>
        </p:nvSpPr>
        <p:spPr>
          <a:xfrm>
            <a:off x="4150971" y="1322140"/>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3" name="Ellipse 82"/>
          <p:cNvSpPr/>
          <p:nvPr/>
        </p:nvSpPr>
        <p:spPr>
          <a:xfrm>
            <a:off x="4463775" y="1634949"/>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84" name="Ellipse 83"/>
          <p:cNvSpPr/>
          <p:nvPr/>
        </p:nvSpPr>
        <p:spPr>
          <a:xfrm>
            <a:off x="4515770" y="1933107"/>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85" name="Ellipse 84"/>
          <p:cNvSpPr/>
          <p:nvPr/>
        </p:nvSpPr>
        <p:spPr>
          <a:xfrm>
            <a:off x="4578679" y="2226908"/>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86" name="Ellipse 85"/>
          <p:cNvSpPr/>
          <p:nvPr/>
        </p:nvSpPr>
        <p:spPr>
          <a:xfrm>
            <a:off x="4677001" y="2591422"/>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a:t>
            </a:r>
            <a:endParaRPr lang="en-US" dirty="0"/>
          </a:p>
        </p:txBody>
      </p:sp>
      <p:sp>
        <p:nvSpPr>
          <p:cNvPr id="87" name="Ellipse 86"/>
          <p:cNvSpPr/>
          <p:nvPr/>
        </p:nvSpPr>
        <p:spPr>
          <a:xfrm>
            <a:off x="4713952" y="3161587"/>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88" name="Ellipse 87"/>
          <p:cNvSpPr/>
          <p:nvPr/>
        </p:nvSpPr>
        <p:spPr>
          <a:xfrm>
            <a:off x="5225158" y="2824681"/>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a:t>
            </a:r>
            <a:endParaRPr lang="en-US" dirty="0"/>
          </a:p>
        </p:txBody>
      </p:sp>
      <p:sp>
        <p:nvSpPr>
          <p:cNvPr id="89" name="Ellipse 88"/>
          <p:cNvSpPr/>
          <p:nvPr/>
        </p:nvSpPr>
        <p:spPr>
          <a:xfrm>
            <a:off x="5256070" y="4985590"/>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a:t>
            </a:r>
            <a:endParaRPr lang="en-US" dirty="0"/>
          </a:p>
        </p:txBody>
      </p:sp>
      <p:sp>
        <p:nvSpPr>
          <p:cNvPr id="90" name="Ellipse 89"/>
          <p:cNvSpPr/>
          <p:nvPr/>
        </p:nvSpPr>
        <p:spPr>
          <a:xfrm>
            <a:off x="5737264" y="3487030"/>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
        <p:nvSpPr>
          <p:cNvPr id="91" name="Ellipse 90"/>
          <p:cNvSpPr/>
          <p:nvPr/>
        </p:nvSpPr>
        <p:spPr>
          <a:xfrm>
            <a:off x="5979966" y="4003019"/>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92" name="Ellipse 91"/>
          <p:cNvSpPr/>
          <p:nvPr/>
        </p:nvSpPr>
        <p:spPr>
          <a:xfrm>
            <a:off x="6515235" y="3726995"/>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a:t>
            </a:r>
            <a:endParaRPr lang="en-US" dirty="0"/>
          </a:p>
        </p:txBody>
      </p:sp>
      <p:sp>
        <p:nvSpPr>
          <p:cNvPr id="93" name="Ellipse 92"/>
          <p:cNvSpPr/>
          <p:nvPr/>
        </p:nvSpPr>
        <p:spPr>
          <a:xfrm>
            <a:off x="6749817" y="4628909"/>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a:t>
            </a:r>
            <a:endParaRPr lang="en-US" dirty="0"/>
          </a:p>
        </p:txBody>
      </p:sp>
      <p:cxnSp>
        <p:nvCxnSpPr>
          <p:cNvPr id="94" name="Gerader Verbinder 93"/>
          <p:cNvCxnSpPr>
            <a:stCxn id="80" idx="4"/>
            <a:endCxn id="81" idx="0"/>
          </p:cNvCxnSpPr>
          <p:nvPr/>
        </p:nvCxnSpPr>
        <p:spPr>
          <a:xfrm>
            <a:off x="4441198" y="958679"/>
            <a:ext cx="4224" cy="85937"/>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a:stCxn id="82" idx="4"/>
            <a:endCxn id="83" idx="0"/>
          </p:cNvCxnSpPr>
          <p:nvPr/>
        </p:nvCxnSpPr>
        <p:spPr>
          <a:xfrm>
            <a:off x="4461228" y="1606960"/>
            <a:ext cx="312804" cy="27989"/>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a:endCxn id="86" idx="0"/>
          </p:cNvCxnSpPr>
          <p:nvPr/>
        </p:nvCxnSpPr>
        <p:spPr>
          <a:xfrm>
            <a:off x="4875806" y="2511291"/>
            <a:ext cx="111452" cy="80131"/>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0" name="Gerader Verbinder 99"/>
          <p:cNvCxnSpPr>
            <a:stCxn id="87" idx="0"/>
            <a:endCxn id="86" idx="4"/>
          </p:cNvCxnSpPr>
          <p:nvPr/>
        </p:nvCxnSpPr>
        <p:spPr>
          <a:xfrm flipH="1" flipV="1">
            <a:off x="4987258" y="2876242"/>
            <a:ext cx="36951" cy="285345"/>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1" name="Gerader Verbinder 100"/>
          <p:cNvCxnSpPr>
            <a:stCxn id="87" idx="6"/>
            <a:endCxn id="88" idx="4"/>
          </p:cNvCxnSpPr>
          <p:nvPr/>
        </p:nvCxnSpPr>
        <p:spPr>
          <a:xfrm flipV="1">
            <a:off x="5334465" y="3109501"/>
            <a:ext cx="200950" cy="194496"/>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2" name="Gerader Verbinder 101"/>
          <p:cNvCxnSpPr>
            <a:stCxn id="88" idx="4"/>
            <a:endCxn id="89" idx="0"/>
          </p:cNvCxnSpPr>
          <p:nvPr/>
        </p:nvCxnSpPr>
        <p:spPr>
          <a:xfrm>
            <a:off x="5535415" y="3109501"/>
            <a:ext cx="30912" cy="1876089"/>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3" name="Gerader Verbinder 102"/>
          <p:cNvCxnSpPr>
            <a:stCxn id="89" idx="0"/>
            <a:endCxn id="90" idx="4"/>
          </p:cNvCxnSpPr>
          <p:nvPr/>
        </p:nvCxnSpPr>
        <p:spPr>
          <a:xfrm flipV="1">
            <a:off x="5566327" y="3771850"/>
            <a:ext cx="481194" cy="121374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4" name="Gerader Verbinder 103"/>
          <p:cNvCxnSpPr>
            <a:stCxn id="90" idx="4"/>
            <a:endCxn id="91" idx="0"/>
          </p:cNvCxnSpPr>
          <p:nvPr/>
        </p:nvCxnSpPr>
        <p:spPr>
          <a:xfrm>
            <a:off x="6047521" y="3771850"/>
            <a:ext cx="242702" cy="231169"/>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5" name="Gerader Verbinder 104"/>
          <p:cNvCxnSpPr>
            <a:stCxn id="106" idx="4"/>
            <a:endCxn id="93" idx="6"/>
          </p:cNvCxnSpPr>
          <p:nvPr/>
        </p:nvCxnSpPr>
        <p:spPr>
          <a:xfrm flipH="1">
            <a:off x="7370330" y="4623285"/>
            <a:ext cx="236155" cy="148034"/>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6" name="Ellipse 105"/>
          <p:cNvSpPr/>
          <p:nvPr/>
        </p:nvSpPr>
        <p:spPr>
          <a:xfrm>
            <a:off x="7296228" y="4338465"/>
            <a:ext cx="620513" cy="28482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a:t>
            </a:r>
            <a:endParaRPr lang="en-US" dirty="0"/>
          </a:p>
        </p:txBody>
      </p:sp>
      <p:sp>
        <p:nvSpPr>
          <p:cNvPr id="107" name="Rechteck 106"/>
          <p:cNvSpPr/>
          <p:nvPr/>
        </p:nvSpPr>
        <p:spPr>
          <a:xfrm>
            <a:off x="2599678" y="5372547"/>
            <a:ext cx="2177808" cy="33855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Creditors x Loss</a:t>
            </a:r>
            <a:endParaRPr lang="en-US" dirty="0"/>
          </a:p>
        </p:txBody>
      </p:sp>
      <p:cxnSp>
        <p:nvCxnSpPr>
          <p:cNvPr id="143" name="Gerader Verbinder 142"/>
          <p:cNvCxnSpPr>
            <a:stCxn id="92" idx="4"/>
            <a:endCxn id="91" idx="6"/>
          </p:cNvCxnSpPr>
          <p:nvPr/>
        </p:nvCxnSpPr>
        <p:spPr>
          <a:xfrm flipH="1">
            <a:off x="6600479" y="4011815"/>
            <a:ext cx="225013" cy="133614"/>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p:cNvCxnSpPr>
            <a:endCxn id="93" idx="0"/>
          </p:cNvCxnSpPr>
          <p:nvPr/>
        </p:nvCxnSpPr>
        <p:spPr>
          <a:xfrm>
            <a:off x="6868853" y="3984029"/>
            <a:ext cx="191221" cy="64488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08" name="Gerader Verbinder 107"/>
          <p:cNvCxnSpPr>
            <a:stCxn id="31" idx="4"/>
            <a:endCxn id="32" idx="0"/>
          </p:cNvCxnSpPr>
          <p:nvPr/>
        </p:nvCxnSpPr>
        <p:spPr>
          <a:xfrm flipH="1">
            <a:off x="4082779" y="3768300"/>
            <a:ext cx="177082" cy="119160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Gerader Verbinder 126"/>
          <p:cNvCxnSpPr>
            <a:stCxn id="33" idx="4"/>
            <a:endCxn id="32" idx="6"/>
          </p:cNvCxnSpPr>
          <p:nvPr/>
        </p:nvCxnSpPr>
        <p:spPr>
          <a:xfrm flipH="1">
            <a:off x="4393035" y="4908105"/>
            <a:ext cx="157007" cy="19421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0" name="Inhaltsplatzhalter 2"/>
          <p:cNvSpPr txBox="1">
            <a:spLocks/>
          </p:cNvSpPr>
          <p:nvPr/>
        </p:nvSpPr>
        <p:spPr>
          <a:xfrm>
            <a:off x="169984" y="5949751"/>
            <a:ext cx="8650166"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algn="ctr"/>
            <a:r>
              <a:rPr lang="en-US" sz="1400" b="0" dirty="0">
                <a:solidFill>
                  <a:schemeClr val="tx1"/>
                </a:solidFill>
              </a:rPr>
              <a:t>Order based on Time to First Fixation on value given for year 2015</a:t>
            </a:r>
            <a:br>
              <a:rPr lang="en-US" sz="1400" b="0" dirty="0">
                <a:solidFill>
                  <a:schemeClr val="tx1"/>
                </a:solidFill>
              </a:rPr>
            </a:br>
            <a:r>
              <a:rPr lang="en-US" sz="1400" b="0" dirty="0">
                <a:solidFill>
                  <a:schemeClr val="tx1"/>
                </a:solidFill>
              </a:rPr>
              <a:t>as participants saw the screen for the first time</a:t>
            </a:r>
          </a:p>
        </p:txBody>
      </p:sp>
    </p:spTree>
    <p:extLst>
      <p:ext uri="{BB962C8B-B14F-4D97-AF65-F5344CB8AC3E}">
        <p14:creationId xmlns:p14="http://schemas.microsoft.com/office/powerpoint/2010/main" val="271757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0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6"/>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8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9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0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01"/>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10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90"/>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10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9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92"/>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43"/>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47"/>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106"/>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06"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Kind of Search Strategy is Applied?</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23</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Percentage </a:t>
            </a:r>
            <a:r>
              <a:rPr lang="en-US" dirty="0"/>
              <a:t>of participants </a:t>
            </a:r>
            <a:r>
              <a:rPr lang="en-US" dirty="0" smtClean="0"/>
              <a:t>who fixated on the KPIs </a:t>
            </a:r>
            <a:r>
              <a:rPr lang="en-US" dirty="0"/>
              <a:t>on the </a:t>
            </a:r>
            <a:r>
              <a:rPr lang="en-US" dirty="0" smtClean="0"/>
              <a:t>screen</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5852298" cy="44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Inhaltsplatzhalter 2"/>
          <p:cNvSpPr txBox="1">
            <a:spLocks/>
          </p:cNvSpPr>
          <p:nvPr/>
        </p:nvSpPr>
        <p:spPr>
          <a:xfrm>
            <a:off x="6228185" y="1932193"/>
            <a:ext cx="2591966" cy="272094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Findings</a:t>
            </a:r>
          </a:p>
          <a:p>
            <a:pPr marL="357188" lvl="2" indent="-357188"/>
            <a:r>
              <a:rPr lang="en-US" dirty="0" smtClean="0"/>
              <a:t>During the first visit, more participants fixate on items in the </a:t>
            </a:r>
            <a:r>
              <a:rPr lang="en-US" b="1" u="sng" dirty="0">
                <a:uFill>
                  <a:solidFill>
                    <a:schemeClr val="accent1"/>
                  </a:solidFill>
                </a:uFill>
                <a:cs typeface="Times New Roman" panose="02020603050405020304" pitchFamily="18" charset="0"/>
              </a:rPr>
              <a:t>upper</a:t>
            </a:r>
            <a:r>
              <a:rPr lang="en-US" dirty="0" smtClean="0"/>
              <a:t> </a:t>
            </a:r>
            <a:r>
              <a:rPr lang="en-US" b="1" u="sng" dirty="0">
                <a:uFill>
                  <a:solidFill>
                    <a:schemeClr val="accent1"/>
                  </a:solidFill>
                </a:uFill>
                <a:cs typeface="Times New Roman" panose="02020603050405020304" pitchFamily="18" charset="0"/>
              </a:rPr>
              <a:t>part</a:t>
            </a:r>
            <a:r>
              <a:rPr lang="en-US" dirty="0" smtClean="0"/>
              <a:t> (including EBIT) than on items in the </a:t>
            </a:r>
            <a:r>
              <a:rPr lang="en-US" b="1" u="sng" dirty="0">
                <a:uFill>
                  <a:solidFill>
                    <a:schemeClr val="accent1"/>
                  </a:solidFill>
                </a:uFill>
                <a:cs typeface="Times New Roman" panose="02020603050405020304" pitchFamily="18" charset="0"/>
              </a:rPr>
              <a:t>lower part</a:t>
            </a:r>
            <a:r>
              <a:rPr lang="en-US" b="1" dirty="0">
                <a:uFill>
                  <a:solidFill>
                    <a:schemeClr val="accent1"/>
                  </a:solidFill>
                </a:uFill>
                <a:cs typeface="Times New Roman" panose="02020603050405020304" pitchFamily="18" charset="0"/>
              </a:rPr>
              <a:t> </a:t>
            </a:r>
            <a:r>
              <a:rPr lang="en-US" dirty="0" smtClean="0"/>
              <a:t>(including OCI and CI) of the income statement</a:t>
            </a:r>
          </a:p>
          <a:p>
            <a:endParaRPr lang="en-US" dirty="0"/>
          </a:p>
        </p:txBody>
      </p:sp>
    </p:spTree>
    <p:extLst>
      <p:ext uri="{BB962C8B-B14F-4D97-AF65-F5344CB8AC3E}">
        <p14:creationId xmlns:p14="http://schemas.microsoft.com/office/powerpoint/2010/main" val="35487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Kind of Search Strategy is Applied?</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24</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640638"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Entropy in the scan path</a:t>
            </a:r>
          </a:p>
          <a:p>
            <a:pPr marL="357188" lvl="2" indent="-357188" fontAlgn="t"/>
            <a:r>
              <a:rPr lang="de-DE" dirty="0" smtClean="0"/>
              <a:t>„</a:t>
            </a:r>
            <a:r>
              <a:rPr lang="en-US" b="1" u="sng" dirty="0">
                <a:uFill>
                  <a:solidFill>
                    <a:schemeClr val="accent1"/>
                  </a:solidFill>
                </a:uFill>
                <a:cs typeface="Times New Roman" panose="02020603050405020304" pitchFamily="18" charset="0"/>
              </a:rPr>
              <a:t>Entropy</a:t>
            </a:r>
            <a:r>
              <a:rPr lang="de-DE" b="1" u="sng" dirty="0">
                <a:uFill>
                  <a:solidFill>
                    <a:schemeClr val="accent1"/>
                  </a:solidFill>
                </a:uFill>
                <a:cs typeface="Times New Roman" panose="02020603050405020304" pitchFamily="18" charset="0"/>
              </a:rPr>
              <a:t> </a:t>
            </a:r>
            <a:r>
              <a:rPr lang="en-US" b="1" u="sng" dirty="0">
                <a:uFill>
                  <a:solidFill>
                    <a:schemeClr val="accent1"/>
                  </a:solidFill>
                </a:uFill>
                <a:cs typeface="Times New Roman" panose="02020603050405020304" pitchFamily="18" charset="0"/>
              </a:rPr>
              <a:t>indicates the randomness in the scan pattern</a:t>
            </a:r>
            <a:r>
              <a:rPr lang="en-US" b="1" dirty="0">
                <a:uFill>
                  <a:solidFill>
                    <a:schemeClr val="accent1"/>
                  </a:solidFill>
                </a:uFill>
                <a:cs typeface="Times New Roman" panose="02020603050405020304" pitchFamily="18" charset="0"/>
              </a:rPr>
              <a:t> </a:t>
            </a:r>
            <a:r>
              <a:rPr lang="en-US" dirty="0" smtClean="0"/>
              <a:t>… a high resulting value is aligned with a preference for exploration, while low values indicate data with transitions mainly between a few AOIs in the ordered manner.“ </a:t>
            </a:r>
            <a:br>
              <a:rPr lang="en-US" dirty="0" smtClean="0"/>
            </a:br>
            <a:r>
              <a:rPr lang="en-US" dirty="0" smtClean="0"/>
              <a:t>(</a:t>
            </a:r>
            <a:r>
              <a:rPr lang="en-US" cap="small" dirty="0" err="1" smtClean="0"/>
              <a:t>H</a:t>
            </a:r>
            <a:r>
              <a:rPr lang="en-US" sz="1800" cap="small" baseline="-20000" dirty="0" err="1" smtClean="0"/>
              <a:t>olmquist</a:t>
            </a:r>
            <a:r>
              <a:rPr lang="en-US" cap="small" dirty="0" smtClean="0"/>
              <a:t> </a:t>
            </a:r>
            <a:r>
              <a:rPr lang="en-US" cap="small" dirty="0"/>
              <a:t>&amp; </a:t>
            </a:r>
            <a:r>
              <a:rPr lang="en-US" cap="small" dirty="0" err="1"/>
              <a:t>A</a:t>
            </a:r>
            <a:r>
              <a:rPr lang="en-US" sz="1800" cap="small" baseline="-20000" dirty="0" err="1"/>
              <a:t>ndersson</a:t>
            </a:r>
            <a:r>
              <a:rPr lang="en-US" sz="1800" cap="small" baseline="-20000" dirty="0"/>
              <a:t> </a:t>
            </a:r>
            <a:r>
              <a:rPr lang="en-US" dirty="0" smtClean="0"/>
              <a:t>(2017), p. 480)</a:t>
            </a:r>
          </a:p>
          <a:p>
            <a:pPr marL="714375" lvl="2" indent="-352425" fontAlgn="t"/>
            <a:r>
              <a:rPr lang="en-US" dirty="0" smtClean="0"/>
              <a:t>Low value: </a:t>
            </a:r>
            <a:r>
              <a:rPr lang="en-US" b="1" u="sng" dirty="0">
                <a:uFill>
                  <a:solidFill>
                    <a:schemeClr val="accent1"/>
                  </a:solidFill>
                </a:uFill>
                <a:cs typeface="Times New Roman" panose="02020603050405020304" pitchFamily="18" charset="0"/>
              </a:rPr>
              <a:t>ordered</a:t>
            </a:r>
            <a:r>
              <a:rPr lang="en-US" dirty="0" smtClean="0"/>
              <a:t> search strategy</a:t>
            </a:r>
          </a:p>
          <a:p>
            <a:pPr marL="714375" lvl="2" indent="-352425" fontAlgn="t"/>
            <a:r>
              <a:rPr lang="en-US" dirty="0" smtClean="0"/>
              <a:t>High value: </a:t>
            </a:r>
            <a:r>
              <a:rPr lang="en-US" b="1" u="sng" dirty="0">
                <a:uFill>
                  <a:solidFill>
                    <a:schemeClr val="accent1"/>
                  </a:solidFill>
                </a:uFill>
                <a:cs typeface="Times New Roman" panose="02020603050405020304" pitchFamily="18" charset="0"/>
              </a:rPr>
              <a:t>explorative</a:t>
            </a:r>
            <a:r>
              <a:rPr lang="en-US" dirty="0" smtClean="0"/>
              <a:t> search strategy</a:t>
            </a:r>
          </a:p>
          <a:p>
            <a:pPr marL="357188" lvl="2" indent="-357188" fontAlgn="t"/>
            <a:r>
              <a:rPr lang="en-US" b="1" u="sng" dirty="0">
                <a:uFill>
                  <a:solidFill>
                    <a:schemeClr val="accent1"/>
                  </a:solidFill>
                </a:uFill>
                <a:cs typeface="Times New Roman" panose="02020603050405020304" pitchFamily="18" charset="0"/>
              </a:rPr>
              <a:t>Results</a:t>
            </a:r>
            <a:r>
              <a:rPr lang="en-US" dirty="0" smtClean="0"/>
              <a:t>:</a:t>
            </a:r>
          </a:p>
          <a:p>
            <a:pPr marL="714375" lvl="2" indent="-352425" fontAlgn="t"/>
            <a:r>
              <a:rPr lang="en-US" dirty="0"/>
              <a:t>Mean Entropy values</a:t>
            </a:r>
            <a:r>
              <a:rPr lang="en-US" dirty="0" smtClean="0"/>
              <a:t>:</a:t>
            </a:r>
          </a:p>
          <a:p>
            <a:pPr marL="714375" lvl="2" indent="-352425" fontAlgn="t"/>
            <a:endParaRPr lang="en-US" dirty="0"/>
          </a:p>
          <a:p>
            <a:pPr marL="714375" lvl="2" indent="-352425" fontAlgn="t"/>
            <a:endParaRPr lang="en-US" dirty="0" smtClean="0"/>
          </a:p>
          <a:p>
            <a:pPr marL="714375" lvl="2" indent="-352425" fontAlgn="t"/>
            <a:endParaRPr lang="en-US" dirty="0"/>
          </a:p>
          <a:p>
            <a:pPr marL="714375" lvl="2" indent="-352425" fontAlgn="t"/>
            <a:endParaRPr lang="en-US" dirty="0" smtClean="0"/>
          </a:p>
          <a:p>
            <a:pPr marL="714375" lvl="2" indent="-352425" fontAlgn="t"/>
            <a:endParaRPr lang="en-US" b="1" u="sng" dirty="0" smtClean="0">
              <a:uFill>
                <a:solidFill>
                  <a:schemeClr val="accent1"/>
                </a:solidFill>
              </a:uFill>
              <a:cs typeface="Times New Roman" panose="02020603050405020304" pitchFamily="18" charset="0"/>
            </a:endParaRPr>
          </a:p>
          <a:p>
            <a:pPr marL="714375" lvl="2" indent="-352425" fontAlgn="t"/>
            <a:r>
              <a:rPr lang="en-US" b="1" u="sng" dirty="0" smtClean="0">
                <a:uFill>
                  <a:solidFill>
                    <a:schemeClr val="accent1"/>
                  </a:solidFill>
                </a:uFill>
                <a:cs typeface="Times New Roman" panose="02020603050405020304" pitchFamily="18" charset="0"/>
              </a:rPr>
              <a:t>The </a:t>
            </a:r>
            <a:r>
              <a:rPr lang="en-US" b="1" u="sng" dirty="0">
                <a:uFill>
                  <a:solidFill>
                    <a:schemeClr val="accent1"/>
                  </a:solidFill>
                </a:uFill>
                <a:cs typeface="Times New Roman" panose="02020603050405020304" pitchFamily="18" charset="0"/>
              </a:rPr>
              <a:t>difference between investors and creditors is not </a:t>
            </a:r>
            <a:r>
              <a:rPr lang="en-US" b="1" u="sng" dirty="0" smtClean="0">
                <a:uFill>
                  <a:solidFill>
                    <a:schemeClr val="accent1"/>
                  </a:solidFill>
                </a:uFill>
                <a:cs typeface="Times New Roman" panose="02020603050405020304" pitchFamily="18" charset="0"/>
              </a:rPr>
              <a:t>significant</a:t>
            </a:r>
            <a:r>
              <a:rPr lang="en-US" dirty="0" smtClean="0">
                <a:uFill>
                  <a:solidFill>
                    <a:schemeClr val="accent1"/>
                  </a:solidFill>
                </a:uFill>
                <a:cs typeface="Times New Roman" panose="02020603050405020304" pitchFamily="18" charset="0"/>
              </a:rPr>
              <a:t> (ANOVA)</a:t>
            </a:r>
            <a:endParaRPr lang="en-US" dirty="0">
              <a:uFill>
                <a:solidFill>
                  <a:schemeClr val="accent1"/>
                </a:solidFill>
              </a:uFill>
              <a:cs typeface="Times New Roman" panose="02020603050405020304" pitchFamily="18" charset="0"/>
            </a:endParaRPr>
          </a:p>
          <a:p>
            <a:pPr marL="714375" lvl="2" indent="-352425" fontAlgn="t"/>
            <a:r>
              <a:rPr lang="en-US" dirty="0" smtClean="0"/>
              <a:t>Experience in making investment / lending decisions is associated with lower Entropy values: </a:t>
            </a:r>
            <a:r>
              <a:rPr lang="en-US" b="1" u="sng" dirty="0">
                <a:uFill>
                  <a:solidFill>
                    <a:schemeClr val="accent1"/>
                  </a:solidFill>
                </a:uFill>
                <a:cs typeface="Times New Roman" panose="02020603050405020304" pitchFamily="18" charset="0"/>
              </a:rPr>
              <a:t>More experienced participants apply a more </a:t>
            </a:r>
            <a:r>
              <a:rPr lang="en-US" b="1" u="sng" dirty="0" smtClean="0">
                <a:uFill>
                  <a:solidFill>
                    <a:schemeClr val="accent1"/>
                  </a:solidFill>
                </a:uFill>
                <a:cs typeface="Times New Roman" panose="02020603050405020304" pitchFamily="18" charset="0"/>
              </a:rPr>
              <a:t>ordered search strategy </a:t>
            </a:r>
            <a:r>
              <a:rPr lang="en-US" dirty="0">
                <a:uFill>
                  <a:solidFill>
                    <a:schemeClr val="accent1"/>
                  </a:solidFill>
                </a:uFill>
                <a:cs typeface="Times New Roman" panose="02020603050405020304" pitchFamily="18" charset="0"/>
              </a:rPr>
              <a:t>(</a:t>
            </a:r>
            <a:r>
              <a:rPr lang="en-US" dirty="0" smtClean="0">
                <a:uFill>
                  <a:solidFill>
                    <a:schemeClr val="accent1"/>
                  </a:solidFill>
                </a:uFill>
                <a:cs typeface="Times New Roman" panose="02020603050405020304" pitchFamily="18" charset="0"/>
              </a:rPr>
              <a:t>ANOVA, &lt; 1%)</a:t>
            </a:r>
            <a:endParaRPr lang="en-US" dirty="0">
              <a:uFill>
                <a:solidFill>
                  <a:schemeClr val="accent1"/>
                </a:solidFill>
              </a:uFill>
              <a:cs typeface="Times New Roman" panose="02020603050405020304" pitchFamily="18" charset="0"/>
            </a:endParaRPr>
          </a:p>
          <a:p>
            <a:pPr marL="714375" lvl="2" indent="-352425" fontAlgn="t"/>
            <a:endParaRPr lang="en-US" b="1" u="sng" dirty="0">
              <a:uFill>
                <a:solidFill>
                  <a:schemeClr val="accent1"/>
                </a:solidFill>
              </a:uFill>
              <a:cs typeface="Times New Roman" panose="02020603050405020304" pitchFamily="18" charset="0"/>
            </a:endParaRPr>
          </a:p>
          <a:p>
            <a:pPr marL="357188" lvl="2" indent="-357188" fontAlgn="t"/>
            <a:endParaRPr lang="en-US" dirty="0"/>
          </a:p>
          <a:p>
            <a:pPr marL="357188" lvl="2" indent="-357188" fontAlgn="t"/>
            <a:endParaRPr lang="en-US" dirty="0" smtClean="0"/>
          </a:p>
          <a:p>
            <a:pPr marL="357188" lvl="2" indent="-357188" fontAlgn="t"/>
            <a:endParaRPr lang="en-US" dirty="0"/>
          </a:p>
          <a:p>
            <a:pPr marL="357188" lvl="2" indent="-357188" fontAlgn="t"/>
            <a:endParaRPr lang="en-US" dirty="0" smtClean="0"/>
          </a:p>
          <a:p>
            <a:pPr marL="357188" lvl="2" indent="-357188" fontAlgn="t"/>
            <a:endParaRPr lang="en-US" dirty="0"/>
          </a:p>
          <a:p>
            <a:pPr marL="357188" lvl="2" indent="-357188" fontAlgn="t"/>
            <a:endParaRPr lang="en-US" dirty="0" smtClean="0"/>
          </a:p>
          <a:p>
            <a:pPr marL="357188" lvl="2" indent="-357188" fontAlgn="t"/>
            <a:endParaRPr lang="en-US" dirty="0"/>
          </a:p>
          <a:p>
            <a:pPr fontAlgn="t"/>
            <a:endParaRPr lang="en-US" dirty="0" smtClean="0"/>
          </a:p>
        </p:txBody>
      </p:sp>
      <p:graphicFrame>
        <p:nvGraphicFramePr>
          <p:cNvPr id="24" name="Tabelle 23"/>
          <p:cNvGraphicFramePr>
            <a:graphicFrameLocks noGrp="1"/>
          </p:cNvGraphicFramePr>
          <p:nvPr>
            <p:extLst>
              <p:ext uri="{D42A27DB-BD31-4B8C-83A1-F6EECF244321}">
                <p14:modId xmlns:p14="http://schemas.microsoft.com/office/powerpoint/2010/main" val="4218314971"/>
              </p:ext>
            </p:extLst>
          </p:nvPr>
        </p:nvGraphicFramePr>
        <p:xfrm>
          <a:off x="3563888" y="3524832"/>
          <a:ext cx="2801303" cy="1272320"/>
        </p:xfrm>
        <a:graphic>
          <a:graphicData uri="http://schemas.openxmlformats.org/drawingml/2006/table">
            <a:tbl>
              <a:tblPr firstRow="1" bandRow="1">
                <a:tableStyleId>{5C22544A-7EE6-4342-B048-85BDC9FD1C3A}</a:tableStyleId>
              </a:tblPr>
              <a:tblGrid>
                <a:gridCol w="1019493">
                  <a:extLst>
                    <a:ext uri="{9D8B030D-6E8A-4147-A177-3AD203B41FA5}">
                      <a16:colId xmlns:a16="http://schemas.microsoft.com/office/drawing/2014/main" xmlns="" val="20000"/>
                    </a:ext>
                  </a:extLst>
                </a:gridCol>
                <a:gridCol w="890905">
                  <a:extLst>
                    <a:ext uri="{9D8B030D-6E8A-4147-A177-3AD203B41FA5}">
                      <a16:colId xmlns:a16="http://schemas.microsoft.com/office/drawing/2014/main" xmlns="" val="20001"/>
                    </a:ext>
                  </a:extLst>
                </a:gridCol>
                <a:gridCol w="890905">
                  <a:extLst>
                    <a:ext uri="{9D8B030D-6E8A-4147-A177-3AD203B41FA5}">
                      <a16:colId xmlns:a16="http://schemas.microsoft.com/office/drawing/2014/main" xmlns="" val="20002"/>
                    </a:ext>
                  </a:extLst>
                </a:gridCol>
              </a:tblGrid>
              <a:tr h="300951">
                <a:tc>
                  <a:txBody>
                    <a:bodyPr/>
                    <a:lstStyle/>
                    <a:p>
                      <a:endParaRPr lang="de-DE" sz="1400" dirty="0"/>
                    </a:p>
                  </a:txBody>
                  <a:tcPr anchor="ctr"/>
                </a:tc>
                <a:tc>
                  <a:txBody>
                    <a:bodyPr/>
                    <a:lstStyle/>
                    <a:p>
                      <a:pPr algn="ctr"/>
                      <a:r>
                        <a:rPr lang="de-DE" sz="1400" dirty="0" smtClean="0"/>
                        <a:t>Profit</a:t>
                      </a:r>
                      <a:endParaRPr lang="de-DE" sz="1400" dirty="0"/>
                    </a:p>
                  </a:txBody>
                  <a:tcPr anchor="ctr"/>
                </a:tc>
                <a:tc>
                  <a:txBody>
                    <a:bodyPr/>
                    <a:lstStyle/>
                    <a:p>
                      <a:pPr algn="ctr"/>
                      <a:r>
                        <a:rPr lang="de-DE" sz="1400" dirty="0" smtClean="0"/>
                        <a:t>Loss</a:t>
                      </a:r>
                      <a:endParaRPr lang="de-DE" sz="1400" dirty="0"/>
                    </a:p>
                  </a:txBody>
                  <a:tcPr anchor="ctr"/>
                </a:tc>
                <a:extLst>
                  <a:ext uri="{0D108BD9-81ED-4DB2-BD59-A6C34878D82A}">
                    <a16:rowId xmlns:a16="http://schemas.microsoft.com/office/drawing/2014/main" xmlns="" val="10000"/>
                  </a:ext>
                </a:extLst>
              </a:tr>
              <a:tr h="483760">
                <a:tc>
                  <a:txBody>
                    <a:bodyPr/>
                    <a:lstStyle/>
                    <a:p>
                      <a:r>
                        <a:rPr lang="de-DE" sz="1400" b="1" dirty="0" smtClean="0"/>
                        <a:t>Investors</a:t>
                      </a:r>
                      <a:endParaRPr lang="de-DE" sz="1400" b="1" dirty="0"/>
                    </a:p>
                  </a:txBody>
                  <a:tcPr anchor="ctr"/>
                </a:tc>
                <a:tc>
                  <a:txBody>
                    <a:bodyPr/>
                    <a:lstStyle/>
                    <a:p>
                      <a:pPr algn="ctr"/>
                      <a:r>
                        <a:rPr lang="de-DE" sz="1400" dirty="0" smtClean="0"/>
                        <a:t>5.38</a:t>
                      </a:r>
                      <a:endParaRPr lang="de-DE" sz="1400" dirty="0"/>
                    </a:p>
                  </a:txBody>
                  <a:tcPr anchor="ctr"/>
                </a:tc>
                <a:tc>
                  <a:txBody>
                    <a:bodyPr/>
                    <a:lstStyle/>
                    <a:p>
                      <a:pPr algn="ctr"/>
                      <a:r>
                        <a:rPr lang="de-DE" sz="1400" dirty="0" smtClean="0"/>
                        <a:t>5.72</a:t>
                      </a:r>
                      <a:endParaRPr lang="de-DE" sz="1400" dirty="0"/>
                    </a:p>
                  </a:txBody>
                  <a:tcPr anchor="ctr"/>
                </a:tc>
                <a:extLst>
                  <a:ext uri="{0D108BD9-81ED-4DB2-BD59-A6C34878D82A}">
                    <a16:rowId xmlns:a16="http://schemas.microsoft.com/office/drawing/2014/main" xmlns="" val="10001"/>
                  </a:ext>
                </a:extLst>
              </a:tr>
              <a:tr h="483760">
                <a:tc>
                  <a:txBody>
                    <a:bodyPr/>
                    <a:lstStyle/>
                    <a:p>
                      <a:r>
                        <a:rPr lang="en-US" sz="1400" b="1" noProof="0" dirty="0" smtClean="0"/>
                        <a:t>Creditors</a:t>
                      </a:r>
                      <a:endParaRPr lang="en-US" sz="1400" b="1" noProof="0" dirty="0"/>
                    </a:p>
                  </a:txBody>
                  <a:tcPr anchor="ctr"/>
                </a:tc>
                <a:tc>
                  <a:txBody>
                    <a:bodyPr/>
                    <a:lstStyle/>
                    <a:p>
                      <a:pPr algn="ctr"/>
                      <a:r>
                        <a:rPr lang="de-DE" sz="1400" dirty="0" smtClean="0"/>
                        <a:t>5.66</a:t>
                      </a:r>
                      <a:endParaRPr lang="de-DE" sz="1400" dirty="0"/>
                    </a:p>
                  </a:txBody>
                  <a:tcPr anchor="ctr"/>
                </a:tc>
                <a:tc>
                  <a:txBody>
                    <a:bodyPr/>
                    <a:lstStyle/>
                    <a:p>
                      <a:pPr algn="ctr"/>
                      <a:r>
                        <a:rPr lang="de-DE" sz="1400" dirty="0" smtClean="0"/>
                        <a:t>5.05</a:t>
                      </a:r>
                      <a:endParaRPr lang="de-DE" sz="1400" dirty="0"/>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0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Kind of Search Strategy is Applied?</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25</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Key findings</a:t>
            </a:r>
          </a:p>
          <a:p>
            <a:pPr marL="357188" lvl="2" indent="-357188"/>
            <a:r>
              <a:rPr lang="en-US" dirty="0" smtClean="0"/>
              <a:t>Participants mainly apply an </a:t>
            </a:r>
            <a:r>
              <a:rPr lang="en-US" b="1" u="sng" dirty="0" smtClean="0">
                <a:uFill>
                  <a:solidFill>
                    <a:schemeClr val="accent1"/>
                  </a:solidFill>
                </a:uFill>
                <a:cs typeface="Times New Roman" panose="02020603050405020304" pitchFamily="18" charset="0"/>
              </a:rPr>
              <a:t>ordered search </a:t>
            </a:r>
            <a:r>
              <a:rPr lang="en-US" b="1" u="sng" dirty="0">
                <a:uFill>
                  <a:solidFill>
                    <a:schemeClr val="accent1"/>
                  </a:solidFill>
                </a:uFill>
                <a:cs typeface="Times New Roman" panose="02020603050405020304" pitchFamily="18" charset="0"/>
              </a:rPr>
              <a:t>strategy</a:t>
            </a:r>
            <a:r>
              <a:rPr lang="en-US" dirty="0" smtClean="0"/>
              <a:t>, in particular for the </a:t>
            </a:r>
            <a:r>
              <a:rPr lang="en-US" b="1" u="sng" dirty="0">
                <a:uFill>
                  <a:solidFill>
                    <a:schemeClr val="accent1"/>
                  </a:solidFill>
                </a:uFill>
                <a:cs typeface="Times New Roman" panose="02020603050405020304" pitchFamily="18" charset="0"/>
              </a:rPr>
              <a:t>upper part of the income statement </a:t>
            </a:r>
          </a:p>
          <a:p>
            <a:pPr marL="714375" lvl="2" indent="-352425"/>
            <a:r>
              <a:rPr lang="en-US" dirty="0" smtClean="0"/>
              <a:t>up to </a:t>
            </a:r>
            <a:r>
              <a:rPr lang="en-US" b="1" u="sng" dirty="0">
                <a:uFill>
                  <a:solidFill>
                    <a:schemeClr val="accent1"/>
                  </a:solidFill>
                </a:uFill>
                <a:cs typeface="Times New Roman" panose="02020603050405020304" pitchFamily="18" charset="0"/>
              </a:rPr>
              <a:t>earnings before interest, taxes, and depreciation</a:t>
            </a:r>
            <a:r>
              <a:rPr lang="en-US" dirty="0">
                <a:solidFill>
                  <a:schemeClr val="dk1"/>
                </a:solidFill>
              </a:rPr>
              <a:t> (EBITDA) </a:t>
            </a:r>
            <a:r>
              <a:rPr lang="en-US" dirty="0" smtClean="0">
                <a:solidFill>
                  <a:schemeClr val="dk1"/>
                </a:solidFill>
              </a:rPr>
              <a:t>in the </a:t>
            </a:r>
            <a:r>
              <a:rPr lang="en-US" b="1" u="sng" dirty="0">
                <a:uFill>
                  <a:solidFill>
                    <a:schemeClr val="accent1"/>
                  </a:solidFill>
                </a:uFill>
                <a:cs typeface="Times New Roman" panose="02020603050405020304" pitchFamily="18" charset="0"/>
              </a:rPr>
              <a:t>profit</a:t>
            </a:r>
            <a:r>
              <a:rPr lang="en-US" dirty="0" smtClean="0">
                <a:solidFill>
                  <a:schemeClr val="dk1"/>
                </a:solidFill>
              </a:rPr>
              <a:t> treatment</a:t>
            </a:r>
          </a:p>
          <a:p>
            <a:pPr marL="714375" lvl="2" indent="-352425"/>
            <a:r>
              <a:rPr lang="en-US" dirty="0" smtClean="0">
                <a:solidFill>
                  <a:schemeClr val="dk1"/>
                </a:solidFill>
              </a:rPr>
              <a:t>and even up to </a:t>
            </a:r>
            <a:r>
              <a:rPr lang="de-DE" b="1" u="sng" dirty="0">
                <a:uFill>
                  <a:solidFill>
                    <a:schemeClr val="accent1"/>
                  </a:solidFill>
                </a:uFill>
                <a:cs typeface="Times New Roman" panose="02020603050405020304" pitchFamily="18" charset="0"/>
              </a:rPr>
              <a:t>n</a:t>
            </a:r>
            <a:r>
              <a:rPr lang="en-US" b="1" u="sng" dirty="0">
                <a:uFill>
                  <a:solidFill>
                    <a:schemeClr val="accent1"/>
                  </a:solidFill>
                </a:uFill>
                <a:cs typeface="Times New Roman" panose="02020603050405020304" pitchFamily="18" charset="0"/>
              </a:rPr>
              <a:t>et income from continuing operations</a:t>
            </a:r>
            <a:r>
              <a:rPr lang="en-US" dirty="0"/>
              <a:t> (</a:t>
            </a:r>
            <a:r>
              <a:rPr lang="en-US" dirty="0" err="1"/>
              <a:t>Gewinn</a:t>
            </a:r>
            <a:r>
              <a:rPr lang="en-US" dirty="0"/>
              <a:t> </a:t>
            </a:r>
            <a:r>
              <a:rPr lang="en-US" dirty="0" err="1"/>
              <a:t>aus</a:t>
            </a:r>
            <a:r>
              <a:rPr lang="en-US" dirty="0"/>
              <a:t> </a:t>
            </a:r>
            <a:r>
              <a:rPr lang="en-US" dirty="0" err="1"/>
              <a:t>fortgeführten</a:t>
            </a:r>
            <a:r>
              <a:rPr lang="en-US" dirty="0"/>
              <a:t> </a:t>
            </a:r>
            <a:r>
              <a:rPr lang="en-US" dirty="0" err="1" smtClean="0"/>
              <a:t>Aktivitäten</a:t>
            </a:r>
            <a:r>
              <a:rPr lang="en-US" dirty="0" smtClean="0"/>
              <a:t>) in the </a:t>
            </a:r>
            <a:r>
              <a:rPr lang="en-US" b="1" u="sng" dirty="0">
                <a:uFill>
                  <a:solidFill>
                    <a:schemeClr val="accent1"/>
                  </a:solidFill>
                </a:uFill>
                <a:cs typeface="Times New Roman" panose="02020603050405020304" pitchFamily="18" charset="0"/>
              </a:rPr>
              <a:t>loss</a:t>
            </a:r>
            <a:r>
              <a:rPr lang="en-US" dirty="0" smtClean="0"/>
              <a:t> treatment</a:t>
            </a:r>
          </a:p>
          <a:p>
            <a:pPr marL="357188" lvl="2" indent="-357188"/>
            <a:endParaRPr lang="en-US" b="1" u="sng" dirty="0" smtClean="0">
              <a:uFill>
                <a:solidFill>
                  <a:schemeClr val="accent1"/>
                </a:solidFill>
              </a:uFill>
              <a:cs typeface="Times New Roman" panose="02020603050405020304" pitchFamily="18" charset="0"/>
            </a:endParaRPr>
          </a:p>
          <a:p>
            <a:pPr marL="357188" lvl="2" indent="-357188"/>
            <a:r>
              <a:rPr lang="en-US" dirty="0" smtClean="0">
                <a:uFill>
                  <a:solidFill>
                    <a:schemeClr val="accent1"/>
                  </a:solidFill>
                </a:uFill>
                <a:cs typeface="Times New Roman" panose="02020603050405020304" pitchFamily="18" charset="0"/>
              </a:rPr>
              <a:t>The </a:t>
            </a:r>
            <a:r>
              <a:rPr lang="en-US" dirty="0">
                <a:uFill>
                  <a:solidFill>
                    <a:schemeClr val="accent1"/>
                  </a:solidFill>
                </a:uFill>
                <a:cs typeface="Times New Roman" panose="02020603050405020304" pitchFamily="18" charset="0"/>
              </a:rPr>
              <a:t>positions shown in the lower part of the income statement seem to be of lower interest</a:t>
            </a:r>
          </a:p>
          <a:p>
            <a:pPr marL="357188" lvl="2" indent="-357188"/>
            <a:endParaRPr lang="en-US" b="1" u="sng" dirty="0" smtClean="0">
              <a:uFill>
                <a:solidFill>
                  <a:schemeClr val="accent1"/>
                </a:solidFill>
              </a:uFill>
              <a:cs typeface="Times New Roman" panose="02020603050405020304" pitchFamily="18" charset="0"/>
            </a:endParaRPr>
          </a:p>
          <a:p>
            <a:pPr marL="357188" lvl="2" indent="-357188"/>
            <a:r>
              <a:rPr lang="en-US" b="1" u="sng" dirty="0" smtClean="0">
                <a:uFill>
                  <a:solidFill>
                    <a:schemeClr val="accent1"/>
                  </a:solidFill>
                </a:uFill>
                <a:cs typeface="Times New Roman" panose="02020603050405020304" pitchFamily="18" charset="0"/>
              </a:rPr>
              <a:t>Investors </a:t>
            </a:r>
            <a:r>
              <a:rPr lang="en-US" b="1" u="sng" dirty="0">
                <a:uFill>
                  <a:solidFill>
                    <a:schemeClr val="accent1"/>
                  </a:solidFill>
                </a:uFill>
                <a:cs typeface="Times New Roman" panose="02020603050405020304" pitchFamily="18" charset="0"/>
              </a:rPr>
              <a:t>and creditors </a:t>
            </a:r>
            <a:r>
              <a:rPr lang="en-US" b="1" u="sng" dirty="0" smtClean="0">
                <a:uFill>
                  <a:solidFill>
                    <a:schemeClr val="accent1"/>
                  </a:solidFill>
                </a:uFill>
                <a:cs typeface="Times New Roman" panose="02020603050405020304" pitchFamily="18" charset="0"/>
              </a:rPr>
              <a:t>both seem </a:t>
            </a:r>
            <a:r>
              <a:rPr lang="en-US" b="1" u="sng" dirty="0">
                <a:uFill>
                  <a:solidFill>
                    <a:schemeClr val="accent1"/>
                  </a:solidFill>
                </a:uFill>
                <a:cs typeface="Times New Roman" panose="02020603050405020304" pitchFamily="18" charset="0"/>
              </a:rPr>
              <a:t>to apply </a:t>
            </a:r>
            <a:r>
              <a:rPr lang="en-US" b="1" u="sng" dirty="0" smtClean="0">
                <a:uFill>
                  <a:solidFill>
                    <a:schemeClr val="accent1"/>
                  </a:solidFill>
                </a:uFill>
                <a:cs typeface="Times New Roman" panose="02020603050405020304" pitchFamily="18" charset="0"/>
              </a:rPr>
              <a:t>an ordered search strategy</a:t>
            </a:r>
          </a:p>
          <a:p>
            <a:pPr marL="357188" lvl="2" indent="-357188"/>
            <a:endParaRPr lang="en-US" dirty="0">
              <a:uFill>
                <a:solidFill>
                  <a:schemeClr val="accent1"/>
                </a:solidFill>
              </a:uFill>
              <a:cs typeface="Times New Roman" panose="02020603050405020304" pitchFamily="18" charset="0"/>
            </a:endParaRPr>
          </a:p>
          <a:p>
            <a:pPr marL="357188" lvl="2" indent="-357188"/>
            <a:r>
              <a:rPr lang="en-US" dirty="0" smtClean="0">
                <a:uFill>
                  <a:solidFill>
                    <a:schemeClr val="accent1"/>
                  </a:solidFill>
                </a:uFill>
                <a:cs typeface="Times New Roman" panose="02020603050405020304" pitchFamily="18" charset="0"/>
              </a:rPr>
              <a:t>Those participants with above-median </a:t>
            </a:r>
            <a:r>
              <a:rPr lang="en-US" b="1" u="sng" dirty="0">
                <a:uFill>
                  <a:solidFill>
                    <a:schemeClr val="accent1"/>
                  </a:solidFill>
                </a:uFill>
                <a:cs typeface="Times New Roman" panose="02020603050405020304" pitchFamily="18" charset="0"/>
              </a:rPr>
              <a:t>experience</a:t>
            </a:r>
            <a:r>
              <a:rPr lang="en-US" dirty="0" smtClean="0">
                <a:uFill>
                  <a:solidFill>
                    <a:schemeClr val="accent1"/>
                  </a:solidFill>
                </a:uFill>
                <a:cs typeface="Times New Roman" panose="02020603050405020304" pitchFamily="18" charset="0"/>
              </a:rPr>
              <a:t> in making investment / lending decisions apply a more </a:t>
            </a:r>
            <a:r>
              <a:rPr lang="en-US" b="1" u="sng" dirty="0" smtClean="0">
                <a:uFill>
                  <a:solidFill>
                    <a:schemeClr val="accent1"/>
                  </a:solidFill>
                </a:uFill>
                <a:cs typeface="Times New Roman" panose="02020603050405020304" pitchFamily="18" charset="0"/>
              </a:rPr>
              <a:t>ordered search strategy</a:t>
            </a:r>
            <a:endParaRPr lang="en-US" b="1" u="sng" dirty="0">
              <a:uFill>
                <a:solidFill>
                  <a:schemeClr val="accent1"/>
                </a:solidFill>
              </a:uFill>
              <a:cs typeface="Times New Roman" panose="02020603050405020304" pitchFamily="18" charset="0"/>
            </a:endParaRPr>
          </a:p>
          <a:p>
            <a:pPr marL="357188" lvl="2" indent="-357188"/>
            <a:endParaRPr lang="en-US" dirty="0">
              <a:uFill>
                <a:solidFill>
                  <a:schemeClr val="accent1"/>
                </a:solidFill>
              </a:uFill>
              <a:cs typeface="Times New Roman" panose="02020603050405020304" pitchFamily="18" charset="0"/>
            </a:endParaRPr>
          </a:p>
        </p:txBody>
      </p:sp>
    </p:spTree>
    <p:extLst>
      <p:ext uri="{BB962C8B-B14F-4D97-AF65-F5344CB8AC3E}">
        <p14:creationId xmlns:p14="http://schemas.microsoft.com/office/powerpoint/2010/main" val="38392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850" y="404664"/>
            <a:ext cx="8496300" cy="792088"/>
          </a:xfrm>
        </p:spPr>
        <p:txBody>
          <a:bodyPr/>
          <a:lstStyle/>
          <a:p>
            <a:r>
              <a:rPr lang="en-US" dirty="0" smtClean="0"/>
              <a:t>How is Company XY Evaluated?</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26</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Decision data on the probability to invest / lend</a:t>
            </a:r>
          </a:p>
        </p:txBody>
      </p:sp>
      <p:pic>
        <p:nvPicPr>
          <p:cNvPr id="3" name="Grafik 2"/>
          <p:cNvPicPr>
            <a:picLocks noChangeAspect="1"/>
          </p:cNvPicPr>
          <p:nvPr/>
        </p:nvPicPr>
        <p:blipFill>
          <a:blip r:embed="rId3"/>
          <a:stretch>
            <a:fillRect/>
          </a:stretch>
        </p:blipFill>
        <p:spPr>
          <a:xfrm>
            <a:off x="323849" y="1594167"/>
            <a:ext cx="5165321" cy="4787161"/>
          </a:xfrm>
          <a:prstGeom prst="rect">
            <a:avLst/>
          </a:prstGeom>
          <a:ln>
            <a:solidFill>
              <a:schemeClr val="accent1">
                <a:lumMod val="50000"/>
              </a:schemeClr>
            </a:solidFill>
          </a:ln>
        </p:spPr>
      </p:pic>
      <p:sp>
        <p:nvSpPr>
          <p:cNvPr id="16" name="Inhaltsplatzhalter 2"/>
          <p:cNvSpPr>
            <a:spLocks noGrp="1"/>
          </p:cNvSpPr>
          <p:nvPr>
            <p:ph idx="1"/>
          </p:nvPr>
        </p:nvSpPr>
        <p:spPr>
          <a:xfrm>
            <a:off x="5732288" y="1603780"/>
            <a:ext cx="5608464" cy="426442"/>
          </a:xfrm>
        </p:spPr>
        <p:txBody>
          <a:bodyPr/>
          <a:lstStyle/>
          <a:p>
            <a:pPr lvl="1"/>
            <a:r>
              <a:rPr lang="en-US" dirty="0" smtClean="0"/>
              <a:t>(-1: „highly unlikely“;</a:t>
            </a:r>
            <a:br>
              <a:rPr lang="en-US" dirty="0" smtClean="0"/>
            </a:br>
            <a:r>
              <a:rPr lang="en-US" dirty="0" smtClean="0"/>
              <a:t>1: „highly likely“)</a:t>
            </a:r>
          </a:p>
        </p:txBody>
      </p:sp>
      <p:sp>
        <p:nvSpPr>
          <p:cNvPr id="10" name="Inhaltsplatzhalter 2"/>
          <p:cNvSpPr txBox="1">
            <a:spLocks/>
          </p:cNvSpPr>
          <p:nvPr/>
        </p:nvSpPr>
        <p:spPr>
          <a:xfrm>
            <a:off x="5732288" y="2368850"/>
            <a:ext cx="3024014" cy="272094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Findings</a:t>
            </a:r>
          </a:p>
          <a:p>
            <a:pPr marL="357188" lvl="2" indent="-357188"/>
            <a:r>
              <a:rPr lang="en-US" dirty="0" smtClean="0"/>
              <a:t>In case of a </a:t>
            </a:r>
            <a:r>
              <a:rPr lang="en-US" b="1" u="sng" dirty="0">
                <a:uFill>
                  <a:solidFill>
                    <a:schemeClr val="accent1"/>
                  </a:solidFill>
                </a:uFill>
                <a:cs typeface="Times New Roman" panose="02020603050405020304" pitchFamily="18" charset="0"/>
              </a:rPr>
              <a:t>loss</a:t>
            </a:r>
            <a:r>
              <a:rPr lang="en-US" dirty="0" smtClean="0"/>
              <a:t>, the probability to invest / lend is significantly lower</a:t>
            </a:r>
            <a:br>
              <a:rPr lang="en-US" dirty="0" smtClean="0"/>
            </a:br>
            <a:r>
              <a:rPr lang="en-US" dirty="0" smtClean="0"/>
              <a:t>(ANOVA, &lt; 1%)</a:t>
            </a:r>
          </a:p>
          <a:p>
            <a:pPr marL="357188" lvl="2" indent="-357188"/>
            <a:r>
              <a:rPr lang="en-US" dirty="0" smtClean="0"/>
              <a:t>There is no significant </a:t>
            </a:r>
            <a:r>
              <a:rPr lang="en-US" b="1" u="sng" dirty="0" smtClean="0">
                <a:uFill>
                  <a:solidFill>
                    <a:schemeClr val="accent1"/>
                  </a:solidFill>
                </a:uFill>
                <a:cs typeface="Times New Roman" panose="02020603050405020304" pitchFamily="18" charset="0"/>
              </a:rPr>
              <a:t>difference </a:t>
            </a:r>
            <a:r>
              <a:rPr lang="en-US" b="1" u="sng" dirty="0">
                <a:uFill>
                  <a:solidFill>
                    <a:schemeClr val="accent1"/>
                  </a:solidFill>
                </a:uFill>
                <a:cs typeface="Times New Roman" panose="02020603050405020304" pitchFamily="18" charset="0"/>
              </a:rPr>
              <a:t>between investors and creditors</a:t>
            </a:r>
            <a:r>
              <a:rPr lang="en-US" b="1" dirty="0">
                <a:uFill>
                  <a:solidFill>
                    <a:schemeClr val="accent1"/>
                  </a:solidFill>
                </a:uFill>
                <a:cs typeface="Times New Roman" panose="02020603050405020304" pitchFamily="18" charset="0"/>
              </a:rPr>
              <a:t> </a:t>
            </a:r>
            <a:r>
              <a:rPr lang="en-US" dirty="0" smtClean="0"/>
              <a:t>in the probability to invest / lend (ANOVA)</a:t>
            </a:r>
            <a:endParaRPr lang="en-US" dirty="0"/>
          </a:p>
          <a:p>
            <a:endParaRPr lang="en-US" dirty="0"/>
          </a:p>
        </p:txBody>
      </p:sp>
      <p:grpSp>
        <p:nvGrpSpPr>
          <p:cNvPr id="7" name="Gruppieren 6"/>
          <p:cNvGrpSpPr/>
          <p:nvPr/>
        </p:nvGrpSpPr>
        <p:grpSpPr>
          <a:xfrm>
            <a:off x="7020271" y="6110855"/>
            <a:ext cx="720080" cy="455139"/>
            <a:chOff x="7020271" y="6110855"/>
            <a:chExt cx="720080" cy="455139"/>
          </a:xfrm>
        </p:grpSpPr>
        <p:sp>
          <p:nvSpPr>
            <p:cNvPr id="14" name="Geschweifte Klammer rechts 13"/>
            <p:cNvSpPr/>
            <p:nvPr/>
          </p:nvSpPr>
          <p:spPr>
            <a:xfrm rot="5400000">
              <a:off x="7317082" y="5814044"/>
              <a:ext cx="126457" cy="720080"/>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Textfeld 14"/>
            <p:cNvSpPr txBox="1"/>
            <p:nvPr/>
          </p:nvSpPr>
          <p:spPr>
            <a:xfrm>
              <a:off x="7153325" y="6196662"/>
              <a:ext cx="453970" cy="369332"/>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aphicFrame>
        <p:nvGraphicFramePr>
          <p:cNvPr id="18" name="Tabelle 17"/>
          <p:cNvGraphicFramePr>
            <a:graphicFrameLocks noGrp="1"/>
          </p:cNvGraphicFramePr>
          <p:nvPr>
            <p:extLst>
              <p:ext uri="{D42A27DB-BD31-4B8C-83A1-F6EECF244321}">
                <p14:modId xmlns:p14="http://schemas.microsoft.com/office/powerpoint/2010/main" val="2918317145"/>
              </p:ext>
            </p:extLst>
          </p:nvPr>
        </p:nvGraphicFramePr>
        <p:xfrm>
          <a:off x="6084168" y="5157192"/>
          <a:ext cx="1944216" cy="918363"/>
        </p:xfrm>
        <a:graphic>
          <a:graphicData uri="http://schemas.openxmlformats.org/drawingml/2006/table">
            <a:tbl>
              <a:tblPr firstRow="1" bandRow="1">
                <a:tableStyleId>{5C22544A-7EE6-4342-B048-85BDC9FD1C3A}</a:tableStyleId>
              </a:tblPr>
              <a:tblGrid>
                <a:gridCol w="558351">
                  <a:extLst>
                    <a:ext uri="{9D8B030D-6E8A-4147-A177-3AD203B41FA5}">
                      <a16:colId xmlns:a16="http://schemas.microsoft.com/office/drawing/2014/main" xmlns="" val="20000"/>
                    </a:ext>
                  </a:extLst>
                </a:gridCol>
                <a:gridCol w="787644">
                  <a:extLst>
                    <a:ext uri="{9D8B030D-6E8A-4147-A177-3AD203B41FA5}">
                      <a16:colId xmlns:a16="http://schemas.microsoft.com/office/drawing/2014/main" xmlns="" val="20001"/>
                    </a:ext>
                  </a:extLst>
                </a:gridCol>
                <a:gridCol w="598221">
                  <a:extLst>
                    <a:ext uri="{9D8B030D-6E8A-4147-A177-3AD203B41FA5}">
                      <a16:colId xmlns:a16="http://schemas.microsoft.com/office/drawing/2014/main" xmlns="" val="20002"/>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0.00</a:t>
                      </a:r>
                      <a:endParaRPr lang="de-DE" sz="1400" dirty="0"/>
                    </a:p>
                  </a:txBody>
                  <a:tcPr marL="36000" marR="36000"/>
                </a:tc>
                <a:tc>
                  <a:txBody>
                    <a:bodyPr/>
                    <a:lstStyle/>
                    <a:p>
                      <a:pPr algn="ctr"/>
                      <a:r>
                        <a:rPr lang="de-DE" sz="1400" dirty="0" smtClean="0"/>
                        <a:t>- 0.61</a:t>
                      </a:r>
                      <a:endParaRPr lang="de-DE" sz="1400"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- 0.14</a:t>
                      </a:r>
                      <a:endParaRPr lang="de-DE" sz="1400" dirty="0"/>
                    </a:p>
                  </a:txBody>
                  <a:tcPr marL="36000" marR="36000"/>
                </a:tc>
                <a:tc>
                  <a:txBody>
                    <a:bodyPr/>
                    <a:lstStyle/>
                    <a:p>
                      <a:pPr algn="ctr"/>
                      <a:r>
                        <a:rPr lang="de-DE" sz="1400" dirty="0" smtClean="0"/>
                        <a:t>- 0.52</a:t>
                      </a:r>
                      <a:endParaRPr lang="de-DE" sz="1400" dirty="0"/>
                    </a:p>
                  </a:txBody>
                  <a:tcPr marL="36000" marR="3600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2536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is Company XY Evaluated?</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27</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Decision data on the evaluation of the performance of Company XY</a:t>
            </a:r>
          </a:p>
        </p:txBody>
      </p:sp>
      <p:pic>
        <p:nvPicPr>
          <p:cNvPr id="7" name="Grafik 6"/>
          <p:cNvPicPr>
            <a:picLocks noChangeAspect="1"/>
          </p:cNvPicPr>
          <p:nvPr/>
        </p:nvPicPr>
        <p:blipFill>
          <a:blip r:embed="rId3"/>
          <a:stretch>
            <a:fillRect/>
          </a:stretch>
        </p:blipFill>
        <p:spPr>
          <a:xfrm>
            <a:off x="323849" y="1557337"/>
            <a:ext cx="5184255" cy="4804709"/>
          </a:xfrm>
          <a:prstGeom prst="rect">
            <a:avLst/>
          </a:prstGeom>
          <a:ln>
            <a:solidFill>
              <a:schemeClr val="accent1">
                <a:lumMod val="50000"/>
              </a:schemeClr>
            </a:solidFill>
          </a:ln>
        </p:spPr>
      </p:pic>
      <p:sp>
        <p:nvSpPr>
          <p:cNvPr id="10" name="Inhaltsplatzhalter 2"/>
          <p:cNvSpPr>
            <a:spLocks noGrp="1"/>
          </p:cNvSpPr>
          <p:nvPr>
            <p:ph idx="1"/>
          </p:nvPr>
        </p:nvSpPr>
        <p:spPr>
          <a:xfrm>
            <a:off x="5732288" y="1603780"/>
            <a:ext cx="5608464" cy="426442"/>
          </a:xfrm>
        </p:spPr>
        <p:txBody>
          <a:bodyPr/>
          <a:lstStyle/>
          <a:p>
            <a:pPr lvl="1"/>
            <a:r>
              <a:rPr lang="en-US" dirty="0" smtClean="0"/>
              <a:t>(-1: „extremely poor“;</a:t>
            </a:r>
            <a:br>
              <a:rPr lang="en-US" dirty="0" smtClean="0"/>
            </a:br>
            <a:r>
              <a:rPr lang="en-US" dirty="0" smtClean="0"/>
              <a:t>1: „extremely good“)</a:t>
            </a:r>
          </a:p>
        </p:txBody>
      </p:sp>
      <p:sp>
        <p:nvSpPr>
          <p:cNvPr id="12" name="Inhaltsplatzhalter 2"/>
          <p:cNvSpPr txBox="1">
            <a:spLocks/>
          </p:cNvSpPr>
          <p:nvPr/>
        </p:nvSpPr>
        <p:spPr>
          <a:xfrm>
            <a:off x="5732288" y="2368850"/>
            <a:ext cx="3304208" cy="272094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Findings</a:t>
            </a:r>
          </a:p>
          <a:p>
            <a:pPr marL="357188" lvl="2" indent="-357188"/>
            <a:r>
              <a:rPr lang="en-US" dirty="0" smtClean="0"/>
              <a:t>In case of a </a:t>
            </a:r>
            <a:r>
              <a:rPr lang="en-US" b="1" u="sng" dirty="0">
                <a:uFill>
                  <a:solidFill>
                    <a:schemeClr val="accent1"/>
                  </a:solidFill>
                </a:uFill>
                <a:cs typeface="Times New Roman" panose="02020603050405020304" pitchFamily="18" charset="0"/>
              </a:rPr>
              <a:t>loss</a:t>
            </a:r>
            <a:r>
              <a:rPr lang="en-US" dirty="0" smtClean="0"/>
              <a:t>, the performance is seen significantly more unfavorable</a:t>
            </a:r>
            <a:br>
              <a:rPr lang="en-US" dirty="0" smtClean="0"/>
            </a:br>
            <a:r>
              <a:rPr lang="en-US" dirty="0" smtClean="0"/>
              <a:t>(ANOVA, &lt; 1%)</a:t>
            </a:r>
          </a:p>
          <a:p>
            <a:pPr marL="357188" lvl="2" indent="-357188"/>
            <a:r>
              <a:rPr lang="en-US" dirty="0" smtClean="0"/>
              <a:t>There </a:t>
            </a:r>
            <a:r>
              <a:rPr lang="en-US" dirty="0"/>
              <a:t>is </a:t>
            </a:r>
            <a:r>
              <a:rPr lang="en-US" dirty="0" smtClean="0"/>
              <a:t>no significant </a:t>
            </a:r>
            <a:r>
              <a:rPr lang="en-US" b="1" u="sng" dirty="0" smtClean="0">
                <a:uFill>
                  <a:solidFill>
                    <a:schemeClr val="accent1"/>
                  </a:solidFill>
                </a:uFill>
                <a:cs typeface="Times New Roman" panose="02020603050405020304" pitchFamily="18" charset="0"/>
              </a:rPr>
              <a:t>difference </a:t>
            </a:r>
            <a:r>
              <a:rPr lang="en-US" b="1" u="sng" dirty="0">
                <a:uFill>
                  <a:solidFill>
                    <a:schemeClr val="accent1"/>
                  </a:solidFill>
                </a:uFill>
                <a:cs typeface="Times New Roman" panose="02020603050405020304" pitchFamily="18" charset="0"/>
              </a:rPr>
              <a:t>between investors and creditors</a:t>
            </a:r>
            <a:r>
              <a:rPr lang="en-US" b="1" dirty="0">
                <a:uFill>
                  <a:solidFill>
                    <a:schemeClr val="accent1"/>
                  </a:solidFill>
                </a:uFill>
                <a:cs typeface="Times New Roman" panose="02020603050405020304" pitchFamily="18" charset="0"/>
              </a:rPr>
              <a:t> </a:t>
            </a:r>
            <a:r>
              <a:rPr lang="en-US" dirty="0" smtClean="0"/>
              <a:t>in the evaluation of the performance of Company XY (ANOVA)</a:t>
            </a:r>
            <a:endParaRPr lang="en-US" dirty="0"/>
          </a:p>
          <a:p>
            <a:endParaRPr lang="en-US" dirty="0"/>
          </a:p>
        </p:txBody>
      </p:sp>
      <p:graphicFrame>
        <p:nvGraphicFramePr>
          <p:cNvPr id="18" name="Tabelle 17"/>
          <p:cNvGraphicFramePr>
            <a:graphicFrameLocks noGrp="1"/>
          </p:cNvGraphicFramePr>
          <p:nvPr>
            <p:extLst>
              <p:ext uri="{D42A27DB-BD31-4B8C-83A1-F6EECF244321}">
                <p14:modId xmlns:p14="http://schemas.microsoft.com/office/powerpoint/2010/main" val="864910245"/>
              </p:ext>
            </p:extLst>
          </p:nvPr>
        </p:nvGraphicFramePr>
        <p:xfrm>
          <a:off x="6084168" y="5157192"/>
          <a:ext cx="1944216" cy="918363"/>
        </p:xfrm>
        <a:graphic>
          <a:graphicData uri="http://schemas.openxmlformats.org/drawingml/2006/table">
            <a:tbl>
              <a:tblPr firstRow="1" bandRow="1">
                <a:tableStyleId>{5C22544A-7EE6-4342-B048-85BDC9FD1C3A}</a:tableStyleId>
              </a:tblPr>
              <a:tblGrid>
                <a:gridCol w="558351">
                  <a:extLst>
                    <a:ext uri="{9D8B030D-6E8A-4147-A177-3AD203B41FA5}">
                      <a16:colId xmlns:a16="http://schemas.microsoft.com/office/drawing/2014/main" xmlns="" val="20000"/>
                    </a:ext>
                  </a:extLst>
                </a:gridCol>
                <a:gridCol w="787644">
                  <a:extLst>
                    <a:ext uri="{9D8B030D-6E8A-4147-A177-3AD203B41FA5}">
                      <a16:colId xmlns:a16="http://schemas.microsoft.com/office/drawing/2014/main" xmlns="" val="20001"/>
                    </a:ext>
                  </a:extLst>
                </a:gridCol>
                <a:gridCol w="598221">
                  <a:extLst>
                    <a:ext uri="{9D8B030D-6E8A-4147-A177-3AD203B41FA5}">
                      <a16:colId xmlns:a16="http://schemas.microsoft.com/office/drawing/2014/main" xmlns="" val="20002"/>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0.19</a:t>
                      </a:r>
                      <a:endParaRPr lang="de-DE" sz="1400" dirty="0"/>
                    </a:p>
                  </a:txBody>
                  <a:tcPr marL="36000" marR="36000"/>
                </a:tc>
                <a:tc>
                  <a:txBody>
                    <a:bodyPr/>
                    <a:lstStyle/>
                    <a:p>
                      <a:pPr algn="ctr"/>
                      <a:r>
                        <a:rPr lang="de-DE" sz="1400" dirty="0" smtClean="0"/>
                        <a:t>- 0.62</a:t>
                      </a:r>
                      <a:endParaRPr lang="de-DE" sz="1400"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0.14</a:t>
                      </a:r>
                      <a:endParaRPr lang="de-DE" sz="1400" dirty="0"/>
                    </a:p>
                  </a:txBody>
                  <a:tcPr marL="36000" marR="36000"/>
                </a:tc>
                <a:tc>
                  <a:txBody>
                    <a:bodyPr/>
                    <a:lstStyle/>
                    <a:p>
                      <a:pPr algn="ctr"/>
                      <a:r>
                        <a:rPr lang="de-DE" sz="1400" dirty="0" smtClean="0"/>
                        <a:t>- 0.51</a:t>
                      </a:r>
                      <a:endParaRPr lang="de-DE" sz="1400" dirty="0"/>
                    </a:p>
                  </a:txBody>
                  <a:tcPr marL="36000" marR="36000"/>
                </a:tc>
                <a:extLst>
                  <a:ext uri="{0D108BD9-81ED-4DB2-BD59-A6C34878D82A}">
                    <a16:rowId xmlns:a16="http://schemas.microsoft.com/office/drawing/2014/main" xmlns="" val="10002"/>
                  </a:ext>
                </a:extLst>
              </a:tr>
            </a:tbl>
          </a:graphicData>
        </a:graphic>
      </p:graphicFrame>
      <p:grpSp>
        <p:nvGrpSpPr>
          <p:cNvPr id="19" name="Gruppieren 18"/>
          <p:cNvGrpSpPr/>
          <p:nvPr/>
        </p:nvGrpSpPr>
        <p:grpSpPr>
          <a:xfrm>
            <a:off x="7020271" y="6110855"/>
            <a:ext cx="720080" cy="455139"/>
            <a:chOff x="7020271" y="6110855"/>
            <a:chExt cx="720080" cy="455139"/>
          </a:xfrm>
        </p:grpSpPr>
        <p:sp>
          <p:nvSpPr>
            <p:cNvPr id="20" name="Geschweifte Klammer rechts 19"/>
            <p:cNvSpPr/>
            <p:nvPr/>
          </p:nvSpPr>
          <p:spPr>
            <a:xfrm rot="5400000">
              <a:off x="7317082" y="5814044"/>
              <a:ext cx="126457" cy="720080"/>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feld 20"/>
            <p:cNvSpPr txBox="1"/>
            <p:nvPr/>
          </p:nvSpPr>
          <p:spPr>
            <a:xfrm>
              <a:off x="7153325" y="6196662"/>
              <a:ext cx="453970" cy="369332"/>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spTree>
    <p:extLst>
      <p:ext uri="{BB962C8B-B14F-4D97-AF65-F5344CB8AC3E}">
        <p14:creationId xmlns:p14="http://schemas.microsoft.com/office/powerpoint/2010/main" val="206652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How is Company XY Evaluated?</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28</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Decision data on the probability of insolvency</a:t>
            </a:r>
          </a:p>
        </p:txBody>
      </p:sp>
      <p:pic>
        <p:nvPicPr>
          <p:cNvPr id="3" name="Grafik 2"/>
          <p:cNvPicPr>
            <a:picLocks noChangeAspect="1"/>
          </p:cNvPicPr>
          <p:nvPr/>
        </p:nvPicPr>
        <p:blipFill>
          <a:blip r:embed="rId3"/>
          <a:stretch>
            <a:fillRect/>
          </a:stretch>
        </p:blipFill>
        <p:spPr>
          <a:xfrm>
            <a:off x="330528" y="1557338"/>
            <a:ext cx="5177576" cy="4798518"/>
          </a:xfrm>
          <a:prstGeom prst="rect">
            <a:avLst/>
          </a:prstGeom>
          <a:ln>
            <a:solidFill>
              <a:schemeClr val="accent1">
                <a:lumMod val="50000"/>
              </a:schemeClr>
            </a:solidFill>
          </a:ln>
        </p:spPr>
      </p:pic>
      <p:sp>
        <p:nvSpPr>
          <p:cNvPr id="12" name="Inhaltsplatzhalter 2"/>
          <p:cNvSpPr>
            <a:spLocks noGrp="1"/>
          </p:cNvSpPr>
          <p:nvPr>
            <p:ph idx="1"/>
          </p:nvPr>
        </p:nvSpPr>
        <p:spPr>
          <a:xfrm>
            <a:off x="5732288" y="1603780"/>
            <a:ext cx="5608464" cy="426442"/>
          </a:xfrm>
        </p:spPr>
        <p:txBody>
          <a:bodyPr/>
          <a:lstStyle/>
          <a:p>
            <a:pPr lvl="1"/>
            <a:r>
              <a:rPr lang="en-US" dirty="0" smtClean="0"/>
              <a:t>(-1: „highly unlikely“; </a:t>
            </a:r>
            <a:br>
              <a:rPr lang="en-US" dirty="0" smtClean="0"/>
            </a:br>
            <a:r>
              <a:rPr lang="en-US" dirty="0" smtClean="0"/>
              <a:t>1: „highly likely“)</a:t>
            </a:r>
          </a:p>
        </p:txBody>
      </p:sp>
      <p:sp>
        <p:nvSpPr>
          <p:cNvPr id="10" name="Inhaltsplatzhalter 2"/>
          <p:cNvSpPr txBox="1">
            <a:spLocks/>
          </p:cNvSpPr>
          <p:nvPr/>
        </p:nvSpPr>
        <p:spPr>
          <a:xfrm>
            <a:off x="5732288" y="2368850"/>
            <a:ext cx="3024014" cy="2720943"/>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Findings</a:t>
            </a:r>
          </a:p>
          <a:p>
            <a:pPr marL="357188" lvl="2" indent="-357188"/>
            <a:r>
              <a:rPr lang="en-US" dirty="0" smtClean="0"/>
              <a:t>In case of a </a:t>
            </a:r>
            <a:r>
              <a:rPr lang="en-US" b="1" u="sng" dirty="0">
                <a:uFill>
                  <a:solidFill>
                    <a:schemeClr val="accent1"/>
                  </a:solidFill>
                </a:uFill>
                <a:cs typeface="Times New Roman" panose="02020603050405020304" pitchFamily="18" charset="0"/>
              </a:rPr>
              <a:t>loss</a:t>
            </a:r>
            <a:r>
              <a:rPr lang="en-US" dirty="0" smtClean="0"/>
              <a:t>, insolvency is regarded as significantly more likely (ANOVA, &lt; 1%)</a:t>
            </a:r>
          </a:p>
          <a:p>
            <a:pPr marL="357188" lvl="2" indent="-357188"/>
            <a:r>
              <a:rPr lang="en-US" dirty="0"/>
              <a:t>There is no significant </a:t>
            </a:r>
            <a:r>
              <a:rPr lang="en-US" b="1" u="sng" dirty="0">
                <a:uFill>
                  <a:solidFill>
                    <a:schemeClr val="accent1"/>
                  </a:solidFill>
                </a:uFill>
                <a:cs typeface="Times New Roman" panose="02020603050405020304" pitchFamily="18" charset="0"/>
              </a:rPr>
              <a:t>difference between investors and creditors</a:t>
            </a:r>
            <a:r>
              <a:rPr lang="en-US" b="1" dirty="0">
                <a:uFill>
                  <a:solidFill>
                    <a:schemeClr val="accent1"/>
                  </a:solidFill>
                </a:uFill>
                <a:cs typeface="Times New Roman" panose="02020603050405020304" pitchFamily="18" charset="0"/>
              </a:rPr>
              <a:t> </a:t>
            </a:r>
            <a:r>
              <a:rPr lang="en-US" b="1" u="sng" dirty="0">
                <a:uFill>
                  <a:solidFill>
                    <a:schemeClr val="accent1"/>
                  </a:solidFill>
                </a:uFill>
                <a:cs typeface="Times New Roman" panose="02020603050405020304" pitchFamily="18" charset="0"/>
              </a:rPr>
              <a:t>regarding </a:t>
            </a:r>
            <a:r>
              <a:rPr lang="en-US" b="1" u="sng" dirty="0" smtClean="0">
                <a:uFill>
                  <a:solidFill>
                    <a:schemeClr val="accent1"/>
                  </a:solidFill>
                </a:uFill>
                <a:cs typeface="Times New Roman" panose="02020603050405020304" pitchFamily="18" charset="0"/>
              </a:rPr>
              <a:t>the perceived probability </a:t>
            </a:r>
            <a:r>
              <a:rPr lang="en-US" b="1" u="sng" dirty="0">
                <a:uFill>
                  <a:solidFill>
                    <a:schemeClr val="accent1"/>
                  </a:solidFill>
                </a:uFill>
                <a:cs typeface="Times New Roman" panose="02020603050405020304" pitchFamily="18" charset="0"/>
              </a:rPr>
              <a:t>of </a:t>
            </a:r>
            <a:r>
              <a:rPr lang="en-US" b="1" u="sng" dirty="0" smtClean="0">
                <a:uFill>
                  <a:solidFill>
                    <a:schemeClr val="accent1"/>
                  </a:solidFill>
                </a:uFill>
                <a:cs typeface="Times New Roman" panose="02020603050405020304" pitchFamily="18" charset="0"/>
              </a:rPr>
              <a:t>insolvency</a:t>
            </a:r>
            <a:r>
              <a:rPr lang="en-US" b="1" dirty="0" smtClean="0">
                <a:uFill>
                  <a:solidFill>
                    <a:schemeClr val="accent1"/>
                  </a:solidFill>
                </a:uFill>
                <a:cs typeface="Times New Roman" panose="02020603050405020304" pitchFamily="18" charset="0"/>
              </a:rPr>
              <a:t> </a:t>
            </a:r>
            <a:r>
              <a:rPr lang="en-US" dirty="0" smtClean="0"/>
              <a:t>(ANOVA)</a:t>
            </a:r>
            <a:endParaRPr lang="en-US" dirty="0"/>
          </a:p>
          <a:p>
            <a:endParaRPr lang="en-US" dirty="0"/>
          </a:p>
        </p:txBody>
      </p:sp>
      <p:graphicFrame>
        <p:nvGraphicFramePr>
          <p:cNvPr id="21" name="Tabelle 20"/>
          <p:cNvGraphicFramePr>
            <a:graphicFrameLocks noGrp="1"/>
          </p:cNvGraphicFramePr>
          <p:nvPr>
            <p:extLst>
              <p:ext uri="{D42A27DB-BD31-4B8C-83A1-F6EECF244321}">
                <p14:modId xmlns:p14="http://schemas.microsoft.com/office/powerpoint/2010/main" val="3928088719"/>
              </p:ext>
            </p:extLst>
          </p:nvPr>
        </p:nvGraphicFramePr>
        <p:xfrm>
          <a:off x="6084168" y="5157192"/>
          <a:ext cx="1944216" cy="918363"/>
        </p:xfrm>
        <a:graphic>
          <a:graphicData uri="http://schemas.openxmlformats.org/drawingml/2006/table">
            <a:tbl>
              <a:tblPr firstRow="1" bandRow="1">
                <a:tableStyleId>{5C22544A-7EE6-4342-B048-85BDC9FD1C3A}</a:tableStyleId>
              </a:tblPr>
              <a:tblGrid>
                <a:gridCol w="558351">
                  <a:extLst>
                    <a:ext uri="{9D8B030D-6E8A-4147-A177-3AD203B41FA5}">
                      <a16:colId xmlns:a16="http://schemas.microsoft.com/office/drawing/2014/main" xmlns="" val="20000"/>
                    </a:ext>
                  </a:extLst>
                </a:gridCol>
                <a:gridCol w="787644">
                  <a:extLst>
                    <a:ext uri="{9D8B030D-6E8A-4147-A177-3AD203B41FA5}">
                      <a16:colId xmlns:a16="http://schemas.microsoft.com/office/drawing/2014/main" xmlns="" val="20001"/>
                    </a:ext>
                  </a:extLst>
                </a:gridCol>
                <a:gridCol w="598221">
                  <a:extLst>
                    <a:ext uri="{9D8B030D-6E8A-4147-A177-3AD203B41FA5}">
                      <a16:colId xmlns:a16="http://schemas.microsoft.com/office/drawing/2014/main" xmlns="" val="20002"/>
                    </a:ext>
                  </a:extLst>
                </a:gridCol>
              </a:tblGrid>
              <a:tr h="306121">
                <a:tc>
                  <a:txBody>
                    <a:bodyPr/>
                    <a:lstStyle/>
                    <a:p>
                      <a:endParaRPr lang="de-DE" sz="1400" dirty="0"/>
                    </a:p>
                  </a:txBody>
                  <a:tcPr marL="0" marR="0"/>
                </a:tc>
                <a:tc>
                  <a:txBody>
                    <a:bodyPr/>
                    <a:lstStyle/>
                    <a:p>
                      <a:pPr algn="ctr"/>
                      <a:r>
                        <a:rPr lang="de-DE" sz="1400" dirty="0" smtClean="0"/>
                        <a:t>Profit</a:t>
                      </a:r>
                      <a:endParaRPr lang="de-DE" sz="1400" dirty="0"/>
                    </a:p>
                  </a:txBody>
                  <a:tcPr marL="0" marR="0"/>
                </a:tc>
                <a:tc>
                  <a:txBody>
                    <a:bodyPr/>
                    <a:lstStyle/>
                    <a:p>
                      <a:pPr algn="ctr"/>
                      <a:r>
                        <a:rPr lang="de-DE" sz="1400" dirty="0" smtClean="0"/>
                        <a:t>Loss</a:t>
                      </a:r>
                      <a:endParaRPr lang="de-DE" sz="1400" dirty="0"/>
                    </a:p>
                  </a:txBody>
                  <a:tcPr marL="0" marR="0"/>
                </a:tc>
                <a:extLst>
                  <a:ext uri="{0D108BD9-81ED-4DB2-BD59-A6C34878D82A}">
                    <a16:rowId xmlns:a16="http://schemas.microsoft.com/office/drawing/2014/main" xmlns="" val="10000"/>
                  </a:ext>
                </a:extLst>
              </a:tr>
              <a:tr h="306121">
                <a:tc>
                  <a:txBody>
                    <a:bodyPr/>
                    <a:lstStyle/>
                    <a:p>
                      <a:r>
                        <a:rPr lang="de-DE" sz="1400" dirty="0" err="1" smtClean="0"/>
                        <a:t>Inv</a:t>
                      </a:r>
                      <a:r>
                        <a:rPr lang="de-DE" sz="1400" dirty="0" smtClean="0"/>
                        <a:t>.</a:t>
                      </a:r>
                      <a:endParaRPr lang="de-DE" sz="1400" dirty="0"/>
                    </a:p>
                  </a:txBody>
                  <a:tcPr marL="0" marR="0"/>
                </a:tc>
                <a:tc>
                  <a:txBody>
                    <a:bodyPr/>
                    <a:lstStyle/>
                    <a:p>
                      <a:pPr algn="ctr"/>
                      <a:r>
                        <a:rPr lang="de-DE" sz="1400" dirty="0" smtClean="0"/>
                        <a:t>- 0.60</a:t>
                      </a:r>
                      <a:endParaRPr lang="de-DE" sz="1400" dirty="0"/>
                    </a:p>
                  </a:txBody>
                  <a:tcPr marL="36000" marR="36000"/>
                </a:tc>
                <a:tc>
                  <a:txBody>
                    <a:bodyPr/>
                    <a:lstStyle/>
                    <a:p>
                      <a:pPr algn="ctr"/>
                      <a:r>
                        <a:rPr lang="de-DE" sz="1400" dirty="0" smtClean="0"/>
                        <a:t>- 0.08</a:t>
                      </a:r>
                      <a:endParaRPr lang="de-DE" sz="1400" dirty="0"/>
                    </a:p>
                  </a:txBody>
                  <a:tcPr marL="36000" marR="36000"/>
                </a:tc>
                <a:extLst>
                  <a:ext uri="{0D108BD9-81ED-4DB2-BD59-A6C34878D82A}">
                    <a16:rowId xmlns:a16="http://schemas.microsoft.com/office/drawing/2014/main" xmlns="" val="10001"/>
                  </a:ext>
                </a:extLst>
              </a:tr>
              <a:tr h="306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t>Cred.</a:t>
                      </a:r>
                      <a:endParaRPr lang="en-US" sz="1400" noProof="0" dirty="0"/>
                    </a:p>
                  </a:txBody>
                  <a:tcPr marL="0" marR="0"/>
                </a:tc>
                <a:tc>
                  <a:txBody>
                    <a:bodyPr/>
                    <a:lstStyle/>
                    <a:p>
                      <a:pPr algn="ctr"/>
                      <a:r>
                        <a:rPr lang="de-DE" sz="1400" dirty="0" smtClean="0"/>
                        <a:t>- 0.33</a:t>
                      </a:r>
                      <a:endParaRPr lang="de-DE" sz="1400" dirty="0"/>
                    </a:p>
                  </a:txBody>
                  <a:tcPr marL="36000" marR="36000"/>
                </a:tc>
                <a:tc>
                  <a:txBody>
                    <a:bodyPr/>
                    <a:lstStyle/>
                    <a:p>
                      <a:pPr algn="ctr"/>
                      <a:r>
                        <a:rPr lang="de-DE" sz="1400" dirty="0" smtClean="0"/>
                        <a:t>- 0.02</a:t>
                      </a:r>
                      <a:endParaRPr lang="de-DE" sz="1400" dirty="0"/>
                    </a:p>
                  </a:txBody>
                  <a:tcPr marL="36000" marR="36000"/>
                </a:tc>
                <a:extLst>
                  <a:ext uri="{0D108BD9-81ED-4DB2-BD59-A6C34878D82A}">
                    <a16:rowId xmlns:a16="http://schemas.microsoft.com/office/drawing/2014/main" xmlns="" val="10002"/>
                  </a:ext>
                </a:extLst>
              </a:tr>
            </a:tbl>
          </a:graphicData>
        </a:graphic>
      </p:graphicFrame>
      <p:grpSp>
        <p:nvGrpSpPr>
          <p:cNvPr id="22" name="Gruppieren 21"/>
          <p:cNvGrpSpPr/>
          <p:nvPr/>
        </p:nvGrpSpPr>
        <p:grpSpPr>
          <a:xfrm>
            <a:off x="7020271" y="6110855"/>
            <a:ext cx="720080" cy="455139"/>
            <a:chOff x="7020271" y="6110855"/>
            <a:chExt cx="720080" cy="455139"/>
          </a:xfrm>
        </p:grpSpPr>
        <p:sp>
          <p:nvSpPr>
            <p:cNvPr id="23" name="Geschweifte Klammer rechts 22"/>
            <p:cNvSpPr/>
            <p:nvPr/>
          </p:nvSpPr>
          <p:spPr>
            <a:xfrm rot="5400000">
              <a:off x="7317082" y="5814044"/>
              <a:ext cx="126457" cy="720080"/>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feld 23"/>
            <p:cNvSpPr txBox="1"/>
            <p:nvPr/>
          </p:nvSpPr>
          <p:spPr>
            <a:xfrm>
              <a:off x="7153325" y="6196662"/>
              <a:ext cx="453970" cy="369332"/>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spTree>
    <p:extLst>
      <p:ext uri="{BB962C8B-B14F-4D97-AF65-F5344CB8AC3E}">
        <p14:creationId xmlns:p14="http://schemas.microsoft.com/office/powerpoint/2010/main" val="2424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Which KPIs are Relevant for Decision-Making?</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29</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Decision data on KPIs’ relevance for making investment / lending decisions </a:t>
            </a:r>
          </a:p>
        </p:txBody>
      </p:sp>
      <p:graphicFrame>
        <p:nvGraphicFramePr>
          <p:cNvPr id="12" name="Tabelle 11"/>
          <p:cNvGraphicFramePr>
            <a:graphicFrameLocks noGrp="1"/>
          </p:cNvGraphicFramePr>
          <p:nvPr>
            <p:extLst>
              <p:ext uri="{D42A27DB-BD31-4B8C-83A1-F6EECF244321}">
                <p14:modId xmlns:p14="http://schemas.microsoft.com/office/powerpoint/2010/main" val="3710873319"/>
              </p:ext>
            </p:extLst>
          </p:nvPr>
        </p:nvGraphicFramePr>
        <p:xfrm>
          <a:off x="324171" y="1546016"/>
          <a:ext cx="8496302" cy="4129403"/>
        </p:xfrm>
        <a:graphic>
          <a:graphicData uri="http://schemas.openxmlformats.org/drawingml/2006/table">
            <a:tbl>
              <a:tblPr firstRow="1" bandRow="1">
                <a:tableStyleId>{5C22544A-7EE6-4342-B048-85BDC9FD1C3A}</a:tableStyleId>
              </a:tblPr>
              <a:tblGrid>
                <a:gridCol w="3600078">
                  <a:extLst>
                    <a:ext uri="{9D8B030D-6E8A-4147-A177-3AD203B41FA5}">
                      <a16:colId xmlns:a16="http://schemas.microsoft.com/office/drawing/2014/main" xmlns="" val="624257273"/>
                    </a:ext>
                  </a:extLst>
                </a:gridCol>
                <a:gridCol w="719759">
                  <a:extLst>
                    <a:ext uri="{9D8B030D-6E8A-4147-A177-3AD203B41FA5}">
                      <a16:colId xmlns:a16="http://schemas.microsoft.com/office/drawing/2014/main" xmlns="" val="3833352393"/>
                    </a:ext>
                  </a:extLst>
                </a:gridCol>
                <a:gridCol w="504377">
                  <a:extLst>
                    <a:ext uri="{9D8B030D-6E8A-4147-A177-3AD203B41FA5}">
                      <a16:colId xmlns:a16="http://schemas.microsoft.com/office/drawing/2014/main" xmlns="" val="2845542709"/>
                    </a:ext>
                  </a:extLst>
                </a:gridCol>
                <a:gridCol w="576064">
                  <a:extLst>
                    <a:ext uri="{9D8B030D-6E8A-4147-A177-3AD203B41FA5}">
                      <a16:colId xmlns:a16="http://schemas.microsoft.com/office/drawing/2014/main" xmlns="" val="886100059"/>
                    </a:ext>
                  </a:extLst>
                </a:gridCol>
                <a:gridCol w="576064">
                  <a:extLst>
                    <a:ext uri="{9D8B030D-6E8A-4147-A177-3AD203B41FA5}">
                      <a16:colId xmlns:a16="http://schemas.microsoft.com/office/drawing/2014/main" xmlns="" val="2937676145"/>
                    </a:ext>
                  </a:extLst>
                </a:gridCol>
                <a:gridCol w="648072">
                  <a:extLst>
                    <a:ext uri="{9D8B030D-6E8A-4147-A177-3AD203B41FA5}">
                      <a16:colId xmlns:a16="http://schemas.microsoft.com/office/drawing/2014/main" xmlns="" val="782963505"/>
                    </a:ext>
                  </a:extLst>
                </a:gridCol>
                <a:gridCol w="648072">
                  <a:extLst>
                    <a:ext uri="{9D8B030D-6E8A-4147-A177-3AD203B41FA5}">
                      <a16:colId xmlns:a16="http://schemas.microsoft.com/office/drawing/2014/main" xmlns="" val="1876019209"/>
                    </a:ext>
                  </a:extLst>
                </a:gridCol>
                <a:gridCol w="611908">
                  <a:extLst>
                    <a:ext uri="{9D8B030D-6E8A-4147-A177-3AD203B41FA5}">
                      <a16:colId xmlns:a16="http://schemas.microsoft.com/office/drawing/2014/main" xmlns="" val="1390407633"/>
                    </a:ext>
                  </a:extLst>
                </a:gridCol>
                <a:gridCol w="611908">
                  <a:extLst>
                    <a:ext uri="{9D8B030D-6E8A-4147-A177-3AD203B41FA5}">
                      <a16:colId xmlns:a16="http://schemas.microsoft.com/office/drawing/2014/main" xmlns="" val="96667057"/>
                    </a:ext>
                  </a:extLst>
                </a:gridCol>
              </a:tblGrid>
              <a:tr h="302203">
                <a:tc>
                  <a:txBody>
                    <a:bodyPr/>
                    <a:lstStyle/>
                    <a:p>
                      <a:pPr>
                        <a:lnSpc>
                          <a:spcPts val="1600"/>
                        </a:lnSpc>
                      </a:pPr>
                      <a:r>
                        <a:rPr lang="en-US" sz="1400" dirty="0" smtClean="0"/>
                        <a:t>KPI</a:t>
                      </a:r>
                      <a:endParaRPr lang="en-US" sz="1400" dirty="0"/>
                    </a:p>
                  </a:txBody>
                  <a:tcPr marT="36000" marB="36000" anchor="ctr"/>
                </a:tc>
                <a:tc gridSpan="2">
                  <a:txBody>
                    <a:bodyPr/>
                    <a:lstStyle/>
                    <a:p>
                      <a:pPr algn="ctr">
                        <a:lnSpc>
                          <a:spcPts val="1600"/>
                        </a:lnSpc>
                      </a:pPr>
                      <a:r>
                        <a:rPr lang="en-US" sz="1400" dirty="0" smtClean="0"/>
                        <a:t>Investor x Profit</a:t>
                      </a:r>
                      <a:endParaRPr lang="en-US" sz="1400" dirty="0"/>
                    </a:p>
                  </a:txBody>
                  <a:tcPr marT="36000" marB="36000" anchor="ctr"/>
                </a:tc>
                <a:tc hMerge="1">
                  <a:txBody>
                    <a:bodyPr/>
                    <a:lstStyle/>
                    <a:p>
                      <a:endParaRPr lang="en-US"/>
                    </a:p>
                  </a:txBody>
                  <a:tcPr/>
                </a:tc>
                <a:tc grid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smtClean="0"/>
                        <a:t>Investor x Loss</a:t>
                      </a:r>
                      <a:endParaRPr lang="en-US" sz="1400" dirty="0"/>
                    </a:p>
                  </a:txBody>
                  <a:tcPr marT="36000" marB="36000" anchor="ctr"/>
                </a:tc>
                <a:tc hMerge="1">
                  <a:txBody>
                    <a:bodyPr/>
                    <a:lstStyle/>
                    <a:p>
                      <a:endParaRPr lang="en-US"/>
                    </a:p>
                  </a:txBody>
                  <a:tcPr/>
                </a:tc>
                <a:tc grid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smtClean="0"/>
                        <a:t>Creditor x Profit</a:t>
                      </a:r>
                      <a:endParaRPr lang="en-US" sz="1400" dirty="0"/>
                    </a:p>
                  </a:txBody>
                  <a:tcPr marT="36000" marB="36000" anchor="ctr"/>
                </a:tc>
                <a:tc hMerge="1">
                  <a:txBody>
                    <a:bodyPr/>
                    <a:lstStyle/>
                    <a:p>
                      <a:endParaRPr lang="en-US"/>
                    </a:p>
                  </a:txBody>
                  <a:tcPr/>
                </a:tc>
                <a:tc grid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smtClean="0"/>
                        <a:t>Creditor x Loss</a:t>
                      </a:r>
                      <a:endParaRPr lang="en-US" sz="1400" dirty="0"/>
                    </a:p>
                  </a:txBody>
                  <a:tcPr marT="36000" marB="36000" anchor="ctr"/>
                </a:tc>
                <a:tc hMerge="1">
                  <a:txBody>
                    <a:bodyPr/>
                    <a:lstStyle/>
                    <a:p>
                      <a:endParaRPr lang="en-US"/>
                    </a:p>
                  </a:txBody>
                  <a:tcPr/>
                </a:tc>
                <a:extLst>
                  <a:ext uri="{0D108BD9-81ED-4DB2-BD59-A6C34878D82A}">
                    <a16:rowId xmlns:a16="http://schemas.microsoft.com/office/drawing/2014/main" xmlns="" val="1755211738"/>
                  </a:ext>
                </a:extLst>
              </a:tr>
              <a:tr h="302203">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mean</a:t>
                      </a:r>
                      <a:endParaRPr lang="en-US" sz="1400" dirty="0"/>
                    </a:p>
                  </a:txBody>
                  <a:tcPr marL="36000" marR="36000" marT="36000" marB="36000" anchor="ctr"/>
                </a:tc>
                <a:tc>
                  <a:txBody>
                    <a:bodyPr/>
                    <a:lstStyle/>
                    <a:p>
                      <a:pPr algn="ctr">
                        <a:lnSpc>
                          <a:spcPts val="1600"/>
                        </a:lnSpc>
                      </a:pPr>
                      <a:r>
                        <a:rPr lang="en-US" sz="1400" dirty="0" smtClean="0"/>
                        <a:t>rank</a:t>
                      </a:r>
                      <a:endParaRPr lang="en-US" sz="1400" dirty="0"/>
                    </a:p>
                  </a:txBody>
                  <a:tcPr marL="36000" marR="36000" marT="36000" marB="36000" anchor="ctr"/>
                </a:tc>
                <a:tc>
                  <a:txBody>
                    <a:bodyPr/>
                    <a:lstStyle/>
                    <a:p>
                      <a:pPr algn="ctr">
                        <a:lnSpc>
                          <a:spcPts val="1600"/>
                        </a:lnSpc>
                      </a:pPr>
                      <a:r>
                        <a:rPr lang="en-US" sz="1400" dirty="0" smtClean="0"/>
                        <a:t>mean</a:t>
                      </a:r>
                      <a:endParaRPr lang="en-US" sz="1400" dirty="0"/>
                    </a:p>
                  </a:txBody>
                  <a:tcPr marL="36000" marR="36000" marT="36000" marB="36000" anchor="ctr"/>
                </a:tc>
                <a:tc>
                  <a:txBody>
                    <a:bodyPr/>
                    <a:lstStyle/>
                    <a:p>
                      <a:pPr algn="ctr">
                        <a:lnSpc>
                          <a:spcPts val="1600"/>
                        </a:lnSpc>
                      </a:pPr>
                      <a:r>
                        <a:rPr lang="en-US" sz="1400" dirty="0" smtClean="0"/>
                        <a:t>rank</a:t>
                      </a:r>
                      <a:endParaRPr lang="en-US" sz="1400" dirty="0"/>
                    </a:p>
                  </a:txBody>
                  <a:tcPr marL="36000" marR="36000" marT="36000" marB="36000" anchor="ctr"/>
                </a:tc>
                <a:tc>
                  <a:txBody>
                    <a:bodyPr/>
                    <a:lstStyle/>
                    <a:p>
                      <a:pPr algn="ctr">
                        <a:lnSpc>
                          <a:spcPts val="1600"/>
                        </a:lnSpc>
                      </a:pPr>
                      <a:r>
                        <a:rPr lang="en-US" sz="1400" dirty="0" smtClean="0"/>
                        <a:t>mean</a:t>
                      </a:r>
                      <a:endParaRPr lang="en-US" sz="1400" dirty="0"/>
                    </a:p>
                  </a:txBody>
                  <a:tcPr marL="36000" marR="36000" marT="36000" marB="36000" anchor="ctr"/>
                </a:tc>
                <a:tc>
                  <a:txBody>
                    <a:bodyPr/>
                    <a:lstStyle/>
                    <a:p>
                      <a:pPr algn="ctr">
                        <a:lnSpc>
                          <a:spcPts val="1600"/>
                        </a:lnSpc>
                      </a:pPr>
                      <a:r>
                        <a:rPr lang="en-US" sz="1400" dirty="0" smtClean="0"/>
                        <a:t>rank</a:t>
                      </a:r>
                      <a:endParaRPr lang="en-US" sz="1400" dirty="0"/>
                    </a:p>
                  </a:txBody>
                  <a:tcPr marL="36000" marR="36000" marT="36000" marB="36000" anchor="ctr"/>
                </a:tc>
                <a:tc>
                  <a:txBody>
                    <a:bodyPr/>
                    <a:lstStyle/>
                    <a:p>
                      <a:pPr algn="ctr">
                        <a:lnSpc>
                          <a:spcPts val="1600"/>
                        </a:lnSpc>
                      </a:pPr>
                      <a:r>
                        <a:rPr lang="en-US" sz="1400" dirty="0" smtClean="0"/>
                        <a:t>mean</a:t>
                      </a:r>
                      <a:endParaRPr lang="en-US" sz="1400" dirty="0"/>
                    </a:p>
                  </a:txBody>
                  <a:tcPr marL="36000" marR="36000" marT="36000" marB="36000" anchor="ctr"/>
                </a:tc>
                <a:tc>
                  <a:txBody>
                    <a:bodyPr/>
                    <a:lstStyle/>
                    <a:p>
                      <a:pPr algn="ctr">
                        <a:lnSpc>
                          <a:spcPts val="1600"/>
                        </a:lnSpc>
                      </a:pPr>
                      <a:r>
                        <a:rPr lang="en-US" sz="1400" dirty="0" smtClean="0"/>
                        <a:t>rank</a:t>
                      </a:r>
                      <a:endParaRPr lang="en-US" sz="1400" dirty="0"/>
                    </a:p>
                  </a:txBody>
                  <a:tcPr marL="36000" marR="36000" marT="36000" marB="36000" anchor="ctr"/>
                </a:tc>
                <a:extLst>
                  <a:ext uri="{0D108BD9-81ED-4DB2-BD59-A6C34878D82A}">
                    <a16:rowId xmlns:a16="http://schemas.microsoft.com/office/drawing/2014/main" xmlns="" val="2528409894"/>
                  </a:ext>
                </a:extLst>
              </a:tr>
              <a:tr h="302203">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Gross profit</a:t>
                      </a:r>
                      <a:br>
                        <a:rPr lang="en-US" sz="1400" kern="1200" dirty="0" smtClean="0">
                          <a:solidFill>
                            <a:schemeClr val="dk1"/>
                          </a:solidFill>
                          <a:latin typeface="+mn-lt"/>
                          <a:ea typeface="+mn-ea"/>
                          <a:cs typeface="+mn-cs"/>
                        </a:rPr>
                      </a:br>
                      <a:r>
                        <a:rPr lang="en-US" sz="1400" dirty="0" smtClean="0"/>
                        <a:t>(</a:t>
                      </a:r>
                      <a:r>
                        <a:rPr lang="en-US" sz="1400" dirty="0" err="1" smtClean="0"/>
                        <a:t>Bruttoergebnis</a:t>
                      </a:r>
                      <a:r>
                        <a:rPr lang="en-US" sz="1400" dirty="0" smtClean="0"/>
                        <a:t> </a:t>
                      </a:r>
                      <a:r>
                        <a:rPr lang="en-US" sz="1400" dirty="0" err="1" smtClean="0"/>
                        <a:t>vom</a:t>
                      </a:r>
                      <a:r>
                        <a:rPr lang="en-US" sz="1400" dirty="0" smtClean="0"/>
                        <a:t> </a:t>
                      </a:r>
                      <a:r>
                        <a:rPr lang="en-US" sz="1400" dirty="0" err="1" smtClean="0"/>
                        <a:t>Umsatz</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0.86</a:t>
                      </a:r>
                      <a:endParaRPr lang="en-US" sz="1400" dirty="0"/>
                    </a:p>
                  </a:txBody>
                  <a:tcPr marT="36000" marB="36000" anchor="ctr"/>
                </a:tc>
                <a:tc>
                  <a:txBody>
                    <a:bodyPr/>
                    <a:lstStyle/>
                    <a:p>
                      <a:pPr algn="ctr">
                        <a:lnSpc>
                          <a:spcPts val="1600"/>
                        </a:lnSpc>
                      </a:pPr>
                      <a:r>
                        <a:rPr lang="en-US" sz="1400" dirty="0" smtClean="0"/>
                        <a:t>4</a:t>
                      </a:r>
                      <a:endParaRPr lang="en-US" sz="1400" dirty="0"/>
                    </a:p>
                  </a:txBody>
                  <a:tcPr marT="36000" marB="36000" anchor="ctr"/>
                </a:tc>
                <a:tc>
                  <a:txBody>
                    <a:bodyPr/>
                    <a:lstStyle/>
                    <a:p>
                      <a:pPr algn="ctr">
                        <a:lnSpc>
                          <a:spcPts val="1600"/>
                        </a:lnSpc>
                      </a:pPr>
                      <a:r>
                        <a:rPr lang="en-US" sz="1400" dirty="0" smtClean="0"/>
                        <a:t>1.09</a:t>
                      </a:r>
                      <a:endParaRPr lang="en-US" sz="1400" dirty="0"/>
                    </a:p>
                  </a:txBody>
                  <a:tcPr marT="36000" marB="36000" anchor="ctr"/>
                </a:tc>
                <a:tc>
                  <a:txBody>
                    <a:bodyPr/>
                    <a:lstStyle/>
                    <a:p>
                      <a:pPr algn="ctr">
                        <a:lnSpc>
                          <a:spcPts val="1600"/>
                        </a:lnSpc>
                      </a:pPr>
                      <a:r>
                        <a:rPr lang="en-US" sz="1400" dirty="0" smtClean="0"/>
                        <a:t>3</a:t>
                      </a:r>
                      <a:endParaRPr lang="en-US" sz="1400" dirty="0"/>
                    </a:p>
                  </a:txBody>
                  <a:tcPr marT="36000" marB="36000" anchor="ctr"/>
                </a:tc>
                <a:tc>
                  <a:txBody>
                    <a:bodyPr/>
                    <a:lstStyle/>
                    <a:p>
                      <a:pPr algn="ctr">
                        <a:lnSpc>
                          <a:spcPts val="1600"/>
                        </a:lnSpc>
                      </a:pPr>
                      <a:r>
                        <a:rPr lang="en-US" sz="1400" dirty="0" smtClean="0"/>
                        <a:t>1.01</a:t>
                      </a:r>
                      <a:endParaRPr lang="en-US" sz="1400" dirty="0"/>
                    </a:p>
                  </a:txBody>
                  <a:tcPr marT="36000" marB="36000" anchor="ctr"/>
                </a:tc>
                <a:tc>
                  <a:txBody>
                    <a:bodyPr/>
                    <a:lstStyle/>
                    <a:p>
                      <a:pPr algn="ctr">
                        <a:lnSpc>
                          <a:spcPts val="1600"/>
                        </a:lnSpc>
                      </a:pPr>
                      <a:r>
                        <a:rPr lang="en-US" sz="1400" dirty="0" smtClean="0"/>
                        <a:t>3</a:t>
                      </a:r>
                      <a:endParaRPr lang="en-US" sz="1400" dirty="0"/>
                    </a:p>
                  </a:txBody>
                  <a:tcPr marT="36000" marB="36000" anchor="ctr"/>
                </a:tc>
                <a:tc>
                  <a:txBody>
                    <a:bodyPr/>
                    <a:lstStyle/>
                    <a:p>
                      <a:pPr algn="ctr">
                        <a:lnSpc>
                          <a:spcPts val="1600"/>
                        </a:lnSpc>
                      </a:pPr>
                      <a:r>
                        <a:rPr lang="en-US" sz="1400" dirty="0" smtClean="0"/>
                        <a:t>1.22</a:t>
                      </a:r>
                      <a:endParaRPr lang="en-US" sz="1400" dirty="0"/>
                    </a:p>
                  </a:txBody>
                  <a:tcPr marT="36000" marB="36000" anchor="ctr"/>
                </a:tc>
                <a:tc>
                  <a:txBody>
                    <a:bodyPr/>
                    <a:lstStyle/>
                    <a:p>
                      <a:pPr algn="ctr">
                        <a:lnSpc>
                          <a:spcPts val="1600"/>
                        </a:lnSpc>
                      </a:pPr>
                      <a:r>
                        <a:rPr lang="en-US" sz="1400" dirty="0" smtClean="0"/>
                        <a:t>4</a:t>
                      </a:r>
                      <a:endParaRPr lang="en-US" sz="1400" dirty="0"/>
                    </a:p>
                  </a:txBody>
                  <a:tcPr marT="36000" marB="36000" anchor="ctr"/>
                </a:tc>
                <a:extLst>
                  <a:ext uri="{0D108BD9-81ED-4DB2-BD59-A6C34878D82A}">
                    <a16:rowId xmlns:a16="http://schemas.microsoft.com/office/drawing/2014/main" xmlns="" val="822932641"/>
                  </a:ext>
                </a:extLst>
              </a:tr>
              <a:tr h="302203">
                <a:tc>
                  <a:txBody>
                    <a:bodyPr/>
                    <a:lstStyle/>
                    <a:p>
                      <a:pPr>
                        <a:lnSpc>
                          <a:spcPts val="1600"/>
                        </a:lnSpc>
                      </a:pPr>
                      <a:r>
                        <a:rPr lang="en-US" sz="1400" kern="1200" dirty="0" smtClean="0">
                          <a:solidFill>
                            <a:schemeClr val="dk1"/>
                          </a:solidFill>
                          <a:latin typeface="+mn-lt"/>
                          <a:ea typeface="+mn-ea"/>
                          <a:cs typeface="+mn-cs"/>
                        </a:rPr>
                        <a:t>Earnings before interest and taxes (EBIT)</a:t>
                      </a:r>
                      <a:br>
                        <a:rPr lang="en-US" sz="1400" kern="1200" dirty="0" smtClean="0">
                          <a:solidFill>
                            <a:schemeClr val="dk1"/>
                          </a:solidFill>
                          <a:latin typeface="+mn-lt"/>
                          <a:ea typeface="+mn-ea"/>
                          <a:cs typeface="+mn-cs"/>
                        </a:rPr>
                      </a:br>
                      <a:r>
                        <a:rPr lang="en-US" sz="1400" dirty="0" smtClean="0"/>
                        <a:t>(</a:t>
                      </a:r>
                      <a:r>
                        <a:rPr lang="de-DE" sz="1400" dirty="0" smtClean="0"/>
                        <a:t>Gewinn vor Zinsen und Steuern</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1.19</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1.57</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1.41</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1.49</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a:t>
                      </a:r>
                      <a:endParaRPr lang="en-US" sz="1400" kern="1200" dirty="0">
                        <a:solidFill>
                          <a:schemeClr val="dk1"/>
                        </a:solidFill>
                        <a:latin typeface="+mn-lt"/>
                        <a:ea typeface="+mn-ea"/>
                        <a:cs typeface="+mn-cs"/>
                      </a:endParaRPr>
                    </a:p>
                  </a:txBody>
                  <a:tcPr marT="36000" marB="36000" anchor="ctr"/>
                </a:tc>
                <a:extLst>
                  <a:ext uri="{0D108BD9-81ED-4DB2-BD59-A6C34878D82A}">
                    <a16:rowId xmlns:a16="http://schemas.microsoft.com/office/drawing/2014/main" xmlns="" val="3116809761"/>
                  </a:ext>
                </a:extLst>
              </a:tr>
              <a:tr h="302203">
                <a:tc>
                  <a:txBody>
                    <a:bodyPr/>
                    <a:lstStyle/>
                    <a:p>
                      <a:pPr>
                        <a:lnSpc>
                          <a:spcPts val="1600"/>
                        </a:lnSpc>
                      </a:pPr>
                      <a:r>
                        <a:rPr lang="en-US" sz="1400" kern="1200" dirty="0" smtClean="0">
                          <a:solidFill>
                            <a:schemeClr val="dk1"/>
                          </a:solidFill>
                          <a:latin typeface="+mn-lt"/>
                          <a:ea typeface="+mn-ea"/>
                          <a:cs typeface="+mn-cs"/>
                        </a:rPr>
                        <a:t>Net income from continuing operations</a:t>
                      </a:r>
                      <a:br>
                        <a:rPr lang="en-US" sz="1400" kern="1200" dirty="0" smtClean="0">
                          <a:solidFill>
                            <a:schemeClr val="dk1"/>
                          </a:solidFill>
                          <a:latin typeface="+mn-lt"/>
                          <a:ea typeface="+mn-ea"/>
                          <a:cs typeface="+mn-cs"/>
                        </a:rPr>
                      </a:br>
                      <a:r>
                        <a:rPr lang="en-US" sz="1400" dirty="0" smtClean="0"/>
                        <a:t>(</a:t>
                      </a:r>
                      <a:r>
                        <a:rPr lang="de-DE" sz="1400" dirty="0" smtClean="0"/>
                        <a:t>Gewinn</a:t>
                      </a:r>
                      <a:r>
                        <a:rPr lang="en-US" sz="1400" dirty="0" smtClean="0"/>
                        <a:t> </a:t>
                      </a:r>
                      <a:r>
                        <a:rPr lang="en-US" sz="1400" dirty="0" err="1" smtClean="0"/>
                        <a:t>aus</a:t>
                      </a:r>
                      <a:r>
                        <a:rPr lang="en-US" sz="1400" dirty="0" smtClean="0"/>
                        <a:t> </a:t>
                      </a:r>
                      <a:r>
                        <a:rPr lang="en-US" sz="1400" dirty="0" err="1" smtClean="0"/>
                        <a:t>fortg</a:t>
                      </a:r>
                      <a:r>
                        <a:rPr lang="en-US" sz="1400" dirty="0" smtClean="0"/>
                        <a:t>. </a:t>
                      </a:r>
                      <a:r>
                        <a:rPr lang="en-US" sz="1400" dirty="0" err="1" smtClean="0"/>
                        <a:t>Akt</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0.97</a:t>
                      </a:r>
                      <a:endParaRPr lang="en-US" sz="1400" dirty="0"/>
                    </a:p>
                  </a:txBody>
                  <a:tcPr marT="36000" marB="36000" anchor="ctr"/>
                </a:tc>
                <a:tc>
                  <a:txBody>
                    <a:bodyPr/>
                    <a:lstStyle/>
                    <a:p>
                      <a:pPr algn="ctr">
                        <a:lnSpc>
                          <a:spcPts val="1600"/>
                        </a:lnSpc>
                      </a:pPr>
                      <a:r>
                        <a:rPr lang="en-US" sz="1400" dirty="0" smtClean="0"/>
                        <a:t>3</a:t>
                      </a:r>
                      <a:endParaRPr lang="en-US" sz="1400" dirty="0"/>
                    </a:p>
                  </a:txBody>
                  <a:tcPr marT="36000" marB="36000" anchor="ctr"/>
                </a:tc>
                <a:tc>
                  <a:txBody>
                    <a:bodyPr/>
                    <a:lstStyle/>
                    <a:p>
                      <a:pPr algn="ctr">
                        <a:lnSpc>
                          <a:spcPts val="1600"/>
                        </a:lnSpc>
                      </a:pPr>
                      <a:r>
                        <a:rPr lang="en-US" sz="1400" dirty="0" smtClean="0"/>
                        <a:t>1.38</a:t>
                      </a:r>
                      <a:endParaRPr lang="en-US" sz="1400" dirty="0"/>
                    </a:p>
                  </a:txBody>
                  <a:tcPr marT="36000" marB="36000" anchor="ctr"/>
                </a:tc>
                <a:tc>
                  <a:txBody>
                    <a:bodyPr/>
                    <a:lstStyle/>
                    <a:p>
                      <a:pPr algn="ctr">
                        <a:lnSpc>
                          <a:spcPts val="1600"/>
                        </a:lnSpc>
                      </a:pPr>
                      <a:r>
                        <a:rPr lang="en-US" sz="1400" dirty="0" smtClean="0"/>
                        <a:t>2</a:t>
                      </a:r>
                      <a:endParaRPr lang="en-US" sz="1400" dirty="0"/>
                    </a:p>
                  </a:txBody>
                  <a:tcPr marT="36000" marB="36000" anchor="ctr"/>
                </a:tc>
                <a:tc>
                  <a:txBody>
                    <a:bodyPr/>
                    <a:lstStyle/>
                    <a:p>
                      <a:pPr algn="ctr">
                        <a:lnSpc>
                          <a:spcPts val="1600"/>
                        </a:lnSpc>
                      </a:pPr>
                      <a:r>
                        <a:rPr lang="en-US" sz="1400" dirty="0" smtClean="0"/>
                        <a:t>1.36</a:t>
                      </a:r>
                      <a:endParaRPr lang="en-US" sz="1400" dirty="0"/>
                    </a:p>
                  </a:txBody>
                  <a:tcPr marT="36000" marB="36000" anchor="ctr"/>
                </a:tc>
                <a:tc>
                  <a:txBody>
                    <a:bodyPr/>
                    <a:lstStyle/>
                    <a:p>
                      <a:pPr algn="ctr">
                        <a:lnSpc>
                          <a:spcPts val="1600"/>
                        </a:lnSpc>
                      </a:pPr>
                      <a:r>
                        <a:rPr lang="en-US" sz="1400" dirty="0" smtClean="0"/>
                        <a:t>2</a:t>
                      </a:r>
                      <a:endParaRPr lang="en-US" sz="1400" dirty="0"/>
                    </a:p>
                  </a:txBody>
                  <a:tcPr marT="36000" marB="36000" anchor="ctr"/>
                </a:tc>
                <a:tc>
                  <a:txBody>
                    <a:bodyPr/>
                    <a:lstStyle/>
                    <a:p>
                      <a:pPr algn="ctr">
                        <a:lnSpc>
                          <a:spcPts val="1600"/>
                        </a:lnSpc>
                      </a:pPr>
                      <a:r>
                        <a:rPr lang="en-US" sz="1400" dirty="0" smtClean="0"/>
                        <a:t>1.43</a:t>
                      </a:r>
                      <a:endParaRPr lang="en-US" sz="1400" dirty="0"/>
                    </a:p>
                  </a:txBody>
                  <a:tcPr marT="36000" marB="36000" anchor="ctr"/>
                </a:tc>
                <a:tc>
                  <a:txBody>
                    <a:bodyPr/>
                    <a:lstStyle/>
                    <a:p>
                      <a:pPr algn="ctr">
                        <a:lnSpc>
                          <a:spcPts val="1600"/>
                        </a:lnSpc>
                      </a:pPr>
                      <a:r>
                        <a:rPr lang="en-US" sz="1400" dirty="0" smtClean="0"/>
                        <a:t>2</a:t>
                      </a:r>
                      <a:endParaRPr lang="en-US" sz="1400" dirty="0"/>
                    </a:p>
                  </a:txBody>
                  <a:tcPr marT="36000" marB="36000" anchor="ctr"/>
                </a:tc>
                <a:extLst>
                  <a:ext uri="{0D108BD9-81ED-4DB2-BD59-A6C34878D82A}">
                    <a16:rowId xmlns:a16="http://schemas.microsoft.com/office/drawing/2014/main" xmlns="" val="3416785806"/>
                  </a:ext>
                </a:extLst>
              </a:tr>
              <a:tr h="302203">
                <a:tc>
                  <a:txBody>
                    <a:bodyPr/>
                    <a:lstStyle/>
                    <a:p>
                      <a:pPr>
                        <a:lnSpc>
                          <a:spcPts val="1600"/>
                        </a:lnSpc>
                      </a:pPr>
                      <a:r>
                        <a:rPr lang="en-US" sz="1400" kern="1200" dirty="0" smtClean="0">
                          <a:solidFill>
                            <a:schemeClr val="dk1"/>
                          </a:solidFill>
                          <a:latin typeface="+mn-lt"/>
                          <a:ea typeface="+mn-ea"/>
                          <a:cs typeface="+mn-cs"/>
                        </a:rPr>
                        <a:t>Net income from non-cont. ops. after taxes</a:t>
                      </a:r>
                      <a:br>
                        <a:rPr lang="en-US" sz="1400" kern="1200" dirty="0" smtClean="0">
                          <a:solidFill>
                            <a:schemeClr val="dk1"/>
                          </a:solidFill>
                          <a:latin typeface="+mn-lt"/>
                          <a:ea typeface="+mn-ea"/>
                          <a:cs typeface="+mn-cs"/>
                        </a:rPr>
                      </a:br>
                      <a:r>
                        <a:rPr lang="en-US" sz="1400" dirty="0" smtClean="0"/>
                        <a:t>(</a:t>
                      </a:r>
                      <a:r>
                        <a:rPr lang="de-DE" sz="1400" dirty="0" smtClean="0"/>
                        <a:t>Gewinn aus nicht</a:t>
                      </a:r>
                      <a:r>
                        <a:rPr lang="de-DE" sz="1400" baseline="0" dirty="0" smtClean="0"/>
                        <a:t> </a:t>
                      </a:r>
                      <a:r>
                        <a:rPr lang="de-DE" sz="1400" dirty="0" err="1" smtClean="0"/>
                        <a:t>fortg</a:t>
                      </a:r>
                      <a:r>
                        <a:rPr lang="de-DE" sz="1400" dirty="0" smtClean="0"/>
                        <a:t>. Akt. nach</a:t>
                      </a:r>
                      <a:r>
                        <a:rPr lang="de-DE" sz="1400" baseline="0" dirty="0" smtClean="0"/>
                        <a:t> </a:t>
                      </a:r>
                      <a:r>
                        <a:rPr lang="de-DE" sz="1400" dirty="0" smtClean="0"/>
                        <a:t>Steuern)</a:t>
                      </a:r>
                      <a:endParaRPr lang="en-US" sz="1400" kern="1200" dirty="0">
                        <a:solidFill>
                          <a:schemeClr val="dk1"/>
                        </a:solidFill>
                        <a:latin typeface="+mn-lt"/>
                        <a:ea typeface="+mn-ea"/>
                        <a:cs typeface="+mn-cs"/>
                      </a:endParaRP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0.38</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6</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0.65</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6</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0.46</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6</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0.76</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6</a:t>
                      </a:r>
                    </a:p>
                  </a:txBody>
                  <a:tcPr marT="36000" marB="36000" anchor="ctr"/>
                </a:tc>
                <a:extLst>
                  <a:ext uri="{0D108BD9-81ED-4DB2-BD59-A6C34878D82A}">
                    <a16:rowId xmlns:a16="http://schemas.microsoft.com/office/drawing/2014/main" xmlns="" val="1704904318"/>
                  </a:ext>
                </a:extLst>
              </a:tr>
              <a:tr h="302203">
                <a:tc>
                  <a:txBody>
                    <a:bodyPr/>
                    <a:lstStyle/>
                    <a:p>
                      <a:pPr>
                        <a:lnSpc>
                          <a:spcPts val="1600"/>
                        </a:lnSpc>
                      </a:pPr>
                      <a:r>
                        <a:rPr lang="en-US" sz="1400" kern="1200" dirty="0" smtClean="0">
                          <a:solidFill>
                            <a:schemeClr val="dk1"/>
                          </a:solidFill>
                          <a:latin typeface="+mn-lt"/>
                          <a:ea typeface="+mn-ea"/>
                          <a:cs typeface="+mn-cs"/>
                        </a:rPr>
                        <a:t>Net income / Earnings after Taxes (EAT)</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a:t>
                      </a:r>
                      <a:r>
                        <a:rPr lang="en-US" sz="1400" dirty="0" err="1" smtClean="0"/>
                        <a:t>Gewinn</a:t>
                      </a:r>
                      <a:r>
                        <a:rPr lang="en-US" sz="1400" dirty="0" smtClean="0"/>
                        <a:t> </a:t>
                      </a:r>
                      <a:r>
                        <a:rPr lang="en-US" sz="1400" dirty="0" err="1" smtClean="0"/>
                        <a:t>nach</a:t>
                      </a:r>
                      <a:r>
                        <a:rPr lang="en-US" sz="1400" dirty="0" smtClean="0"/>
                        <a:t> </a:t>
                      </a:r>
                      <a:r>
                        <a:rPr lang="en-US" sz="1400" dirty="0" err="1" smtClean="0"/>
                        <a:t>Steuern</a:t>
                      </a:r>
                      <a:r>
                        <a:rPr lang="en-US" sz="1400" kern="1200" dirty="0" smtClean="0">
                          <a:solidFill>
                            <a:schemeClr val="dk1"/>
                          </a:solidFill>
                          <a:latin typeface="+mn-lt"/>
                          <a:ea typeface="+mn-ea"/>
                          <a:cs typeface="+mn-cs"/>
                        </a:rPr>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0.97</a:t>
                      </a:r>
                      <a:endParaRPr lang="en-US" sz="1400" dirty="0"/>
                    </a:p>
                  </a:txBody>
                  <a:tcPr marT="36000" marB="36000" anchor="ctr"/>
                </a:tc>
                <a:tc>
                  <a:txBody>
                    <a:bodyPr/>
                    <a:lstStyle/>
                    <a:p>
                      <a:pPr algn="ctr">
                        <a:lnSpc>
                          <a:spcPts val="1600"/>
                        </a:lnSpc>
                      </a:pPr>
                      <a:r>
                        <a:rPr lang="en-US" sz="1400" dirty="0" smtClean="0"/>
                        <a:t>3</a:t>
                      </a:r>
                      <a:endParaRPr lang="en-US" sz="1400" dirty="0"/>
                    </a:p>
                  </a:txBody>
                  <a:tcPr marT="36000" marB="36000" anchor="ctr"/>
                </a:tc>
                <a:tc>
                  <a:txBody>
                    <a:bodyPr/>
                    <a:lstStyle/>
                    <a:p>
                      <a:pPr algn="ctr">
                        <a:lnSpc>
                          <a:spcPts val="1600"/>
                        </a:lnSpc>
                      </a:pPr>
                      <a:r>
                        <a:rPr lang="en-US" sz="1400" dirty="0" smtClean="0"/>
                        <a:t>1.06</a:t>
                      </a:r>
                      <a:endParaRPr lang="en-US" sz="1400" dirty="0"/>
                    </a:p>
                  </a:txBody>
                  <a:tcPr marT="36000" marB="36000" anchor="ctr"/>
                </a:tc>
                <a:tc>
                  <a:txBody>
                    <a:bodyPr/>
                    <a:lstStyle/>
                    <a:p>
                      <a:pPr algn="ctr">
                        <a:lnSpc>
                          <a:spcPts val="1600"/>
                        </a:lnSpc>
                      </a:pPr>
                      <a:r>
                        <a:rPr lang="en-US" sz="1400" dirty="0" smtClean="0"/>
                        <a:t>4</a:t>
                      </a:r>
                      <a:endParaRPr lang="en-US" sz="1400" dirty="0"/>
                    </a:p>
                  </a:txBody>
                  <a:tcPr marT="36000" marB="36000" anchor="ctr"/>
                </a:tc>
                <a:tc>
                  <a:txBody>
                    <a:bodyPr/>
                    <a:lstStyle/>
                    <a:p>
                      <a:pPr algn="ctr">
                        <a:lnSpc>
                          <a:spcPts val="1600"/>
                        </a:lnSpc>
                      </a:pPr>
                      <a:r>
                        <a:rPr lang="en-US" sz="1400" dirty="0" smtClean="0"/>
                        <a:t>0.98</a:t>
                      </a:r>
                      <a:endParaRPr lang="en-US" sz="1400" dirty="0"/>
                    </a:p>
                  </a:txBody>
                  <a:tcPr marT="36000" marB="36000" anchor="ctr"/>
                </a:tc>
                <a:tc>
                  <a:txBody>
                    <a:bodyPr/>
                    <a:lstStyle/>
                    <a:p>
                      <a:pPr algn="ctr">
                        <a:lnSpc>
                          <a:spcPts val="1600"/>
                        </a:lnSpc>
                      </a:pPr>
                      <a:r>
                        <a:rPr lang="en-US" sz="1400" dirty="0" smtClean="0"/>
                        <a:t>4</a:t>
                      </a:r>
                      <a:endParaRPr lang="en-US" sz="1400" dirty="0"/>
                    </a:p>
                  </a:txBody>
                  <a:tcPr marT="36000" marB="36000" anchor="ctr"/>
                </a:tc>
                <a:tc>
                  <a:txBody>
                    <a:bodyPr/>
                    <a:lstStyle/>
                    <a:p>
                      <a:pPr algn="ctr">
                        <a:lnSpc>
                          <a:spcPts val="1600"/>
                        </a:lnSpc>
                      </a:pPr>
                      <a:r>
                        <a:rPr lang="en-US" sz="1400" dirty="0" smtClean="0"/>
                        <a:t>1.25</a:t>
                      </a:r>
                      <a:endParaRPr lang="en-US" sz="1400" dirty="0"/>
                    </a:p>
                  </a:txBody>
                  <a:tcPr marT="36000" marB="36000" anchor="ctr"/>
                </a:tc>
                <a:tc>
                  <a:txBody>
                    <a:bodyPr/>
                    <a:lstStyle/>
                    <a:p>
                      <a:pPr algn="ctr">
                        <a:lnSpc>
                          <a:spcPts val="1600"/>
                        </a:lnSpc>
                      </a:pPr>
                      <a:r>
                        <a:rPr lang="en-US" sz="1400" dirty="0" smtClean="0"/>
                        <a:t>3</a:t>
                      </a:r>
                      <a:endParaRPr lang="en-US" sz="1400" dirty="0"/>
                    </a:p>
                  </a:txBody>
                  <a:tcPr marT="36000" marB="36000" anchor="ctr"/>
                </a:tc>
                <a:extLst>
                  <a:ext uri="{0D108BD9-81ED-4DB2-BD59-A6C34878D82A}">
                    <a16:rowId xmlns:a16="http://schemas.microsoft.com/office/drawing/2014/main" xmlns="" val="80831303"/>
                  </a:ext>
                </a:extLst>
              </a:tr>
              <a:tr h="302203">
                <a:tc>
                  <a:txBody>
                    <a:bodyPr/>
                    <a:lstStyle/>
                    <a:p>
                      <a:pPr>
                        <a:lnSpc>
                          <a:spcPts val="1600"/>
                        </a:lnSpc>
                      </a:pPr>
                      <a:r>
                        <a:rPr lang="en-US" sz="1400" kern="1200" dirty="0" smtClean="0">
                          <a:solidFill>
                            <a:schemeClr val="dk1"/>
                          </a:solidFill>
                          <a:latin typeface="+mn-lt"/>
                          <a:ea typeface="+mn-ea"/>
                          <a:cs typeface="+mn-cs"/>
                        </a:rPr>
                        <a:t>Other comprehensive income after taxes</a:t>
                      </a:r>
                      <a:br>
                        <a:rPr lang="en-US" sz="1400" kern="1200" dirty="0" smtClean="0">
                          <a:solidFill>
                            <a:schemeClr val="dk1"/>
                          </a:solidFill>
                          <a:latin typeface="+mn-lt"/>
                          <a:ea typeface="+mn-ea"/>
                          <a:cs typeface="+mn-cs"/>
                        </a:rPr>
                      </a:br>
                      <a:r>
                        <a:rPr lang="en-US" sz="1400" dirty="0" smtClean="0"/>
                        <a:t>(</a:t>
                      </a:r>
                      <a:r>
                        <a:rPr lang="de-DE" sz="1400" dirty="0" smtClean="0"/>
                        <a:t>sonst. Ergebnis nach Steuern</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0.49</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5</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0.46</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7</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0.43</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7</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0.69</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7</a:t>
                      </a:r>
                      <a:endParaRPr lang="en-US" sz="1400" kern="1200" dirty="0">
                        <a:solidFill>
                          <a:schemeClr val="dk1"/>
                        </a:solidFill>
                        <a:latin typeface="+mn-lt"/>
                        <a:ea typeface="+mn-ea"/>
                        <a:cs typeface="+mn-cs"/>
                      </a:endParaRPr>
                    </a:p>
                  </a:txBody>
                  <a:tcPr marT="36000" marB="36000" anchor="ctr"/>
                </a:tc>
                <a:extLst>
                  <a:ext uri="{0D108BD9-81ED-4DB2-BD59-A6C34878D82A}">
                    <a16:rowId xmlns:a16="http://schemas.microsoft.com/office/drawing/2014/main" xmlns="" val="4185159557"/>
                  </a:ext>
                </a:extLst>
              </a:tr>
              <a:tr h="302203">
                <a:tc>
                  <a:txBody>
                    <a:bodyPr/>
                    <a:lstStyle/>
                    <a:p>
                      <a:pPr>
                        <a:lnSpc>
                          <a:spcPts val="1600"/>
                        </a:lnSpc>
                      </a:pPr>
                      <a:r>
                        <a:rPr lang="en-US" sz="1400" kern="1200" dirty="0" smtClean="0">
                          <a:solidFill>
                            <a:schemeClr val="dk1"/>
                          </a:solidFill>
                          <a:latin typeface="+mn-lt"/>
                          <a:ea typeface="+mn-ea"/>
                          <a:cs typeface="+mn-cs"/>
                        </a:rPr>
                        <a:t>Comprehensive income</a:t>
                      </a:r>
                      <a:br>
                        <a:rPr lang="en-US" sz="1400" kern="1200" dirty="0" smtClean="0">
                          <a:solidFill>
                            <a:schemeClr val="dk1"/>
                          </a:solidFill>
                          <a:latin typeface="+mn-lt"/>
                          <a:ea typeface="+mn-ea"/>
                          <a:cs typeface="+mn-cs"/>
                        </a:rPr>
                      </a:br>
                      <a:r>
                        <a:rPr lang="en-US" sz="1400" dirty="0" smtClean="0"/>
                        <a:t>(</a:t>
                      </a:r>
                      <a:r>
                        <a:rPr lang="en-US" sz="1400" dirty="0" err="1" smtClean="0"/>
                        <a:t>Gesamtergebnis</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1.03</a:t>
                      </a:r>
                      <a:endParaRPr lang="en-US" sz="1400" dirty="0"/>
                    </a:p>
                  </a:txBody>
                  <a:tcPr marT="36000" marB="36000" anchor="ctr"/>
                </a:tc>
                <a:tc>
                  <a:txBody>
                    <a:bodyPr/>
                    <a:lstStyle/>
                    <a:p>
                      <a:pPr algn="ctr">
                        <a:lnSpc>
                          <a:spcPts val="1600"/>
                        </a:lnSpc>
                      </a:pPr>
                      <a:r>
                        <a:rPr lang="en-US" sz="1400" dirty="0" smtClean="0"/>
                        <a:t>2</a:t>
                      </a:r>
                      <a:endParaRPr lang="en-US" sz="1400" dirty="0"/>
                    </a:p>
                  </a:txBody>
                  <a:tcPr marT="36000" marB="36000" anchor="ctr"/>
                </a:tc>
                <a:tc>
                  <a:txBody>
                    <a:bodyPr/>
                    <a:lstStyle/>
                    <a:p>
                      <a:pPr algn="ctr">
                        <a:lnSpc>
                          <a:spcPts val="1600"/>
                        </a:lnSpc>
                      </a:pPr>
                      <a:r>
                        <a:rPr lang="en-US" sz="1400" dirty="0" smtClean="0"/>
                        <a:t>1.00</a:t>
                      </a:r>
                      <a:endParaRPr lang="en-US" sz="1400" dirty="0"/>
                    </a:p>
                  </a:txBody>
                  <a:tcPr marT="36000" marB="36000" anchor="ctr"/>
                </a:tc>
                <a:tc>
                  <a:txBody>
                    <a:bodyPr/>
                    <a:lstStyle/>
                    <a:p>
                      <a:pPr algn="ctr">
                        <a:lnSpc>
                          <a:spcPts val="1600"/>
                        </a:lnSpc>
                      </a:pPr>
                      <a:r>
                        <a:rPr lang="en-US" sz="1400" dirty="0" smtClean="0"/>
                        <a:t>5</a:t>
                      </a:r>
                      <a:endParaRPr lang="en-US" sz="1400" dirty="0"/>
                    </a:p>
                  </a:txBody>
                  <a:tcPr marT="36000" marB="36000" anchor="ctr"/>
                </a:tc>
                <a:tc>
                  <a:txBody>
                    <a:bodyPr/>
                    <a:lstStyle/>
                    <a:p>
                      <a:pPr algn="ctr">
                        <a:lnSpc>
                          <a:spcPts val="1600"/>
                        </a:lnSpc>
                      </a:pPr>
                      <a:r>
                        <a:rPr lang="en-US" sz="1400" dirty="0" smtClean="0"/>
                        <a:t>0.97</a:t>
                      </a:r>
                      <a:endParaRPr lang="en-US" sz="1400" dirty="0"/>
                    </a:p>
                  </a:txBody>
                  <a:tcPr marT="36000" marB="36000" anchor="ctr"/>
                </a:tc>
                <a:tc>
                  <a:txBody>
                    <a:bodyPr/>
                    <a:lstStyle/>
                    <a:p>
                      <a:pPr algn="ctr">
                        <a:lnSpc>
                          <a:spcPts val="1600"/>
                        </a:lnSpc>
                      </a:pPr>
                      <a:r>
                        <a:rPr lang="en-US" sz="1400" dirty="0" smtClean="0"/>
                        <a:t>5</a:t>
                      </a:r>
                      <a:endParaRPr lang="en-US" sz="1400" dirty="0"/>
                    </a:p>
                  </a:txBody>
                  <a:tcPr marT="36000" marB="36000" anchor="ctr"/>
                </a:tc>
                <a:tc>
                  <a:txBody>
                    <a:bodyPr/>
                    <a:lstStyle/>
                    <a:p>
                      <a:pPr algn="ctr">
                        <a:lnSpc>
                          <a:spcPts val="1600"/>
                        </a:lnSpc>
                      </a:pPr>
                      <a:r>
                        <a:rPr lang="en-US" sz="1400" dirty="0" smtClean="0"/>
                        <a:t>1.20</a:t>
                      </a:r>
                      <a:endParaRPr lang="en-US" sz="1400" dirty="0"/>
                    </a:p>
                  </a:txBody>
                  <a:tcPr marT="36000" marB="36000" anchor="ctr"/>
                </a:tc>
                <a:tc>
                  <a:txBody>
                    <a:bodyPr/>
                    <a:lstStyle/>
                    <a:p>
                      <a:pPr algn="ctr">
                        <a:lnSpc>
                          <a:spcPts val="1600"/>
                        </a:lnSpc>
                      </a:pPr>
                      <a:r>
                        <a:rPr lang="en-US" sz="1400" dirty="0" smtClean="0"/>
                        <a:t>5</a:t>
                      </a:r>
                      <a:endParaRPr lang="en-US" sz="1400" dirty="0"/>
                    </a:p>
                  </a:txBody>
                  <a:tcPr marT="36000" marB="36000" anchor="ctr"/>
                </a:tc>
                <a:extLst>
                  <a:ext uri="{0D108BD9-81ED-4DB2-BD59-A6C34878D82A}">
                    <a16:rowId xmlns:a16="http://schemas.microsoft.com/office/drawing/2014/main" xmlns="" val="3956717549"/>
                  </a:ext>
                </a:extLst>
              </a:tr>
            </a:tbl>
          </a:graphicData>
        </a:graphic>
      </p:graphicFrame>
      <p:sp>
        <p:nvSpPr>
          <p:cNvPr id="13" name="Inhaltsplatzhalter 2"/>
          <p:cNvSpPr>
            <a:spLocks noGrp="1"/>
          </p:cNvSpPr>
          <p:nvPr>
            <p:ph idx="1"/>
          </p:nvPr>
        </p:nvSpPr>
        <p:spPr>
          <a:xfrm>
            <a:off x="323850" y="5810870"/>
            <a:ext cx="5608464" cy="426442"/>
          </a:xfrm>
        </p:spPr>
        <p:txBody>
          <a:bodyPr/>
          <a:lstStyle/>
          <a:p>
            <a:pPr lvl="1"/>
            <a:r>
              <a:rPr lang="en-US" dirty="0" smtClean="0"/>
              <a:t>(-1: „unimportant“; 1: „very important“ → +1)</a:t>
            </a:r>
          </a:p>
        </p:txBody>
      </p:sp>
      <p:sp>
        <p:nvSpPr>
          <p:cNvPr id="20" name="Rechteck 19"/>
          <p:cNvSpPr/>
          <p:nvPr/>
        </p:nvSpPr>
        <p:spPr>
          <a:xfrm>
            <a:off x="3923928" y="2780928"/>
            <a:ext cx="4896222" cy="5040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3923928" y="3284984"/>
            <a:ext cx="4896222" cy="5040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3923928" y="2276872"/>
            <a:ext cx="4896222" cy="5040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3923928" y="4228173"/>
            <a:ext cx="4896222" cy="5040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p:cNvSpPr/>
          <p:nvPr/>
        </p:nvSpPr>
        <p:spPr>
          <a:xfrm>
            <a:off x="8622150" y="2834956"/>
            <a:ext cx="396000" cy="39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27" name="Ellipse 26"/>
          <p:cNvSpPr/>
          <p:nvPr/>
        </p:nvSpPr>
        <p:spPr>
          <a:xfrm>
            <a:off x="8622150" y="3328117"/>
            <a:ext cx="396000" cy="39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28" name="Ellipse 27"/>
          <p:cNvSpPr/>
          <p:nvPr/>
        </p:nvSpPr>
        <p:spPr>
          <a:xfrm>
            <a:off x="8621839" y="2320005"/>
            <a:ext cx="396000" cy="39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29" name="Ellipse 28"/>
          <p:cNvSpPr/>
          <p:nvPr/>
        </p:nvSpPr>
        <p:spPr>
          <a:xfrm>
            <a:off x="8621839" y="4282201"/>
            <a:ext cx="396000" cy="39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Tree>
    <p:extLst>
      <p:ext uri="{BB962C8B-B14F-4D97-AF65-F5344CB8AC3E}">
        <p14:creationId xmlns:p14="http://schemas.microsoft.com/office/powerpoint/2010/main" val="36287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21" grpId="0" animBg="1"/>
      <p:bldP spid="27" grpId="0" animBg="1"/>
      <p:bldP spid="28"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sp>
        <p:nvSpPr>
          <p:cNvPr id="3" name="Inhaltsplatzhalter 2"/>
          <p:cNvSpPr>
            <a:spLocks noGrp="1"/>
          </p:cNvSpPr>
          <p:nvPr>
            <p:ph idx="1"/>
          </p:nvPr>
        </p:nvSpPr>
        <p:spPr>
          <a:xfrm>
            <a:off x="323850" y="1269703"/>
            <a:ext cx="8496300" cy="4103985"/>
          </a:xfrm>
        </p:spPr>
        <p:txBody>
          <a:bodyPr/>
          <a:lstStyle/>
          <a:p>
            <a:r>
              <a:rPr lang="en-US" dirty="0" smtClean="0"/>
              <a:t>Current regulation on the presentation of Non-GAAP measures</a:t>
            </a:r>
          </a:p>
          <a:p>
            <a:pPr marL="361950" lvl="2" indent="-361950"/>
            <a:r>
              <a:rPr lang="en-US" dirty="0" smtClean="0"/>
              <a:t>As part of its plan to promote </a:t>
            </a:r>
            <a:r>
              <a:rPr lang="en-US" b="1" u="sng" dirty="0" smtClean="0">
                <a:uFill>
                  <a:solidFill>
                    <a:schemeClr val="accent1"/>
                  </a:solidFill>
                </a:uFill>
                <a:cs typeface="Times New Roman" panose="02020603050405020304" pitchFamily="18" charset="0"/>
              </a:rPr>
              <a:t>Better Communication in Financial Reporting</a:t>
            </a:r>
            <a:r>
              <a:rPr lang="en-US" dirty="0" smtClean="0"/>
              <a:t>, the IASB started the project </a:t>
            </a:r>
            <a:r>
              <a:rPr lang="en-US" b="1" u="sng" dirty="0" smtClean="0">
                <a:uFill>
                  <a:solidFill>
                    <a:schemeClr val="accent1"/>
                  </a:solidFill>
                </a:uFill>
                <a:cs typeface="Times New Roman" panose="02020603050405020304" pitchFamily="18" charset="0"/>
              </a:rPr>
              <a:t>Primary Financial Statements</a:t>
            </a:r>
            <a:r>
              <a:rPr lang="en-US" dirty="0" smtClean="0">
                <a:uFill>
                  <a:solidFill>
                    <a:schemeClr val="accent1"/>
                  </a:solidFill>
                </a:uFill>
                <a:cs typeface="Times New Roman" panose="02020603050405020304" pitchFamily="18" charset="0"/>
              </a:rPr>
              <a:t> (June 2014)</a:t>
            </a:r>
          </a:p>
          <a:p>
            <a:pPr marL="714375" lvl="2" indent="-352425"/>
            <a:r>
              <a:rPr lang="en-US" dirty="0" smtClean="0"/>
              <a:t>Objective: Examining the content and structure of the primary financial statements, in particular of the statement(s) of financial performance</a:t>
            </a:r>
          </a:p>
          <a:p>
            <a:pPr marL="714375" lvl="2" indent="-352425"/>
            <a:r>
              <a:rPr lang="en-US" dirty="0" smtClean="0"/>
              <a:t>The IASB explores, among others,</a:t>
            </a:r>
          </a:p>
          <a:p>
            <a:pPr marL="1076325" lvl="2" indent="-361950"/>
            <a:r>
              <a:rPr lang="en-US" b="1" u="sng" dirty="0" smtClean="0">
                <a:uFill>
                  <a:solidFill>
                    <a:schemeClr val="accent1"/>
                  </a:solidFill>
                </a:uFill>
                <a:cs typeface="Times New Roman" panose="02020603050405020304" pitchFamily="18" charset="0"/>
              </a:rPr>
              <a:t>requiring an earnings before interest and income tax (EBIT) subtotal</a:t>
            </a:r>
            <a:br>
              <a:rPr lang="en-US" b="1" u="sng" dirty="0" smtClean="0">
                <a:uFill>
                  <a:solidFill>
                    <a:schemeClr val="accent1"/>
                  </a:solidFill>
                </a:uFill>
                <a:cs typeface="Times New Roman" panose="02020603050405020304" pitchFamily="18" charset="0"/>
              </a:rPr>
            </a:br>
            <a:r>
              <a:rPr lang="en-US" dirty="0" smtClean="0"/>
              <a:t>(EBIT and EBITDA are non-IFRS financial measures)</a:t>
            </a:r>
          </a:p>
          <a:p>
            <a:pPr marL="1076325" lvl="2" indent="-361950"/>
            <a:r>
              <a:rPr lang="en-US" dirty="0" smtClean="0"/>
              <a:t>providing guidance on the presentation of management performance measures</a:t>
            </a:r>
          </a:p>
          <a:p>
            <a:pPr marL="1076325" lvl="2" indent="-361950"/>
            <a:r>
              <a:rPr lang="en-US" dirty="0" smtClean="0"/>
              <a:t>better ways of communicating other comprehensive income</a:t>
            </a:r>
          </a:p>
          <a:p>
            <a:pPr marL="1076325" lvl="2" indent="-361950"/>
            <a:r>
              <a:rPr lang="en-US" dirty="0" smtClean="0"/>
              <a:t>reviewing required </a:t>
            </a:r>
            <a:r>
              <a:rPr lang="en-US" b="1" u="sng" dirty="0" smtClean="0">
                <a:uFill>
                  <a:solidFill>
                    <a:schemeClr val="accent1"/>
                  </a:solidFill>
                </a:uFill>
                <a:cs typeface="Times New Roman" panose="02020603050405020304" pitchFamily="18" charset="0"/>
              </a:rPr>
              <a:t>minimum line items</a:t>
            </a:r>
            <a:r>
              <a:rPr lang="en-US" b="1" dirty="0" smtClean="0">
                <a:uFill>
                  <a:solidFill>
                    <a:schemeClr val="accent1"/>
                  </a:solidFill>
                </a:uFill>
                <a:cs typeface="Times New Roman" panose="02020603050405020304" pitchFamily="18" charset="0"/>
              </a:rPr>
              <a:t> </a:t>
            </a:r>
            <a:r>
              <a:rPr lang="en-US" dirty="0" smtClean="0"/>
              <a:t>in primary financial statements</a:t>
            </a:r>
          </a:p>
          <a:p>
            <a:pPr marL="1076325" lvl="2" indent="-361950"/>
            <a:r>
              <a:rPr lang="en-US" dirty="0" smtClean="0"/>
              <a:t>considering the development of templates for primary financial statements</a:t>
            </a:r>
          </a:p>
          <a:p>
            <a:pPr marL="714375" lvl="2" indent="-352425"/>
            <a:r>
              <a:rPr lang="en-US" dirty="0" smtClean="0"/>
              <a:t>IFRS Taxonomy </a:t>
            </a:r>
          </a:p>
          <a:p>
            <a:pPr marL="714375" lvl="2" indent="-352425"/>
            <a:endParaRPr lang="en-US" dirty="0" smtClean="0"/>
          </a:p>
          <a:p>
            <a:pPr marL="361950" lvl="2" indent="-361950"/>
            <a:r>
              <a:rPr lang="en-US" b="1" u="sng" dirty="0" smtClean="0">
                <a:uFill>
                  <a:solidFill>
                    <a:schemeClr val="accent1"/>
                  </a:solidFill>
                </a:uFill>
                <a:cs typeface="Times New Roman" panose="02020603050405020304" pitchFamily="18" charset="0"/>
              </a:rPr>
              <a:t>Conceptual Framework for Financial Reporting</a:t>
            </a:r>
            <a:r>
              <a:rPr lang="en-US" dirty="0" smtClean="0">
                <a:uFill>
                  <a:solidFill>
                    <a:schemeClr val="accent1"/>
                  </a:solidFill>
                </a:uFill>
                <a:cs typeface="Times New Roman" panose="02020603050405020304" pitchFamily="18" charset="0"/>
              </a:rPr>
              <a:t>, effective for annual reporting periods beginning on or after 1 January 2020</a:t>
            </a:r>
            <a:endParaRPr lang="en-US" dirty="0" smtClean="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3</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8" name="Rechteck 7"/>
          <p:cNvSpPr/>
          <p:nvPr/>
        </p:nvSpPr>
        <p:spPr>
          <a:xfrm>
            <a:off x="541660" y="5733255"/>
            <a:ext cx="7991153" cy="648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90000" rIns="90000" bIns="90000" rtlCol="0" anchor="ctr"/>
          <a:lstStyle/>
          <a:p>
            <a:pPr marL="180975">
              <a:lnSpc>
                <a:spcPct val="110000"/>
              </a:lnSpc>
            </a:pPr>
            <a:r>
              <a:rPr lang="en-US" sz="1600" b="1" dirty="0" smtClean="0"/>
              <a:t>What kind of information do external addresses regard as decision-useful?</a:t>
            </a:r>
            <a:br>
              <a:rPr lang="en-US" sz="1600" b="1" dirty="0" smtClean="0"/>
            </a:br>
            <a:r>
              <a:rPr lang="en-US" sz="1600" b="1" dirty="0" smtClean="0"/>
              <a:t>Are there differences between investors and creditors?</a:t>
            </a:r>
            <a:endParaRPr lang="en-US" sz="1600" b="1" dirty="0"/>
          </a:p>
        </p:txBody>
      </p:sp>
      <p:cxnSp>
        <p:nvCxnSpPr>
          <p:cNvPr id="9" name="Gerade Verbindung 9"/>
          <p:cNvCxnSpPr/>
          <p:nvPr/>
        </p:nvCxnSpPr>
        <p:spPr>
          <a:xfrm>
            <a:off x="8316416" y="5758957"/>
            <a:ext cx="190323" cy="1903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 Verbindung 12"/>
          <p:cNvCxnSpPr/>
          <p:nvPr/>
        </p:nvCxnSpPr>
        <p:spPr>
          <a:xfrm flipH="1">
            <a:off x="8316416" y="5758957"/>
            <a:ext cx="190323" cy="1903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08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Which KPIs are Relevant for Decision-Making?</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30</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582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Decision data on KPIs’ relevance for making investment / lending decisions</a:t>
            </a:r>
          </a:p>
          <a:p>
            <a:pPr marL="357188" lvl="2" indent="-357188" fontAlgn="t"/>
            <a:r>
              <a:rPr lang="de-DE" dirty="0" err="1" smtClean="0"/>
              <a:t>If</a:t>
            </a:r>
            <a:r>
              <a:rPr lang="de-DE" dirty="0" smtClean="0"/>
              <a:t> </a:t>
            </a:r>
            <a:r>
              <a:rPr lang="de-DE" dirty="0" err="1" smtClean="0"/>
              <a:t>there‘s</a:t>
            </a:r>
            <a:r>
              <a:rPr lang="de-DE" dirty="0" smtClean="0"/>
              <a:t> a </a:t>
            </a:r>
            <a:r>
              <a:rPr lang="de-DE" b="1" u="sng" dirty="0" err="1">
                <a:uFill>
                  <a:solidFill>
                    <a:schemeClr val="accent1"/>
                  </a:solidFill>
                </a:uFill>
                <a:cs typeface="Times New Roman" panose="02020603050405020304" pitchFamily="18" charset="0"/>
              </a:rPr>
              <a:t>loss</a:t>
            </a:r>
            <a:r>
              <a:rPr lang="de-DE" dirty="0" smtClean="0"/>
              <a:t>, </a:t>
            </a:r>
            <a:r>
              <a:rPr lang="de-DE" dirty="0" err="1" smtClean="0"/>
              <a:t>the</a:t>
            </a:r>
            <a:r>
              <a:rPr lang="de-DE" dirty="0" smtClean="0"/>
              <a:t> </a:t>
            </a:r>
            <a:r>
              <a:rPr lang="de-DE" dirty="0" err="1" smtClean="0"/>
              <a:t>following</a:t>
            </a:r>
            <a:r>
              <a:rPr lang="de-DE" dirty="0" smtClean="0"/>
              <a:t> KPIs </a:t>
            </a:r>
            <a:r>
              <a:rPr lang="de-DE" dirty="0" err="1" smtClean="0"/>
              <a:t>are</a:t>
            </a:r>
            <a:r>
              <a:rPr lang="de-DE" dirty="0" smtClean="0"/>
              <a:t> </a:t>
            </a:r>
            <a:r>
              <a:rPr lang="de-DE" dirty="0" err="1" smtClean="0"/>
              <a:t>perceived</a:t>
            </a:r>
            <a:r>
              <a:rPr lang="de-DE" dirty="0" smtClean="0"/>
              <a:t> </a:t>
            </a:r>
            <a:r>
              <a:rPr lang="de-DE" dirty="0" err="1" smtClean="0"/>
              <a:t>as</a:t>
            </a:r>
            <a:r>
              <a:rPr lang="de-DE" dirty="0" smtClean="0"/>
              <a:t> </a:t>
            </a:r>
            <a:r>
              <a:rPr lang="de-DE" dirty="0" err="1" smtClean="0"/>
              <a:t>significantly</a:t>
            </a:r>
            <a:r>
              <a:rPr lang="de-DE" dirty="0" smtClean="0"/>
              <a:t> </a:t>
            </a:r>
            <a:r>
              <a:rPr lang="de-DE" b="1" u="sng" dirty="0" err="1">
                <a:uFill>
                  <a:solidFill>
                    <a:schemeClr val="accent1"/>
                  </a:solidFill>
                </a:uFill>
                <a:cs typeface="Times New Roman" panose="02020603050405020304" pitchFamily="18" charset="0"/>
              </a:rPr>
              <a:t>more</a:t>
            </a:r>
            <a:r>
              <a:rPr lang="de-DE" b="1" u="sng" dirty="0">
                <a:uFill>
                  <a:solidFill>
                    <a:schemeClr val="accent1"/>
                  </a:solidFill>
                </a:uFill>
                <a:cs typeface="Times New Roman" panose="02020603050405020304" pitchFamily="18" charset="0"/>
              </a:rPr>
              <a:t> </a:t>
            </a:r>
            <a:r>
              <a:rPr lang="de-DE" b="1" u="sng" dirty="0" err="1">
                <a:uFill>
                  <a:solidFill>
                    <a:schemeClr val="accent1"/>
                  </a:solidFill>
                </a:uFill>
                <a:cs typeface="Times New Roman" panose="02020603050405020304" pitchFamily="18" charset="0"/>
              </a:rPr>
              <a:t>important</a:t>
            </a:r>
            <a:r>
              <a:rPr lang="de-DE" b="1" u="sng" dirty="0">
                <a:uFill>
                  <a:solidFill>
                    <a:schemeClr val="accent1"/>
                  </a:solidFill>
                </a:uFill>
                <a:cs typeface="Times New Roman" panose="02020603050405020304" pitchFamily="18" charset="0"/>
              </a:rPr>
              <a:t> </a:t>
            </a:r>
            <a:r>
              <a:rPr lang="de-DE" dirty="0" smtClean="0"/>
              <a:t>(ANOVA):</a:t>
            </a:r>
            <a:endParaRPr lang="en-US" dirty="0"/>
          </a:p>
          <a:p>
            <a:pPr marL="714375" lvl="2" indent="-352425" fontAlgn="t">
              <a:defRPr/>
            </a:pPr>
            <a:r>
              <a:rPr lang="en-US" b="1" u="sng" dirty="0">
                <a:uFill>
                  <a:solidFill>
                    <a:schemeClr val="accent1"/>
                  </a:solidFill>
                </a:uFill>
                <a:cs typeface="Times New Roman" panose="02020603050405020304" pitchFamily="18" charset="0"/>
              </a:rPr>
              <a:t>Gross profit</a:t>
            </a:r>
            <a:r>
              <a:rPr lang="en-US" dirty="0" smtClean="0"/>
              <a:t> (</a:t>
            </a:r>
            <a:r>
              <a:rPr lang="en-US" dirty="0" err="1"/>
              <a:t>Bruttoergebnis</a:t>
            </a:r>
            <a:r>
              <a:rPr lang="en-US" dirty="0"/>
              <a:t> </a:t>
            </a:r>
            <a:r>
              <a:rPr lang="en-US" dirty="0" err="1"/>
              <a:t>vom</a:t>
            </a:r>
            <a:r>
              <a:rPr lang="en-US" dirty="0"/>
              <a:t> </a:t>
            </a:r>
            <a:r>
              <a:rPr lang="en-US" dirty="0" err="1"/>
              <a:t>Umsatz</a:t>
            </a:r>
            <a:r>
              <a:rPr lang="en-US" dirty="0" smtClean="0"/>
              <a:t>) (10%)</a:t>
            </a:r>
            <a:endParaRPr lang="en-US" dirty="0"/>
          </a:p>
          <a:p>
            <a:pPr marL="714375" lvl="2" indent="-352425" fontAlgn="t">
              <a:defRPr/>
            </a:pPr>
            <a:r>
              <a:rPr lang="en-US" b="1" u="sng" dirty="0">
                <a:uFill>
                  <a:solidFill>
                    <a:schemeClr val="accent1"/>
                  </a:solidFill>
                </a:uFill>
                <a:cs typeface="Times New Roman" panose="02020603050405020304" pitchFamily="18" charset="0"/>
              </a:rPr>
              <a:t>Earnings before interest and taxes</a:t>
            </a:r>
            <a:r>
              <a:rPr lang="en-US" dirty="0"/>
              <a:t> (EBIT</a:t>
            </a:r>
            <a:r>
              <a:rPr lang="en-US" dirty="0" smtClean="0"/>
              <a:t>) (</a:t>
            </a:r>
            <a:r>
              <a:rPr lang="de-DE" dirty="0"/>
              <a:t>Gewinn vor Zinsen und Steuern</a:t>
            </a:r>
            <a:r>
              <a:rPr lang="en-US" dirty="0" smtClean="0"/>
              <a:t>) (5%)</a:t>
            </a:r>
            <a:endParaRPr lang="en-US" dirty="0"/>
          </a:p>
          <a:p>
            <a:pPr marL="714375" lvl="2" indent="-352425" fontAlgn="t">
              <a:defRPr/>
            </a:pPr>
            <a:r>
              <a:rPr lang="en-US" b="1" u="sng" dirty="0">
                <a:uFill>
                  <a:solidFill>
                    <a:schemeClr val="accent1"/>
                  </a:solidFill>
                </a:uFill>
                <a:cs typeface="Times New Roman" panose="02020603050405020304" pitchFamily="18" charset="0"/>
              </a:rPr>
              <a:t>Net income from continuing operations</a:t>
            </a:r>
            <a:r>
              <a:rPr lang="en-US" dirty="0" smtClean="0">
                <a:solidFill>
                  <a:schemeClr val="dk1"/>
                </a:solidFill>
              </a:rPr>
              <a:t> </a:t>
            </a:r>
            <a:r>
              <a:rPr lang="en-US" dirty="0" smtClean="0"/>
              <a:t>(</a:t>
            </a:r>
            <a:r>
              <a:rPr lang="de-DE" dirty="0"/>
              <a:t>Gewinn</a:t>
            </a:r>
            <a:r>
              <a:rPr lang="en-US" dirty="0"/>
              <a:t> </a:t>
            </a:r>
            <a:r>
              <a:rPr lang="en-US" dirty="0" err="1"/>
              <a:t>aus</a:t>
            </a:r>
            <a:r>
              <a:rPr lang="en-US" dirty="0"/>
              <a:t> </a:t>
            </a:r>
            <a:r>
              <a:rPr lang="en-US" dirty="0" err="1"/>
              <a:t>fortg</a:t>
            </a:r>
            <a:r>
              <a:rPr lang="en-US" dirty="0"/>
              <a:t>. </a:t>
            </a:r>
            <a:r>
              <a:rPr lang="en-US" dirty="0" err="1"/>
              <a:t>Akt</a:t>
            </a:r>
            <a:r>
              <a:rPr lang="en-US" dirty="0" smtClean="0"/>
              <a:t>.) (10%)</a:t>
            </a:r>
            <a:endParaRPr lang="en-US" dirty="0">
              <a:solidFill>
                <a:schemeClr val="dk1"/>
              </a:solidFill>
            </a:endParaRPr>
          </a:p>
          <a:p>
            <a:pPr marL="714375" lvl="2" indent="-352425" fontAlgn="t">
              <a:defRPr/>
            </a:pPr>
            <a:r>
              <a:rPr lang="en-US" b="1" u="sng" dirty="0">
                <a:uFill>
                  <a:solidFill>
                    <a:schemeClr val="accent1"/>
                  </a:solidFill>
                </a:uFill>
                <a:cs typeface="Times New Roman" panose="02020603050405020304" pitchFamily="18" charset="0"/>
              </a:rPr>
              <a:t>Net income from non-cont. ops. after taxes</a:t>
            </a:r>
            <a:r>
              <a:rPr lang="en-US" dirty="0" smtClean="0">
                <a:solidFill>
                  <a:schemeClr val="dk1"/>
                </a:solidFill>
              </a:rPr>
              <a:t> </a:t>
            </a:r>
            <a:r>
              <a:rPr lang="en-US" dirty="0" smtClean="0"/>
              <a:t>(</a:t>
            </a:r>
            <a:r>
              <a:rPr lang="de-DE" dirty="0"/>
              <a:t>Gewinn aus nicht </a:t>
            </a:r>
            <a:r>
              <a:rPr lang="de-DE" dirty="0" err="1"/>
              <a:t>fortg</a:t>
            </a:r>
            <a:r>
              <a:rPr lang="de-DE" dirty="0"/>
              <a:t>. Akt. nach Steuern</a:t>
            </a:r>
            <a:r>
              <a:rPr lang="de-DE" dirty="0" smtClean="0"/>
              <a:t>) (1%)</a:t>
            </a:r>
          </a:p>
          <a:p>
            <a:pPr marL="361950" lvl="2" indent="-361950" fontAlgn="t">
              <a:defRPr/>
            </a:pPr>
            <a:r>
              <a:rPr lang="de-DE" b="1" u="sng" dirty="0" err="1">
                <a:uFill>
                  <a:solidFill>
                    <a:schemeClr val="accent1"/>
                  </a:solidFill>
                </a:uFill>
                <a:cs typeface="Times New Roman" panose="02020603050405020304" pitchFamily="18" charset="0"/>
              </a:rPr>
              <a:t>Creditors</a:t>
            </a:r>
            <a:r>
              <a:rPr lang="de-DE" dirty="0" smtClean="0">
                <a:solidFill>
                  <a:schemeClr val="dk1"/>
                </a:solidFill>
              </a:rPr>
              <a:t> </a:t>
            </a:r>
            <a:r>
              <a:rPr lang="de-DE" dirty="0" err="1" smtClean="0">
                <a:solidFill>
                  <a:schemeClr val="dk1"/>
                </a:solidFill>
              </a:rPr>
              <a:t>regard</a:t>
            </a:r>
            <a:r>
              <a:rPr lang="de-DE" dirty="0" smtClean="0">
                <a:solidFill>
                  <a:schemeClr val="dk1"/>
                </a:solidFill>
              </a:rPr>
              <a:t> </a:t>
            </a:r>
            <a:r>
              <a:rPr lang="de-DE" dirty="0" err="1" smtClean="0">
                <a:solidFill>
                  <a:schemeClr val="dk1"/>
                </a:solidFill>
              </a:rPr>
              <a:t>the</a:t>
            </a:r>
            <a:r>
              <a:rPr lang="de-DE" dirty="0" smtClean="0">
                <a:solidFill>
                  <a:schemeClr val="dk1"/>
                </a:solidFill>
              </a:rPr>
              <a:t> </a:t>
            </a:r>
            <a:r>
              <a:rPr lang="de-DE" b="1" u="sng" dirty="0">
                <a:uFill>
                  <a:solidFill>
                    <a:schemeClr val="accent1"/>
                  </a:solidFill>
                </a:uFill>
                <a:cs typeface="Times New Roman" panose="02020603050405020304" pitchFamily="18" charset="0"/>
              </a:rPr>
              <a:t>n</a:t>
            </a:r>
            <a:r>
              <a:rPr lang="en-US" b="1" u="sng" dirty="0">
                <a:uFill>
                  <a:solidFill>
                    <a:schemeClr val="accent1"/>
                  </a:solidFill>
                </a:uFill>
                <a:cs typeface="Times New Roman" panose="02020603050405020304" pitchFamily="18" charset="0"/>
              </a:rPr>
              <a:t>et income from continuing operations</a:t>
            </a:r>
            <a:r>
              <a:rPr lang="en-US" dirty="0">
                <a:solidFill>
                  <a:schemeClr val="dk1"/>
                </a:solidFill>
              </a:rPr>
              <a:t> </a:t>
            </a:r>
            <a:r>
              <a:rPr lang="en-US" dirty="0"/>
              <a:t>(</a:t>
            </a:r>
            <a:r>
              <a:rPr lang="de-DE" dirty="0"/>
              <a:t>Gewinn</a:t>
            </a:r>
            <a:r>
              <a:rPr lang="en-US" dirty="0"/>
              <a:t> </a:t>
            </a:r>
            <a:r>
              <a:rPr lang="en-US" dirty="0" err="1"/>
              <a:t>aus</a:t>
            </a:r>
            <a:r>
              <a:rPr lang="en-US" dirty="0"/>
              <a:t> </a:t>
            </a:r>
            <a:r>
              <a:rPr lang="en-US" dirty="0" err="1"/>
              <a:t>fortg</a:t>
            </a:r>
            <a:r>
              <a:rPr lang="en-US" dirty="0"/>
              <a:t>. </a:t>
            </a:r>
            <a:r>
              <a:rPr lang="en-US" dirty="0" err="1"/>
              <a:t>Akt</a:t>
            </a:r>
            <a:r>
              <a:rPr lang="en-US" dirty="0"/>
              <a:t>.) </a:t>
            </a:r>
            <a:r>
              <a:rPr lang="en-US" dirty="0" smtClean="0"/>
              <a:t>as significantly more important than investors do (10</a:t>
            </a:r>
            <a:r>
              <a:rPr lang="en-US" dirty="0"/>
              <a:t>%)</a:t>
            </a:r>
            <a:endParaRPr lang="en-US" dirty="0">
              <a:solidFill>
                <a:schemeClr val="dk1"/>
              </a:solidFill>
            </a:endParaRPr>
          </a:p>
          <a:p>
            <a:pPr marL="714375" lvl="2" indent="-352425" fontAlgn="t">
              <a:defRPr/>
            </a:pPr>
            <a:endParaRPr lang="en-US" dirty="0">
              <a:solidFill>
                <a:schemeClr val="dk1"/>
              </a:solidFill>
            </a:endParaRPr>
          </a:p>
          <a:p>
            <a:pPr marL="714375" lvl="2" indent="-352425" fontAlgn="t">
              <a:defRPr/>
            </a:pPr>
            <a:endParaRPr lang="en-US" dirty="0"/>
          </a:p>
        </p:txBody>
      </p:sp>
    </p:spTree>
    <p:extLst>
      <p:ext uri="{BB962C8B-B14F-4D97-AF65-F5344CB8AC3E}">
        <p14:creationId xmlns:p14="http://schemas.microsoft.com/office/powerpoint/2010/main" val="703561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en-US" dirty="0"/>
          </a:p>
        </p:txBody>
      </p:sp>
      <p:pic>
        <p:nvPicPr>
          <p:cNvPr id="5" name="Grafik 4"/>
          <p:cNvPicPr>
            <a:picLocks noChangeAspect="1"/>
          </p:cNvPicPr>
          <p:nvPr/>
        </p:nvPicPr>
        <p:blipFill>
          <a:blip r:embed="rId3"/>
          <a:stretch>
            <a:fillRect/>
          </a:stretch>
        </p:blipFill>
        <p:spPr>
          <a:xfrm>
            <a:off x="0" y="-27384"/>
            <a:ext cx="9144000" cy="6858000"/>
          </a:xfrm>
          <a:prstGeom prst="rect">
            <a:avLst/>
          </a:prstGeom>
        </p:spPr>
      </p:pic>
      <p:sp>
        <p:nvSpPr>
          <p:cNvPr id="4" name="Textfeld 3"/>
          <p:cNvSpPr txBox="1"/>
          <p:nvPr/>
        </p:nvSpPr>
        <p:spPr>
          <a:xfrm>
            <a:off x="3640494" y="5373216"/>
            <a:ext cx="186301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Investors x Profit</a:t>
            </a:r>
            <a:endParaRPr lang="de-DE" sz="1600" b="1" u="sng" dirty="0">
              <a:uFill>
                <a:solidFill>
                  <a:schemeClr val="accent1"/>
                </a:solidFill>
              </a:uFill>
              <a:cs typeface="Times New Roman" panose="02020603050405020304" pitchFamily="18" charset="0"/>
            </a:endParaRPr>
          </a:p>
        </p:txBody>
      </p:sp>
      <p:sp>
        <p:nvSpPr>
          <p:cNvPr id="149" name="Ellipse 148"/>
          <p:cNvSpPr/>
          <p:nvPr/>
        </p:nvSpPr>
        <p:spPr>
          <a:xfrm>
            <a:off x="107504" y="134076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4</a:t>
            </a:r>
            <a:endParaRPr lang="en-US" dirty="0">
              <a:solidFill>
                <a:schemeClr val="bg1">
                  <a:lumMod val="50000"/>
                </a:schemeClr>
              </a:solidFill>
            </a:endParaRPr>
          </a:p>
        </p:txBody>
      </p:sp>
      <p:sp>
        <p:nvSpPr>
          <p:cNvPr id="151" name="Ellipse 150"/>
          <p:cNvSpPr/>
          <p:nvPr/>
        </p:nvSpPr>
        <p:spPr>
          <a:xfrm>
            <a:off x="107504" y="2204864"/>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1</a:t>
            </a:r>
            <a:endParaRPr lang="en-US" dirty="0">
              <a:solidFill>
                <a:schemeClr val="bg1">
                  <a:lumMod val="50000"/>
                </a:schemeClr>
              </a:solidFill>
            </a:endParaRPr>
          </a:p>
        </p:txBody>
      </p:sp>
      <p:sp>
        <p:nvSpPr>
          <p:cNvPr id="152" name="Ellipse 151"/>
          <p:cNvSpPr/>
          <p:nvPr/>
        </p:nvSpPr>
        <p:spPr>
          <a:xfrm>
            <a:off x="107504" y="312274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3</a:t>
            </a:r>
            <a:endParaRPr lang="en-US" sz="1100" dirty="0">
              <a:solidFill>
                <a:schemeClr val="bg1">
                  <a:lumMod val="50000"/>
                </a:schemeClr>
              </a:solidFill>
            </a:endParaRPr>
          </a:p>
        </p:txBody>
      </p:sp>
      <p:sp>
        <p:nvSpPr>
          <p:cNvPr id="153" name="Ellipse 152"/>
          <p:cNvSpPr/>
          <p:nvPr/>
        </p:nvSpPr>
        <p:spPr>
          <a:xfrm>
            <a:off x="107504" y="3477529"/>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6</a:t>
            </a:r>
            <a:endParaRPr lang="en-US" dirty="0">
              <a:solidFill>
                <a:schemeClr val="bg1">
                  <a:lumMod val="50000"/>
                </a:schemeClr>
              </a:solidFill>
            </a:endParaRPr>
          </a:p>
        </p:txBody>
      </p:sp>
      <p:sp>
        <p:nvSpPr>
          <p:cNvPr id="154" name="Ellipse 153"/>
          <p:cNvSpPr/>
          <p:nvPr/>
        </p:nvSpPr>
        <p:spPr>
          <a:xfrm>
            <a:off x="107504" y="3797875"/>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3</a:t>
            </a:r>
            <a:endParaRPr lang="en-US" dirty="0">
              <a:solidFill>
                <a:schemeClr val="bg1">
                  <a:lumMod val="50000"/>
                </a:schemeClr>
              </a:solidFill>
            </a:endParaRPr>
          </a:p>
        </p:txBody>
      </p:sp>
      <p:sp>
        <p:nvSpPr>
          <p:cNvPr id="155" name="Ellipse 154"/>
          <p:cNvSpPr/>
          <p:nvPr/>
        </p:nvSpPr>
        <p:spPr>
          <a:xfrm>
            <a:off x="107504" y="4656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5</a:t>
            </a:r>
            <a:endParaRPr lang="en-US" dirty="0">
              <a:solidFill>
                <a:schemeClr val="bg1">
                  <a:lumMod val="50000"/>
                </a:schemeClr>
              </a:solidFill>
            </a:endParaRPr>
          </a:p>
        </p:txBody>
      </p:sp>
      <p:sp>
        <p:nvSpPr>
          <p:cNvPr id="156" name="Ellipse 155"/>
          <p:cNvSpPr/>
          <p:nvPr/>
        </p:nvSpPr>
        <p:spPr>
          <a:xfrm>
            <a:off x="108151" y="4980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2</a:t>
            </a:r>
            <a:endParaRPr lang="en-US" dirty="0">
              <a:solidFill>
                <a:schemeClr val="bg1">
                  <a:lumMod val="50000"/>
                </a:schemeClr>
              </a:solidFill>
            </a:endParaRPr>
          </a:p>
        </p:txBody>
      </p:sp>
      <p:grpSp>
        <p:nvGrpSpPr>
          <p:cNvPr id="159" name="Gruppieren 158"/>
          <p:cNvGrpSpPr/>
          <p:nvPr/>
        </p:nvGrpSpPr>
        <p:grpSpPr>
          <a:xfrm>
            <a:off x="130448" y="5949280"/>
            <a:ext cx="8834040" cy="359270"/>
            <a:chOff x="130448" y="6092825"/>
            <a:chExt cx="8834040" cy="359270"/>
          </a:xfrm>
        </p:grpSpPr>
        <p:pic>
          <p:nvPicPr>
            <p:cNvPr id="158" name="Grafik 157"/>
            <p:cNvPicPr>
              <a:picLocks noChangeAspect="1"/>
            </p:cNvPicPr>
            <p:nvPr/>
          </p:nvPicPr>
          <p:blipFill>
            <a:blip r:embed="rId4"/>
            <a:stretch>
              <a:fillRect/>
            </a:stretch>
          </p:blipFill>
          <p:spPr>
            <a:xfrm>
              <a:off x="130448" y="6092825"/>
              <a:ext cx="8834040" cy="314325"/>
            </a:xfrm>
            <a:prstGeom prst="rect">
              <a:avLst/>
            </a:prstGeom>
          </p:spPr>
        </p:pic>
        <p:sp>
          <p:nvSpPr>
            <p:cNvPr id="157" name="Inhaltsplatzhalter 2"/>
            <p:cNvSpPr txBox="1">
              <a:spLocks/>
            </p:cNvSpPr>
            <p:nvPr/>
          </p:nvSpPr>
          <p:spPr>
            <a:xfrm>
              <a:off x="130448" y="6093296"/>
              <a:ext cx="8820150" cy="358799"/>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algn="ctr"/>
              <a:r>
                <a:rPr lang="en-US" sz="1400" b="0" dirty="0" err="1" smtClean="0">
                  <a:solidFill>
                    <a:schemeClr val="tx1"/>
                  </a:solidFill>
                </a:rPr>
                <a:t>Heatmap</a:t>
              </a:r>
              <a:r>
                <a:rPr lang="en-US" sz="1400" b="0" dirty="0" smtClean="0">
                  <a:solidFill>
                    <a:schemeClr val="tx1"/>
                  </a:solidFill>
                </a:rPr>
                <a:t> based on average number of fixations, scale based on all participants</a:t>
              </a:r>
            </a:p>
          </p:txBody>
        </p:sp>
      </p:grpSp>
      <p:pic>
        <p:nvPicPr>
          <p:cNvPr id="164" name="Grafik 163"/>
          <p:cNvPicPr>
            <a:picLocks noChangeAspect="1"/>
          </p:cNvPicPr>
          <p:nvPr/>
        </p:nvPicPr>
        <p:blipFill>
          <a:blip r:embed="rId5"/>
          <a:stretch>
            <a:fillRect/>
          </a:stretch>
        </p:blipFill>
        <p:spPr>
          <a:xfrm>
            <a:off x="539008" y="-2232"/>
            <a:ext cx="7633442" cy="5375448"/>
          </a:xfrm>
          <a:prstGeom prst="rect">
            <a:avLst/>
          </a:prstGeom>
        </p:spPr>
      </p:pic>
    </p:spTree>
    <p:extLst>
      <p:ext uri="{BB962C8B-B14F-4D97-AF65-F5344CB8AC3E}">
        <p14:creationId xmlns:p14="http://schemas.microsoft.com/office/powerpoint/2010/main" val="98539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en-US" dirty="0"/>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61" name="Textfeld 60"/>
          <p:cNvSpPr txBox="1"/>
          <p:nvPr/>
        </p:nvSpPr>
        <p:spPr>
          <a:xfrm>
            <a:off x="3640494" y="5373216"/>
            <a:ext cx="1863011" cy="338554"/>
          </a:xfrm>
          <a:prstGeom prst="rect">
            <a:avLst/>
          </a:prstGeom>
          <a:noFill/>
        </p:spPr>
        <p:txBody>
          <a:bodyPr wrap="none" rtlCol="0">
            <a:spAutoFit/>
          </a:bodyPr>
          <a:lstStyle/>
          <a:p>
            <a:r>
              <a:rPr lang="de-DE" sz="1600" b="1" u="sng" dirty="0" err="1" smtClean="0">
                <a:uFill>
                  <a:solidFill>
                    <a:schemeClr val="accent1"/>
                  </a:solidFill>
                </a:uFill>
                <a:cs typeface="Times New Roman" panose="02020603050405020304" pitchFamily="18" charset="0"/>
              </a:rPr>
              <a:t>Creditors</a:t>
            </a:r>
            <a:r>
              <a:rPr lang="de-DE" sz="1600" b="1" u="sng" dirty="0" smtClean="0">
                <a:uFill>
                  <a:solidFill>
                    <a:schemeClr val="accent1"/>
                  </a:solidFill>
                </a:uFill>
                <a:cs typeface="Times New Roman" panose="02020603050405020304" pitchFamily="18" charset="0"/>
              </a:rPr>
              <a:t> x Profit</a:t>
            </a:r>
            <a:endParaRPr lang="de-DE" sz="1600" b="1" u="sng" dirty="0">
              <a:uFill>
                <a:solidFill>
                  <a:schemeClr val="accent1"/>
                </a:solidFill>
              </a:uFill>
              <a:cs typeface="Times New Roman" panose="02020603050405020304" pitchFamily="18" charset="0"/>
            </a:endParaRPr>
          </a:p>
        </p:txBody>
      </p:sp>
      <p:sp>
        <p:nvSpPr>
          <p:cNvPr id="62" name="Ellipse 61"/>
          <p:cNvSpPr/>
          <p:nvPr/>
        </p:nvSpPr>
        <p:spPr>
          <a:xfrm>
            <a:off x="107504" y="134076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3</a:t>
            </a:r>
            <a:endParaRPr lang="en-US" dirty="0">
              <a:solidFill>
                <a:schemeClr val="bg1">
                  <a:lumMod val="50000"/>
                </a:schemeClr>
              </a:solidFill>
            </a:endParaRPr>
          </a:p>
        </p:txBody>
      </p:sp>
      <p:sp>
        <p:nvSpPr>
          <p:cNvPr id="63" name="Ellipse 62"/>
          <p:cNvSpPr/>
          <p:nvPr/>
        </p:nvSpPr>
        <p:spPr>
          <a:xfrm>
            <a:off x="107504" y="2204864"/>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1</a:t>
            </a:r>
            <a:endParaRPr lang="en-US" dirty="0">
              <a:solidFill>
                <a:schemeClr val="bg1">
                  <a:lumMod val="50000"/>
                </a:schemeClr>
              </a:solidFill>
            </a:endParaRPr>
          </a:p>
        </p:txBody>
      </p:sp>
      <p:sp>
        <p:nvSpPr>
          <p:cNvPr id="64" name="Ellipse 63"/>
          <p:cNvSpPr/>
          <p:nvPr/>
        </p:nvSpPr>
        <p:spPr>
          <a:xfrm>
            <a:off x="107504" y="312274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2</a:t>
            </a:r>
            <a:endParaRPr lang="en-US" dirty="0">
              <a:solidFill>
                <a:schemeClr val="bg1">
                  <a:lumMod val="50000"/>
                </a:schemeClr>
              </a:solidFill>
            </a:endParaRPr>
          </a:p>
        </p:txBody>
      </p:sp>
      <p:sp>
        <p:nvSpPr>
          <p:cNvPr id="65" name="Ellipse 64"/>
          <p:cNvSpPr/>
          <p:nvPr/>
        </p:nvSpPr>
        <p:spPr>
          <a:xfrm>
            <a:off x="107504" y="3477529"/>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6</a:t>
            </a:r>
            <a:endParaRPr lang="en-US" dirty="0">
              <a:solidFill>
                <a:schemeClr val="bg1">
                  <a:lumMod val="50000"/>
                </a:schemeClr>
              </a:solidFill>
            </a:endParaRPr>
          </a:p>
        </p:txBody>
      </p:sp>
      <p:sp>
        <p:nvSpPr>
          <p:cNvPr id="66" name="Ellipse 65"/>
          <p:cNvSpPr/>
          <p:nvPr/>
        </p:nvSpPr>
        <p:spPr>
          <a:xfrm>
            <a:off x="107504" y="3797875"/>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4</a:t>
            </a:r>
            <a:endParaRPr lang="en-US" dirty="0">
              <a:solidFill>
                <a:schemeClr val="bg1">
                  <a:lumMod val="50000"/>
                </a:schemeClr>
              </a:solidFill>
            </a:endParaRPr>
          </a:p>
        </p:txBody>
      </p:sp>
      <p:sp>
        <p:nvSpPr>
          <p:cNvPr id="67" name="Ellipse 66"/>
          <p:cNvSpPr/>
          <p:nvPr/>
        </p:nvSpPr>
        <p:spPr>
          <a:xfrm>
            <a:off x="107504" y="4656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7</a:t>
            </a:r>
            <a:endParaRPr lang="en-US" dirty="0">
              <a:solidFill>
                <a:schemeClr val="bg1">
                  <a:lumMod val="50000"/>
                </a:schemeClr>
              </a:solidFill>
            </a:endParaRPr>
          </a:p>
        </p:txBody>
      </p:sp>
      <p:sp>
        <p:nvSpPr>
          <p:cNvPr id="68" name="Ellipse 67"/>
          <p:cNvSpPr/>
          <p:nvPr/>
        </p:nvSpPr>
        <p:spPr>
          <a:xfrm>
            <a:off x="108151" y="4980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5</a:t>
            </a:r>
            <a:endParaRPr lang="en-US" dirty="0">
              <a:solidFill>
                <a:schemeClr val="bg1">
                  <a:lumMod val="50000"/>
                </a:schemeClr>
              </a:solidFill>
            </a:endParaRPr>
          </a:p>
        </p:txBody>
      </p:sp>
      <p:grpSp>
        <p:nvGrpSpPr>
          <p:cNvPr id="75" name="Gruppieren 74"/>
          <p:cNvGrpSpPr/>
          <p:nvPr/>
        </p:nvGrpSpPr>
        <p:grpSpPr>
          <a:xfrm>
            <a:off x="130448" y="5949280"/>
            <a:ext cx="8834040" cy="359270"/>
            <a:chOff x="130448" y="6092825"/>
            <a:chExt cx="8834040" cy="359270"/>
          </a:xfrm>
        </p:grpSpPr>
        <p:pic>
          <p:nvPicPr>
            <p:cNvPr id="76" name="Grafik 75"/>
            <p:cNvPicPr>
              <a:picLocks noChangeAspect="1"/>
            </p:cNvPicPr>
            <p:nvPr/>
          </p:nvPicPr>
          <p:blipFill>
            <a:blip r:embed="rId4"/>
            <a:stretch>
              <a:fillRect/>
            </a:stretch>
          </p:blipFill>
          <p:spPr>
            <a:xfrm>
              <a:off x="130448" y="6092825"/>
              <a:ext cx="8834040" cy="314325"/>
            </a:xfrm>
            <a:prstGeom prst="rect">
              <a:avLst/>
            </a:prstGeom>
          </p:spPr>
        </p:pic>
        <p:sp>
          <p:nvSpPr>
            <p:cNvPr id="77" name="Inhaltsplatzhalter 2"/>
            <p:cNvSpPr txBox="1">
              <a:spLocks/>
            </p:cNvSpPr>
            <p:nvPr/>
          </p:nvSpPr>
          <p:spPr>
            <a:xfrm>
              <a:off x="130448" y="6093296"/>
              <a:ext cx="8820150" cy="358799"/>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algn="ctr"/>
              <a:r>
                <a:rPr lang="en-US" sz="1400" b="0" dirty="0" err="1" smtClean="0">
                  <a:solidFill>
                    <a:schemeClr val="tx1"/>
                  </a:solidFill>
                </a:rPr>
                <a:t>Heatmap</a:t>
              </a:r>
              <a:r>
                <a:rPr lang="en-US" sz="1400" b="0" dirty="0" smtClean="0">
                  <a:solidFill>
                    <a:schemeClr val="tx1"/>
                  </a:solidFill>
                </a:rPr>
                <a:t> based on average number </a:t>
              </a:r>
              <a:r>
                <a:rPr lang="en-US" sz="1400" b="0" dirty="0">
                  <a:solidFill>
                    <a:schemeClr val="tx1"/>
                  </a:solidFill>
                </a:rPr>
                <a:t>of fixations, s</a:t>
              </a:r>
              <a:r>
                <a:rPr lang="en-US" sz="1400" b="0" dirty="0" smtClean="0">
                  <a:solidFill>
                    <a:schemeClr val="tx1"/>
                  </a:solidFill>
                </a:rPr>
                <a:t>cale </a:t>
              </a:r>
              <a:r>
                <a:rPr lang="en-US" sz="1400" b="0" dirty="0">
                  <a:solidFill>
                    <a:schemeClr val="tx1"/>
                  </a:solidFill>
                </a:rPr>
                <a:t>based on all </a:t>
              </a:r>
              <a:r>
                <a:rPr lang="en-US" sz="1400" b="0" dirty="0" smtClean="0">
                  <a:solidFill>
                    <a:schemeClr val="tx1"/>
                  </a:solidFill>
                </a:rPr>
                <a:t>participants</a:t>
              </a:r>
              <a:endParaRPr lang="en-US" b="0" dirty="0" smtClean="0">
                <a:solidFill>
                  <a:schemeClr val="tx1"/>
                </a:solidFill>
              </a:endParaRPr>
            </a:p>
          </p:txBody>
        </p:sp>
      </p:grpSp>
      <p:pic>
        <p:nvPicPr>
          <p:cNvPr id="8" name="Grafik 7"/>
          <p:cNvPicPr>
            <a:picLocks noChangeAspect="1"/>
          </p:cNvPicPr>
          <p:nvPr/>
        </p:nvPicPr>
        <p:blipFill>
          <a:blip r:embed="rId5"/>
          <a:stretch>
            <a:fillRect/>
          </a:stretch>
        </p:blipFill>
        <p:spPr>
          <a:xfrm>
            <a:off x="539751" y="11362"/>
            <a:ext cx="7632650" cy="5362326"/>
          </a:xfrm>
          <a:prstGeom prst="rect">
            <a:avLst/>
          </a:prstGeom>
        </p:spPr>
      </p:pic>
    </p:spTree>
    <p:extLst>
      <p:ext uri="{BB962C8B-B14F-4D97-AF65-F5344CB8AC3E}">
        <p14:creationId xmlns:p14="http://schemas.microsoft.com/office/powerpoint/2010/main" val="106536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en-US" dirty="0"/>
          </a:p>
        </p:txBody>
      </p:sp>
      <p:grpSp>
        <p:nvGrpSpPr>
          <p:cNvPr id="6" name="Gruppieren 5"/>
          <p:cNvGrpSpPr/>
          <p:nvPr/>
        </p:nvGrpSpPr>
        <p:grpSpPr>
          <a:xfrm>
            <a:off x="0" y="-3051"/>
            <a:ext cx="9180512" cy="6858000"/>
            <a:chOff x="0" y="0"/>
            <a:chExt cx="9144000" cy="6858000"/>
          </a:xfrm>
        </p:grpSpPr>
        <p:pic>
          <p:nvPicPr>
            <p:cNvPr id="5" name="Grafik 4"/>
            <p:cNvPicPr>
              <a:picLocks noChangeAspect="1"/>
            </p:cNvPicPr>
            <p:nvPr/>
          </p:nvPicPr>
          <p:blipFill>
            <a:blip r:embed="rId3"/>
            <a:stretch>
              <a:fillRect/>
            </a:stretch>
          </p:blipFill>
          <p:spPr>
            <a:xfrm>
              <a:off x="0" y="0"/>
              <a:ext cx="9144000" cy="6858000"/>
            </a:xfrm>
            <a:prstGeom prst="rect">
              <a:avLst/>
            </a:prstGeom>
          </p:spPr>
        </p:pic>
        <p:pic>
          <p:nvPicPr>
            <p:cNvPr id="9" name="Grafik 8"/>
            <p:cNvPicPr>
              <a:picLocks noChangeAspect="1"/>
            </p:cNvPicPr>
            <p:nvPr/>
          </p:nvPicPr>
          <p:blipFill rotWithShape="1">
            <a:blip r:embed="rId4"/>
            <a:srcRect l="56771" t="1805" r="15104" b="16666"/>
            <a:stretch/>
          </p:blipFill>
          <p:spPr>
            <a:xfrm>
              <a:off x="5191125" y="123825"/>
              <a:ext cx="2571750" cy="5591175"/>
            </a:xfrm>
            <a:prstGeom prst="rect">
              <a:avLst/>
            </a:prstGeom>
          </p:spPr>
        </p:pic>
      </p:grpSp>
      <p:sp>
        <p:nvSpPr>
          <p:cNvPr id="65" name="Textfeld 64"/>
          <p:cNvSpPr txBox="1"/>
          <p:nvPr/>
        </p:nvSpPr>
        <p:spPr>
          <a:xfrm>
            <a:off x="3640494" y="5373216"/>
            <a:ext cx="1803699"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Investors x Loss</a:t>
            </a:r>
            <a:endParaRPr lang="de-DE" sz="1600" b="1" u="sng" dirty="0">
              <a:uFill>
                <a:solidFill>
                  <a:schemeClr val="accent1"/>
                </a:solidFill>
              </a:uFill>
              <a:cs typeface="Times New Roman" panose="02020603050405020304" pitchFamily="18" charset="0"/>
            </a:endParaRPr>
          </a:p>
        </p:txBody>
      </p:sp>
      <p:sp>
        <p:nvSpPr>
          <p:cNvPr id="67" name="Ellipse 66"/>
          <p:cNvSpPr/>
          <p:nvPr/>
        </p:nvSpPr>
        <p:spPr>
          <a:xfrm>
            <a:off x="107504" y="134076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3</a:t>
            </a:r>
            <a:endParaRPr lang="en-US" dirty="0">
              <a:solidFill>
                <a:schemeClr val="bg1">
                  <a:lumMod val="50000"/>
                </a:schemeClr>
              </a:solidFill>
            </a:endParaRPr>
          </a:p>
        </p:txBody>
      </p:sp>
      <p:sp>
        <p:nvSpPr>
          <p:cNvPr id="68" name="Ellipse 67"/>
          <p:cNvSpPr/>
          <p:nvPr/>
        </p:nvSpPr>
        <p:spPr>
          <a:xfrm>
            <a:off x="107504" y="2204864"/>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1</a:t>
            </a:r>
            <a:endParaRPr lang="en-US" dirty="0">
              <a:solidFill>
                <a:schemeClr val="bg1">
                  <a:lumMod val="50000"/>
                </a:schemeClr>
              </a:solidFill>
            </a:endParaRPr>
          </a:p>
        </p:txBody>
      </p:sp>
      <p:sp>
        <p:nvSpPr>
          <p:cNvPr id="69" name="Ellipse 68"/>
          <p:cNvSpPr/>
          <p:nvPr/>
        </p:nvSpPr>
        <p:spPr>
          <a:xfrm>
            <a:off x="107504" y="312274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2</a:t>
            </a:r>
            <a:endParaRPr lang="en-US" dirty="0">
              <a:solidFill>
                <a:schemeClr val="bg1">
                  <a:lumMod val="50000"/>
                </a:schemeClr>
              </a:solidFill>
            </a:endParaRPr>
          </a:p>
        </p:txBody>
      </p:sp>
      <p:sp>
        <p:nvSpPr>
          <p:cNvPr id="70" name="Ellipse 69"/>
          <p:cNvSpPr/>
          <p:nvPr/>
        </p:nvSpPr>
        <p:spPr>
          <a:xfrm>
            <a:off x="107504" y="3477529"/>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6</a:t>
            </a:r>
            <a:endParaRPr lang="en-US" dirty="0">
              <a:solidFill>
                <a:schemeClr val="bg1">
                  <a:lumMod val="50000"/>
                </a:schemeClr>
              </a:solidFill>
            </a:endParaRPr>
          </a:p>
        </p:txBody>
      </p:sp>
      <p:sp>
        <p:nvSpPr>
          <p:cNvPr id="71" name="Ellipse 70"/>
          <p:cNvSpPr/>
          <p:nvPr/>
        </p:nvSpPr>
        <p:spPr>
          <a:xfrm>
            <a:off x="107504" y="3797875"/>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4</a:t>
            </a:r>
            <a:endParaRPr lang="en-US" dirty="0">
              <a:solidFill>
                <a:schemeClr val="bg1">
                  <a:lumMod val="50000"/>
                </a:schemeClr>
              </a:solidFill>
            </a:endParaRPr>
          </a:p>
        </p:txBody>
      </p:sp>
      <p:sp>
        <p:nvSpPr>
          <p:cNvPr id="72" name="Ellipse 71"/>
          <p:cNvSpPr/>
          <p:nvPr/>
        </p:nvSpPr>
        <p:spPr>
          <a:xfrm>
            <a:off x="107504" y="4656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7</a:t>
            </a:r>
            <a:endParaRPr lang="en-US" dirty="0">
              <a:solidFill>
                <a:schemeClr val="bg1">
                  <a:lumMod val="50000"/>
                </a:schemeClr>
              </a:solidFill>
            </a:endParaRPr>
          </a:p>
        </p:txBody>
      </p:sp>
      <p:sp>
        <p:nvSpPr>
          <p:cNvPr id="73" name="Ellipse 72"/>
          <p:cNvSpPr/>
          <p:nvPr/>
        </p:nvSpPr>
        <p:spPr>
          <a:xfrm>
            <a:off x="108151" y="4980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5</a:t>
            </a:r>
            <a:endParaRPr lang="en-US" dirty="0">
              <a:solidFill>
                <a:schemeClr val="bg1">
                  <a:lumMod val="50000"/>
                </a:schemeClr>
              </a:solidFill>
            </a:endParaRPr>
          </a:p>
        </p:txBody>
      </p:sp>
      <p:grpSp>
        <p:nvGrpSpPr>
          <p:cNvPr id="74" name="Gruppieren 73"/>
          <p:cNvGrpSpPr/>
          <p:nvPr/>
        </p:nvGrpSpPr>
        <p:grpSpPr>
          <a:xfrm>
            <a:off x="130448" y="5949280"/>
            <a:ext cx="8834040" cy="359270"/>
            <a:chOff x="130448" y="6092825"/>
            <a:chExt cx="8834040" cy="359270"/>
          </a:xfrm>
        </p:grpSpPr>
        <p:pic>
          <p:nvPicPr>
            <p:cNvPr id="75" name="Grafik 74"/>
            <p:cNvPicPr>
              <a:picLocks noChangeAspect="1"/>
            </p:cNvPicPr>
            <p:nvPr/>
          </p:nvPicPr>
          <p:blipFill>
            <a:blip r:embed="rId5"/>
            <a:stretch>
              <a:fillRect/>
            </a:stretch>
          </p:blipFill>
          <p:spPr>
            <a:xfrm>
              <a:off x="130448" y="6092825"/>
              <a:ext cx="8834040" cy="314325"/>
            </a:xfrm>
            <a:prstGeom prst="rect">
              <a:avLst/>
            </a:prstGeom>
          </p:spPr>
        </p:pic>
        <p:sp>
          <p:nvSpPr>
            <p:cNvPr id="76" name="Inhaltsplatzhalter 2"/>
            <p:cNvSpPr txBox="1">
              <a:spLocks/>
            </p:cNvSpPr>
            <p:nvPr/>
          </p:nvSpPr>
          <p:spPr>
            <a:xfrm>
              <a:off x="130448" y="6093296"/>
              <a:ext cx="8788202" cy="358799"/>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algn="ctr"/>
              <a:r>
                <a:rPr lang="en-US" sz="1400" b="0" dirty="0" err="1" smtClean="0">
                  <a:solidFill>
                    <a:schemeClr val="tx1"/>
                  </a:solidFill>
                </a:rPr>
                <a:t>Heatmap</a:t>
              </a:r>
              <a:r>
                <a:rPr lang="en-US" sz="1400" b="0" dirty="0" smtClean="0">
                  <a:solidFill>
                    <a:schemeClr val="tx1"/>
                  </a:solidFill>
                </a:rPr>
                <a:t> based on average number </a:t>
              </a:r>
              <a:r>
                <a:rPr lang="en-US" sz="1400" b="0" dirty="0">
                  <a:solidFill>
                    <a:schemeClr val="tx1"/>
                  </a:solidFill>
                </a:rPr>
                <a:t>of fixations, scale based on all </a:t>
              </a:r>
              <a:r>
                <a:rPr lang="en-US" sz="1400" b="0" dirty="0" smtClean="0">
                  <a:solidFill>
                    <a:schemeClr val="tx1"/>
                  </a:solidFill>
                </a:rPr>
                <a:t>participants</a:t>
              </a:r>
              <a:endParaRPr lang="en-US" b="0" dirty="0" smtClean="0">
                <a:solidFill>
                  <a:schemeClr val="tx1"/>
                </a:solidFill>
              </a:endParaRPr>
            </a:p>
          </p:txBody>
        </p:sp>
      </p:grpSp>
      <p:pic>
        <p:nvPicPr>
          <p:cNvPr id="11" name="Grafik 10"/>
          <p:cNvPicPr>
            <a:picLocks noChangeAspect="1"/>
          </p:cNvPicPr>
          <p:nvPr/>
        </p:nvPicPr>
        <p:blipFill>
          <a:blip r:embed="rId6"/>
          <a:stretch>
            <a:fillRect/>
          </a:stretch>
        </p:blipFill>
        <p:spPr>
          <a:xfrm>
            <a:off x="539008" y="30435"/>
            <a:ext cx="7633442" cy="5353679"/>
          </a:xfrm>
          <a:prstGeom prst="rect">
            <a:avLst/>
          </a:prstGeom>
        </p:spPr>
      </p:pic>
    </p:spTree>
    <p:extLst>
      <p:ext uri="{BB962C8B-B14F-4D97-AF65-F5344CB8AC3E}">
        <p14:creationId xmlns:p14="http://schemas.microsoft.com/office/powerpoint/2010/main" val="39442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en-US" dirty="0"/>
          </a:p>
        </p:txBody>
      </p:sp>
      <p:grpSp>
        <p:nvGrpSpPr>
          <p:cNvPr id="6" name="Gruppieren 5"/>
          <p:cNvGrpSpPr/>
          <p:nvPr/>
        </p:nvGrpSpPr>
        <p:grpSpPr>
          <a:xfrm>
            <a:off x="0" y="0"/>
            <a:ext cx="9144000" cy="6858000"/>
            <a:chOff x="0" y="0"/>
            <a:chExt cx="9144000" cy="6858000"/>
          </a:xfrm>
        </p:grpSpPr>
        <p:pic>
          <p:nvPicPr>
            <p:cNvPr id="5" name="Grafik 4"/>
            <p:cNvPicPr>
              <a:picLocks noChangeAspect="1"/>
            </p:cNvPicPr>
            <p:nvPr/>
          </p:nvPicPr>
          <p:blipFill>
            <a:blip r:embed="rId3"/>
            <a:stretch>
              <a:fillRect/>
            </a:stretch>
          </p:blipFill>
          <p:spPr>
            <a:xfrm>
              <a:off x="0" y="0"/>
              <a:ext cx="9144000" cy="6858000"/>
            </a:xfrm>
            <a:prstGeom prst="rect">
              <a:avLst/>
            </a:prstGeom>
          </p:spPr>
        </p:pic>
        <p:pic>
          <p:nvPicPr>
            <p:cNvPr id="9" name="Grafik 8"/>
            <p:cNvPicPr>
              <a:picLocks noChangeAspect="1"/>
            </p:cNvPicPr>
            <p:nvPr/>
          </p:nvPicPr>
          <p:blipFill rotWithShape="1">
            <a:blip r:embed="rId4"/>
            <a:srcRect l="56771" t="1805" r="15104" b="16666"/>
            <a:stretch/>
          </p:blipFill>
          <p:spPr>
            <a:xfrm>
              <a:off x="5191125" y="123825"/>
              <a:ext cx="2571750" cy="5591175"/>
            </a:xfrm>
            <a:prstGeom prst="rect">
              <a:avLst/>
            </a:prstGeom>
          </p:spPr>
        </p:pic>
      </p:grpSp>
      <p:sp>
        <p:nvSpPr>
          <p:cNvPr id="65" name="Textfeld 64"/>
          <p:cNvSpPr txBox="1"/>
          <p:nvPr/>
        </p:nvSpPr>
        <p:spPr>
          <a:xfrm>
            <a:off x="3640494" y="5373216"/>
            <a:ext cx="1803699" cy="338554"/>
          </a:xfrm>
          <a:prstGeom prst="rect">
            <a:avLst/>
          </a:prstGeom>
          <a:noFill/>
        </p:spPr>
        <p:txBody>
          <a:bodyPr wrap="none" rtlCol="0">
            <a:spAutoFit/>
          </a:bodyPr>
          <a:lstStyle/>
          <a:p>
            <a:r>
              <a:rPr lang="de-DE" sz="1600" b="1" u="sng" dirty="0" err="1" smtClean="0">
                <a:uFill>
                  <a:solidFill>
                    <a:schemeClr val="accent1"/>
                  </a:solidFill>
                </a:uFill>
                <a:cs typeface="Times New Roman" panose="02020603050405020304" pitchFamily="18" charset="0"/>
              </a:rPr>
              <a:t>Creditors</a:t>
            </a:r>
            <a:r>
              <a:rPr lang="de-DE" sz="1600" b="1" u="sng" dirty="0" smtClean="0">
                <a:uFill>
                  <a:solidFill>
                    <a:schemeClr val="accent1"/>
                  </a:solidFill>
                </a:uFill>
                <a:cs typeface="Times New Roman" panose="02020603050405020304" pitchFamily="18" charset="0"/>
              </a:rPr>
              <a:t> x Loss</a:t>
            </a:r>
            <a:endParaRPr lang="de-DE" sz="1600" b="1" u="sng" dirty="0">
              <a:uFill>
                <a:solidFill>
                  <a:schemeClr val="accent1"/>
                </a:solidFill>
              </a:uFill>
              <a:cs typeface="Times New Roman" panose="02020603050405020304" pitchFamily="18" charset="0"/>
            </a:endParaRPr>
          </a:p>
        </p:txBody>
      </p:sp>
      <p:sp>
        <p:nvSpPr>
          <p:cNvPr id="66" name="Ellipse 65"/>
          <p:cNvSpPr/>
          <p:nvPr/>
        </p:nvSpPr>
        <p:spPr>
          <a:xfrm>
            <a:off x="107504" y="134076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4</a:t>
            </a:r>
            <a:endParaRPr lang="en-US" dirty="0">
              <a:solidFill>
                <a:schemeClr val="bg1">
                  <a:lumMod val="50000"/>
                </a:schemeClr>
              </a:solidFill>
            </a:endParaRPr>
          </a:p>
        </p:txBody>
      </p:sp>
      <p:sp>
        <p:nvSpPr>
          <p:cNvPr id="67" name="Ellipse 66"/>
          <p:cNvSpPr/>
          <p:nvPr/>
        </p:nvSpPr>
        <p:spPr>
          <a:xfrm>
            <a:off x="107504" y="2204864"/>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1</a:t>
            </a:r>
            <a:endParaRPr lang="en-US" dirty="0">
              <a:solidFill>
                <a:schemeClr val="bg1">
                  <a:lumMod val="50000"/>
                </a:schemeClr>
              </a:solidFill>
            </a:endParaRPr>
          </a:p>
        </p:txBody>
      </p:sp>
      <p:sp>
        <p:nvSpPr>
          <p:cNvPr id="68" name="Ellipse 67"/>
          <p:cNvSpPr/>
          <p:nvPr/>
        </p:nvSpPr>
        <p:spPr>
          <a:xfrm>
            <a:off x="107504" y="3122748"/>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2</a:t>
            </a:r>
            <a:endParaRPr lang="en-US" dirty="0">
              <a:solidFill>
                <a:schemeClr val="bg1">
                  <a:lumMod val="50000"/>
                </a:schemeClr>
              </a:solidFill>
            </a:endParaRPr>
          </a:p>
        </p:txBody>
      </p:sp>
      <p:sp>
        <p:nvSpPr>
          <p:cNvPr id="69" name="Ellipse 68"/>
          <p:cNvSpPr/>
          <p:nvPr/>
        </p:nvSpPr>
        <p:spPr>
          <a:xfrm>
            <a:off x="107504" y="3477529"/>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6</a:t>
            </a:r>
            <a:endParaRPr lang="en-US" dirty="0">
              <a:solidFill>
                <a:schemeClr val="bg1">
                  <a:lumMod val="50000"/>
                </a:schemeClr>
              </a:solidFill>
            </a:endParaRPr>
          </a:p>
        </p:txBody>
      </p:sp>
      <p:sp>
        <p:nvSpPr>
          <p:cNvPr id="70" name="Ellipse 69"/>
          <p:cNvSpPr/>
          <p:nvPr/>
        </p:nvSpPr>
        <p:spPr>
          <a:xfrm>
            <a:off x="107504" y="3797875"/>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3</a:t>
            </a:r>
            <a:endParaRPr lang="en-US" dirty="0">
              <a:solidFill>
                <a:schemeClr val="bg1">
                  <a:lumMod val="50000"/>
                </a:schemeClr>
              </a:solidFill>
            </a:endParaRPr>
          </a:p>
        </p:txBody>
      </p:sp>
      <p:sp>
        <p:nvSpPr>
          <p:cNvPr id="71" name="Ellipse 70"/>
          <p:cNvSpPr/>
          <p:nvPr/>
        </p:nvSpPr>
        <p:spPr>
          <a:xfrm>
            <a:off x="107504" y="4656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7</a:t>
            </a:r>
            <a:endParaRPr lang="en-US" dirty="0">
              <a:solidFill>
                <a:schemeClr val="bg1">
                  <a:lumMod val="50000"/>
                </a:schemeClr>
              </a:solidFill>
            </a:endParaRPr>
          </a:p>
        </p:txBody>
      </p:sp>
      <p:sp>
        <p:nvSpPr>
          <p:cNvPr id="72" name="Ellipse 71"/>
          <p:cNvSpPr/>
          <p:nvPr/>
        </p:nvSpPr>
        <p:spPr>
          <a:xfrm>
            <a:off x="108151" y="4980602"/>
            <a:ext cx="324000" cy="324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50000"/>
                  </a:schemeClr>
                </a:solidFill>
              </a:rPr>
              <a:t>5</a:t>
            </a:r>
            <a:endParaRPr lang="en-US" dirty="0">
              <a:solidFill>
                <a:schemeClr val="bg1">
                  <a:lumMod val="50000"/>
                </a:schemeClr>
              </a:solidFill>
            </a:endParaRPr>
          </a:p>
        </p:txBody>
      </p:sp>
      <p:grpSp>
        <p:nvGrpSpPr>
          <p:cNvPr id="73" name="Gruppieren 72"/>
          <p:cNvGrpSpPr/>
          <p:nvPr/>
        </p:nvGrpSpPr>
        <p:grpSpPr>
          <a:xfrm>
            <a:off x="130448" y="5949280"/>
            <a:ext cx="8834040" cy="359270"/>
            <a:chOff x="130448" y="6092825"/>
            <a:chExt cx="8834040" cy="359270"/>
          </a:xfrm>
        </p:grpSpPr>
        <p:pic>
          <p:nvPicPr>
            <p:cNvPr id="74" name="Grafik 73"/>
            <p:cNvPicPr>
              <a:picLocks noChangeAspect="1"/>
            </p:cNvPicPr>
            <p:nvPr/>
          </p:nvPicPr>
          <p:blipFill>
            <a:blip r:embed="rId5"/>
            <a:stretch>
              <a:fillRect/>
            </a:stretch>
          </p:blipFill>
          <p:spPr>
            <a:xfrm>
              <a:off x="130448" y="6092825"/>
              <a:ext cx="8834040" cy="314325"/>
            </a:xfrm>
            <a:prstGeom prst="rect">
              <a:avLst/>
            </a:prstGeom>
          </p:spPr>
        </p:pic>
        <p:sp>
          <p:nvSpPr>
            <p:cNvPr id="75" name="Inhaltsplatzhalter 2"/>
            <p:cNvSpPr txBox="1">
              <a:spLocks/>
            </p:cNvSpPr>
            <p:nvPr/>
          </p:nvSpPr>
          <p:spPr>
            <a:xfrm>
              <a:off x="130448" y="6093296"/>
              <a:ext cx="8820150" cy="358799"/>
            </a:xfrm>
            <a:prstGeom prst="rect">
              <a:avLst/>
            </a:prstGeom>
          </p:spPr>
          <p:txBody>
            <a:bodyPr vert="horz" lIns="0" tIns="0" rIns="0" bIns="0" rtlCol="0" anchor="ctr">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algn="ctr"/>
              <a:r>
                <a:rPr lang="en-US" sz="1400" b="0" dirty="0" err="1" smtClean="0">
                  <a:solidFill>
                    <a:schemeClr val="tx1"/>
                  </a:solidFill>
                </a:rPr>
                <a:t>Heatmap</a:t>
              </a:r>
              <a:r>
                <a:rPr lang="en-US" sz="1400" b="0" dirty="0" smtClean="0">
                  <a:solidFill>
                    <a:schemeClr val="tx1"/>
                  </a:solidFill>
                </a:rPr>
                <a:t> based on average number </a:t>
              </a:r>
              <a:r>
                <a:rPr lang="en-US" sz="1400" b="0" dirty="0">
                  <a:solidFill>
                    <a:schemeClr val="tx1"/>
                  </a:solidFill>
                </a:rPr>
                <a:t>of fixations, scale based on all </a:t>
              </a:r>
              <a:r>
                <a:rPr lang="en-US" sz="1400" b="0" dirty="0" smtClean="0">
                  <a:solidFill>
                    <a:schemeClr val="tx1"/>
                  </a:solidFill>
                </a:rPr>
                <a:t>participants</a:t>
              </a:r>
              <a:endParaRPr lang="en-US" b="0" dirty="0" smtClean="0">
                <a:solidFill>
                  <a:schemeClr val="tx1"/>
                </a:solidFill>
              </a:endParaRPr>
            </a:p>
          </p:txBody>
        </p:sp>
      </p:grpSp>
      <p:pic>
        <p:nvPicPr>
          <p:cNvPr id="76" name="Grafik 75"/>
          <p:cNvPicPr>
            <a:picLocks noChangeAspect="1"/>
          </p:cNvPicPr>
          <p:nvPr/>
        </p:nvPicPr>
        <p:blipFill>
          <a:blip r:embed="rId6"/>
          <a:stretch>
            <a:fillRect/>
          </a:stretch>
        </p:blipFill>
        <p:spPr>
          <a:xfrm>
            <a:off x="539750" y="16840"/>
            <a:ext cx="7632700" cy="5382990"/>
          </a:xfrm>
          <a:prstGeom prst="rect">
            <a:avLst/>
          </a:prstGeom>
        </p:spPr>
      </p:pic>
    </p:spTree>
    <p:extLst>
      <p:ext uri="{BB962C8B-B14F-4D97-AF65-F5344CB8AC3E}">
        <p14:creationId xmlns:p14="http://schemas.microsoft.com/office/powerpoint/2010/main" val="33546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Which KPIs are Relevant for Decision-Making?</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35</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Correlation </a:t>
            </a:r>
            <a:r>
              <a:rPr lang="en-US" dirty="0"/>
              <a:t>between </a:t>
            </a:r>
            <a:r>
              <a:rPr lang="en-US" dirty="0" smtClean="0"/>
              <a:t>decision </a:t>
            </a:r>
            <a:r>
              <a:rPr lang="en-US" dirty="0"/>
              <a:t>data on KPIs’ relevance for making investment / lending </a:t>
            </a:r>
            <a:r>
              <a:rPr lang="en-US" dirty="0" smtClean="0"/>
              <a:t>decisions and Number of Fixations (Dwell)</a:t>
            </a:r>
            <a:endParaRPr lang="en-US" dirty="0"/>
          </a:p>
        </p:txBody>
      </p:sp>
      <p:graphicFrame>
        <p:nvGraphicFramePr>
          <p:cNvPr id="13" name="Tabelle 12"/>
          <p:cNvGraphicFramePr>
            <a:graphicFrameLocks noGrp="1"/>
          </p:cNvGraphicFramePr>
          <p:nvPr>
            <p:extLst>
              <p:ext uri="{D42A27DB-BD31-4B8C-83A1-F6EECF244321}">
                <p14:modId xmlns:p14="http://schemas.microsoft.com/office/powerpoint/2010/main" val="2253064020"/>
              </p:ext>
            </p:extLst>
          </p:nvPr>
        </p:nvGraphicFramePr>
        <p:xfrm>
          <a:off x="324171" y="1844824"/>
          <a:ext cx="8496302" cy="4233600"/>
        </p:xfrm>
        <a:graphic>
          <a:graphicData uri="http://schemas.openxmlformats.org/drawingml/2006/table">
            <a:tbl>
              <a:tblPr firstRow="1" bandRow="1">
                <a:tableStyleId>{5C22544A-7EE6-4342-B048-85BDC9FD1C3A}</a:tableStyleId>
              </a:tblPr>
              <a:tblGrid>
                <a:gridCol w="3599757">
                  <a:extLst>
                    <a:ext uri="{9D8B030D-6E8A-4147-A177-3AD203B41FA5}">
                      <a16:colId xmlns:a16="http://schemas.microsoft.com/office/drawing/2014/main" xmlns="" val="624257273"/>
                    </a:ext>
                  </a:extLst>
                </a:gridCol>
                <a:gridCol w="864096">
                  <a:extLst>
                    <a:ext uri="{9D8B030D-6E8A-4147-A177-3AD203B41FA5}">
                      <a16:colId xmlns:a16="http://schemas.microsoft.com/office/drawing/2014/main" xmlns="" val="3833352393"/>
                    </a:ext>
                  </a:extLst>
                </a:gridCol>
                <a:gridCol w="760035">
                  <a:extLst>
                    <a:ext uri="{9D8B030D-6E8A-4147-A177-3AD203B41FA5}">
                      <a16:colId xmlns:a16="http://schemas.microsoft.com/office/drawing/2014/main" xmlns="" val="886100059"/>
                    </a:ext>
                  </a:extLst>
                </a:gridCol>
                <a:gridCol w="1132952">
                  <a:extLst>
                    <a:ext uri="{9D8B030D-6E8A-4147-A177-3AD203B41FA5}">
                      <a16:colId xmlns:a16="http://schemas.microsoft.com/office/drawing/2014/main" xmlns="" val="782963505"/>
                    </a:ext>
                  </a:extLst>
                </a:gridCol>
                <a:gridCol w="987333">
                  <a:extLst>
                    <a:ext uri="{9D8B030D-6E8A-4147-A177-3AD203B41FA5}">
                      <a16:colId xmlns:a16="http://schemas.microsoft.com/office/drawing/2014/main" xmlns="" val="1390407633"/>
                    </a:ext>
                  </a:extLst>
                </a:gridCol>
                <a:gridCol w="1152129">
                  <a:extLst>
                    <a:ext uri="{9D8B030D-6E8A-4147-A177-3AD203B41FA5}">
                      <a16:colId xmlns:a16="http://schemas.microsoft.com/office/drawing/2014/main" xmlns="" val="2122979507"/>
                    </a:ext>
                  </a:extLst>
                </a:gridCol>
              </a:tblGrid>
              <a:tr h="302203">
                <a:tc>
                  <a:txBody>
                    <a:bodyPr/>
                    <a:lstStyle/>
                    <a:p>
                      <a:pPr>
                        <a:lnSpc>
                          <a:spcPts val="1600"/>
                        </a:lnSpc>
                      </a:pPr>
                      <a:r>
                        <a:rPr lang="en-US" sz="1400" dirty="0" smtClean="0"/>
                        <a:t>KPI</a:t>
                      </a:r>
                      <a:endParaRPr lang="en-US" sz="1400" dirty="0"/>
                    </a:p>
                  </a:txBody>
                  <a:tcPr marT="36000" marB="36000" anchor="ctr"/>
                </a:tc>
                <a:tc>
                  <a:txBody>
                    <a:bodyPr/>
                    <a:lstStyle/>
                    <a:p>
                      <a:pPr algn="ctr">
                        <a:lnSpc>
                          <a:spcPts val="1600"/>
                        </a:lnSpc>
                      </a:pPr>
                      <a:r>
                        <a:rPr lang="en-US" sz="1400" dirty="0" err="1" smtClean="0"/>
                        <a:t>Rele-vance</a:t>
                      </a:r>
                      <a:endParaRPr lang="en-US" sz="1400" dirty="0"/>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err="1" smtClean="0"/>
                        <a:t>Fixa-tions</a:t>
                      </a:r>
                      <a:endParaRPr lang="en-US" sz="1400" dirty="0"/>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smtClean="0"/>
                        <a:t>Correlation Relevance &amp; Fixations</a:t>
                      </a:r>
                      <a:endParaRPr lang="en-US" sz="1400" dirty="0"/>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smtClean="0"/>
                        <a:t>Dwell</a:t>
                      </a:r>
                      <a:endParaRPr lang="en-US" sz="1400" dirty="0"/>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dirty="0" smtClean="0"/>
                        <a:t>Correlation Relevance &amp;</a:t>
                      </a:r>
                      <a:br>
                        <a:rPr lang="en-US" sz="1400" dirty="0" smtClean="0"/>
                      </a:br>
                      <a:r>
                        <a:rPr lang="en-US" sz="1400" dirty="0" smtClean="0"/>
                        <a:t>Dwell</a:t>
                      </a:r>
                    </a:p>
                  </a:txBody>
                  <a:tcPr marT="36000" marB="36000" anchor="ctr"/>
                </a:tc>
                <a:extLst>
                  <a:ext uri="{0D108BD9-81ED-4DB2-BD59-A6C34878D82A}">
                    <a16:rowId xmlns:a16="http://schemas.microsoft.com/office/drawing/2014/main" xmlns="" val="1755211738"/>
                  </a:ext>
                </a:extLst>
              </a:tr>
              <a:tr h="302203">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Gross profit</a:t>
                      </a:r>
                      <a:br>
                        <a:rPr lang="en-US" sz="1400" kern="1200" dirty="0" smtClean="0">
                          <a:solidFill>
                            <a:schemeClr val="dk1"/>
                          </a:solidFill>
                          <a:latin typeface="+mn-lt"/>
                          <a:ea typeface="+mn-ea"/>
                          <a:cs typeface="+mn-cs"/>
                        </a:rPr>
                      </a:br>
                      <a:r>
                        <a:rPr lang="en-US" sz="1400" dirty="0" smtClean="0"/>
                        <a:t>(</a:t>
                      </a:r>
                      <a:r>
                        <a:rPr lang="en-US" sz="1400" dirty="0" err="1" smtClean="0"/>
                        <a:t>Bruttoergebnis</a:t>
                      </a:r>
                      <a:r>
                        <a:rPr lang="en-US" sz="1400" dirty="0" smtClean="0"/>
                        <a:t> </a:t>
                      </a:r>
                      <a:r>
                        <a:rPr lang="en-US" sz="1400" dirty="0" err="1" smtClean="0"/>
                        <a:t>vom</a:t>
                      </a:r>
                      <a:r>
                        <a:rPr lang="en-US" sz="1400" dirty="0" smtClean="0"/>
                        <a:t> </a:t>
                      </a:r>
                      <a:r>
                        <a:rPr lang="en-US" sz="1400" dirty="0" err="1" smtClean="0"/>
                        <a:t>Umsatz</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1.06</a:t>
                      </a:r>
                      <a:endParaRPr lang="en-US" sz="1400" dirty="0"/>
                    </a:p>
                  </a:txBody>
                  <a:tcPr marT="36000" marB="36000" anchor="ctr"/>
                </a:tc>
                <a:tc>
                  <a:txBody>
                    <a:bodyPr/>
                    <a:lstStyle/>
                    <a:p>
                      <a:pPr algn="ctr">
                        <a:lnSpc>
                          <a:spcPts val="1600"/>
                        </a:lnSpc>
                      </a:pPr>
                      <a:r>
                        <a:rPr lang="en-US" sz="1400" dirty="0" smtClean="0"/>
                        <a:t>78.77</a:t>
                      </a:r>
                      <a:endParaRPr lang="en-US" sz="1400" dirty="0"/>
                    </a:p>
                  </a:txBody>
                  <a:tcPr marT="36000" marB="36000" anchor="ctr"/>
                </a:tc>
                <a:tc>
                  <a:txBody>
                    <a:bodyPr/>
                    <a:lstStyle/>
                    <a:p>
                      <a:pPr algn="ctr">
                        <a:lnSpc>
                          <a:spcPts val="1600"/>
                        </a:lnSpc>
                      </a:pPr>
                      <a:r>
                        <a:rPr lang="en-US" sz="1400" dirty="0" smtClean="0"/>
                        <a:t>0.10</a:t>
                      </a:r>
                      <a:endParaRPr lang="en-US" sz="1400" dirty="0"/>
                    </a:p>
                  </a:txBody>
                  <a:tcPr marT="36000" marB="36000" anchor="ctr"/>
                </a:tc>
                <a:tc>
                  <a:txBody>
                    <a:bodyPr/>
                    <a:lstStyle/>
                    <a:p>
                      <a:pPr algn="ctr">
                        <a:lnSpc>
                          <a:spcPts val="1600"/>
                        </a:lnSpc>
                      </a:pPr>
                      <a:r>
                        <a:rPr lang="en-US" sz="1400" dirty="0" smtClean="0"/>
                        <a:t>3058.99</a:t>
                      </a:r>
                      <a:endParaRPr lang="en-US" sz="1400" dirty="0"/>
                    </a:p>
                  </a:txBody>
                  <a:tcPr marT="36000" marB="36000" anchor="ctr"/>
                </a:tc>
                <a:tc>
                  <a:txBody>
                    <a:bodyPr/>
                    <a:lstStyle/>
                    <a:p>
                      <a:pPr algn="ctr">
                        <a:lnSpc>
                          <a:spcPts val="1600"/>
                        </a:lnSpc>
                      </a:pPr>
                      <a:r>
                        <a:rPr lang="en-US" sz="1400" dirty="0" smtClean="0"/>
                        <a:t>0.15</a:t>
                      </a:r>
                      <a:endParaRPr lang="en-US" sz="1400" dirty="0"/>
                    </a:p>
                  </a:txBody>
                  <a:tcPr marT="36000" marB="36000" anchor="ctr"/>
                </a:tc>
                <a:extLst>
                  <a:ext uri="{0D108BD9-81ED-4DB2-BD59-A6C34878D82A}">
                    <a16:rowId xmlns:a16="http://schemas.microsoft.com/office/drawing/2014/main" xmlns="" val="822932641"/>
                  </a:ext>
                </a:extLst>
              </a:tr>
              <a:tr h="302203">
                <a:tc>
                  <a:txBody>
                    <a:bodyPr/>
                    <a:lstStyle/>
                    <a:p>
                      <a:pPr>
                        <a:lnSpc>
                          <a:spcPts val="1600"/>
                        </a:lnSpc>
                      </a:pPr>
                      <a:r>
                        <a:rPr lang="en-US" sz="1400" kern="1200" dirty="0" smtClean="0">
                          <a:solidFill>
                            <a:schemeClr val="dk1"/>
                          </a:solidFill>
                          <a:latin typeface="+mn-lt"/>
                          <a:ea typeface="+mn-ea"/>
                          <a:cs typeface="+mn-cs"/>
                        </a:rPr>
                        <a:t>Earnings before interest and taxes (EBIT)</a:t>
                      </a:r>
                      <a:br>
                        <a:rPr lang="en-US" sz="1400" kern="1200" dirty="0" smtClean="0">
                          <a:solidFill>
                            <a:schemeClr val="dk1"/>
                          </a:solidFill>
                          <a:latin typeface="+mn-lt"/>
                          <a:ea typeface="+mn-ea"/>
                          <a:cs typeface="+mn-cs"/>
                        </a:rPr>
                      </a:br>
                      <a:r>
                        <a:rPr lang="en-US" sz="1400" dirty="0" smtClean="0"/>
                        <a:t>(</a:t>
                      </a:r>
                      <a:r>
                        <a:rPr lang="de-DE" sz="1400" dirty="0" smtClean="0"/>
                        <a:t>Gewinn vor Zinsen und Steuern</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1.42</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70.75</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0.21 </a:t>
                      </a:r>
                      <a:r>
                        <a:rPr lang="en-US" sz="1400" b="1" kern="1200" dirty="0" smtClean="0">
                          <a:solidFill>
                            <a:schemeClr val="dk1"/>
                          </a:solidFill>
                          <a:latin typeface="+mn-lt"/>
                          <a:ea typeface="+mn-ea"/>
                          <a:cs typeface="+mn-cs"/>
                        </a:rPr>
                        <a:t>**</a:t>
                      </a:r>
                      <a:endParaRPr lang="en-US" sz="1400" b="1"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2774.88</a:t>
                      </a:r>
                      <a:endParaRPr lang="en-US" sz="1400" kern="1200" dirty="0">
                        <a:solidFill>
                          <a:schemeClr val="dk1"/>
                        </a:solidFill>
                        <a:latin typeface="+mn-lt"/>
                        <a:ea typeface="+mn-ea"/>
                        <a:cs typeface="+mn-cs"/>
                      </a:endParaRPr>
                    </a:p>
                  </a:txBody>
                  <a:tcPr marT="36000" marB="36000" anchor="ctr"/>
                </a:tc>
                <a:tc>
                  <a:txBody>
                    <a:bodyPr/>
                    <a:lstStyle/>
                    <a:p>
                      <a:pPr marL="0" algn="ctr" defTabSz="914400" rtl="0" eaLnBrk="1" latinLnBrk="0" hangingPunct="1">
                        <a:lnSpc>
                          <a:spcPts val="1600"/>
                        </a:lnSpc>
                      </a:pPr>
                      <a:r>
                        <a:rPr lang="en-US" sz="1400" kern="1200" dirty="0" smtClean="0">
                          <a:solidFill>
                            <a:schemeClr val="dk1"/>
                          </a:solidFill>
                          <a:latin typeface="+mn-lt"/>
                          <a:ea typeface="+mn-ea"/>
                          <a:cs typeface="+mn-cs"/>
                        </a:rPr>
                        <a:t>0.23 </a:t>
                      </a:r>
                      <a:r>
                        <a:rPr lang="en-US" sz="1400" b="1" kern="1200" dirty="0" smtClean="0">
                          <a:solidFill>
                            <a:schemeClr val="dk1"/>
                          </a:solidFill>
                          <a:latin typeface="+mn-lt"/>
                          <a:ea typeface="+mn-ea"/>
                          <a:cs typeface="+mn-cs"/>
                        </a:rPr>
                        <a:t>**</a:t>
                      </a:r>
                      <a:endParaRPr lang="en-US" sz="1400" b="1" kern="1200" dirty="0">
                        <a:solidFill>
                          <a:schemeClr val="dk1"/>
                        </a:solidFill>
                        <a:latin typeface="+mn-lt"/>
                        <a:ea typeface="+mn-ea"/>
                        <a:cs typeface="+mn-cs"/>
                      </a:endParaRPr>
                    </a:p>
                  </a:txBody>
                  <a:tcPr marT="36000" marB="36000" anchor="ctr"/>
                </a:tc>
                <a:extLst>
                  <a:ext uri="{0D108BD9-81ED-4DB2-BD59-A6C34878D82A}">
                    <a16:rowId xmlns:a16="http://schemas.microsoft.com/office/drawing/2014/main" xmlns="" val="3116809761"/>
                  </a:ext>
                </a:extLst>
              </a:tr>
              <a:tr h="302203">
                <a:tc>
                  <a:txBody>
                    <a:bodyPr/>
                    <a:lstStyle/>
                    <a:p>
                      <a:pPr>
                        <a:lnSpc>
                          <a:spcPts val="1600"/>
                        </a:lnSpc>
                      </a:pPr>
                      <a:r>
                        <a:rPr lang="en-US" sz="1400" kern="1200" dirty="0" smtClean="0">
                          <a:solidFill>
                            <a:schemeClr val="dk1"/>
                          </a:solidFill>
                          <a:latin typeface="+mn-lt"/>
                          <a:ea typeface="+mn-ea"/>
                          <a:cs typeface="+mn-cs"/>
                        </a:rPr>
                        <a:t>Net income from continuing operations</a:t>
                      </a:r>
                      <a:br>
                        <a:rPr lang="en-US" sz="1400" kern="1200" dirty="0" smtClean="0">
                          <a:solidFill>
                            <a:schemeClr val="dk1"/>
                          </a:solidFill>
                          <a:latin typeface="+mn-lt"/>
                          <a:ea typeface="+mn-ea"/>
                          <a:cs typeface="+mn-cs"/>
                        </a:rPr>
                      </a:br>
                      <a:r>
                        <a:rPr lang="en-US" sz="1400" dirty="0" smtClean="0"/>
                        <a:t>(</a:t>
                      </a:r>
                      <a:r>
                        <a:rPr lang="de-DE" sz="1400" dirty="0" smtClean="0"/>
                        <a:t>Gewinn</a:t>
                      </a:r>
                      <a:r>
                        <a:rPr lang="en-US" sz="1400" dirty="0" smtClean="0"/>
                        <a:t> </a:t>
                      </a:r>
                      <a:r>
                        <a:rPr lang="en-US" sz="1400" dirty="0" err="1" smtClean="0"/>
                        <a:t>aus</a:t>
                      </a:r>
                      <a:r>
                        <a:rPr lang="en-US" sz="1400" dirty="0" smtClean="0"/>
                        <a:t> </a:t>
                      </a:r>
                      <a:r>
                        <a:rPr lang="en-US" sz="1400" dirty="0" err="1" smtClean="0"/>
                        <a:t>fortg</a:t>
                      </a:r>
                      <a:r>
                        <a:rPr lang="en-US" sz="1400" dirty="0" smtClean="0"/>
                        <a:t>. </a:t>
                      </a:r>
                      <a:r>
                        <a:rPr lang="en-US" sz="1400" dirty="0" err="1" smtClean="0"/>
                        <a:t>Akt</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1.31</a:t>
                      </a:r>
                      <a:endParaRPr lang="en-US" sz="1400" dirty="0"/>
                    </a:p>
                  </a:txBody>
                  <a:tcPr marT="36000" marB="36000" anchor="ctr"/>
                </a:tc>
                <a:tc>
                  <a:txBody>
                    <a:bodyPr/>
                    <a:lstStyle/>
                    <a:p>
                      <a:pPr algn="ctr">
                        <a:lnSpc>
                          <a:spcPts val="1600"/>
                        </a:lnSpc>
                      </a:pPr>
                      <a:r>
                        <a:rPr lang="en-US" sz="1400" dirty="0" smtClean="0"/>
                        <a:t>53.36</a:t>
                      </a:r>
                      <a:endParaRPr lang="en-US" sz="1400" dirty="0"/>
                    </a:p>
                  </a:txBody>
                  <a:tcPr marT="36000" marB="36000" anchor="ctr"/>
                </a:tc>
                <a:tc>
                  <a:txBody>
                    <a:bodyPr/>
                    <a:lstStyle/>
                    <a:p>
                      <a:pPr algn="ctr">
                        <a:lnSpc>
                          <a:spcPts val="1600"/>
                        </a:lnSpc>
                      </a:pPr>
                      <a:r>
                        <a:rPr lang="en-US" sz="1400" dirty="0" smtClean="0"/>
                        <a:t>- 0.00</a:t>
                      </a:r>
                      <a:endParaRPr lang="en-US" sz="1400" dirty="0"/>
                    </a:p>
                  </a:txBody>
                  <a:tcPr marT="36000" marB="36000" anchor="ctr"/>
                </a:tc>
                <a:tc>
                  <a:txBody>
                    <a:bodyPr/>
                    <a:lstStyle/>
                    <a:p>
                      <a:pPr algn="ctr">
                        <a:lnSpc>
                          <a:spcPts val="1600"/>
                        </a:lnSpc>
                      </a:pPr>
                      <a:r>
                        <a:rPr lang="en-US" sz="1400" dirty="0" smtClean="0"/>
                        <a:t>2426.53</a:t>
                      </a:r>
                      <a:endParaRPr lang="en-US" sz="1400" dirty="0"/>
                    </a:p>
                  </a:txBody>
                  <a:tcPr marT="36000" marB="36000" anchor="ctr"/>
                </a:tc>
                <a:tc>
                  <a:txBody>
                    <a:bodyPr/>
                    <a:lstStyle/>
                    <a:p>
                      <a:pPr algn="ctr">
                        <a:lnSpc>
                          <a:spcPts val="1600"/>
                        </a:lnSpc>
                      </a:pPr>
                      <a:r>
                        <a:rPr lang="en-US" sz="1400" dirty="0" smtClean="0"/>
                        <a:t>0.03</a:t>
                      </a:r>
                      <a:endParaRPr lang="en-US" sz="1400" dirty="0"/>
                    </a:p>
                  </a:txBody>
                  <a:tcPr marT="36000" marB="36000" anchor="ctr"/>
                </a:tc>
                <a:extLst>
                  <a:ext uri="{0D108BD9-81ED-4DB2-BD59-A6C34878D82A}">
                    <a16:rowId xmlns:a16="http://schemas.microsoft.com/office/drawing/2014/main" xmlns="" val="3416785806"/>
                  </a:ext>
                </a:extLst>
              </a:tr>
              <a:tr h="302203">
                <a:tc>
                  <a:txBody>
                    <a:bodyPr/>
                    <a:lstStyle/>
                    <a:p>
                      <a:pPr>
                        <a:lnSpc>
                          <a:spcPts val="1600"/>
                        </a:lnSpc>
                      </a:pPr>
                      <a:r>
                        <a:rPr lang="en-US" sz="1400" kern="1200" dirty="0" smtClean="0">
                          <a:solidFill>
                            <a:schemeClr val="dk1"/>
                          </a:solidFill>
                          <a:latin typeface="+mn-lt"/>
                          <a:ea typeface="+mn-ea"/>
                          <a:cs typeface="+mn-cs"/>
                        </a:rPr>
                        <a:t>Net income from non-cont. ops. after taxes</a:t>
                      </a:r>
                      <a:br>
                        <a:rPr lang="en-US" sz="1400" kern="1200" dirty="0" smtClean="0">
                          <a:solidFill>
                            <a:schemeClr val="dk1"/>
                          </a:solidFill>
                          <a:latin typeface="+mn-lt"/>
                          <a:ea typeface="+mn-ea"/>
                          <a:cs typeface="+mn-cs"/>
                        </a:rPr>
                      </a:br>
                      <a:r>
                        <a:rPr lang="en-US" sz="1400" dirty="0" smtClean="0"/>
                        <a:t>(</a:t>
                      </a:r>
                      <a:r>
                        <a:rPr lang="de-DE" sz="1400" dirty="0" smtClean="0"/>
                        <a:t>Gewinn aus nicht</a:t>
                      </a:r>
                      <a:r>
                        <a:rPr lang="de-DE" sz="1400" baseline="0" dirty="0" smtClean="0"/>
                        <a:t> </a:t>
                      </a:r>
                      <a:r>
                        <a:rPr lang="de-DE" sz="1400" dirty="0" err="1" smtClean="0"/>
                        <a:t>fortg</a:t>
                      </a:r>
                      <a:r>
                        <a:rPr lang="de-DE" sz="1400" dirty="0" smtClean="0"/>
                        <a:t>. Akt. nach</a:t>
                      </a:r>
                      <a:r>
                        <a:rPr lang="de-DE" sz="1400" baseline="0" dirty="0" smtClean="0"/>
                        <a:t> </a:t>
                      </a:r>
                      <a:r>
                        <a:rPr lang="de-DE" sz="1400" dirty="0" smtClean="0"/>
                        <a:t>Steuern)</a:t>
                      </a:r>
                      <a:endParaRPr lang="en-US" sz="1400" kern="1200" dirty="0">
                        <a:solidFill>
                          <a:schemeClr val="dk1"/>
                        </a:solidFill>
                        <a:latin typeface="+mn-lt"/>
                        <a:ea typeface="+mn-ea"/>
                        <a:cs typeface="+mn-cs"/>
                      </a:endParaRP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0.58</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48.84</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0.04</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2071.77</a:t>
                      </a:r>
                    </a:p>
                  </a:txBody>
                  <a:tcPr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0.04</a:t>
                      </a:r>
                    </a:p>
                  </a:txBody>
                  <a:tcPr marT="36000" marB="36000" anchor="ctr"/>
                </a:tc>
                <a:extLst>
                  <a:ext uri="{0D108BD9-81ED-4DB2-BD59-A6C34878D82A}">
                    <a16:rowId xmlns:a16="http://schemas.microsoft.com/office/drawing/2014/main" xmlns="" val="1704904318"/>
                  </a:ext>
                </a:extLst>
              </a:tr>
              <a:tr h="302203">
                <a:tc>
                  <a:txBody>
                    <a:bodyPr/>
                    <a:lstStyle/>
                    <a:p>
                      <a:pPr>
                        <a:lnSpc>
                          <a:spcPts val="1600"/>
                        </a:lnSpc>
                      </a:pPr>
                      <a:r>
                        <a:rPr lang="en-US" sz="1400" kern="1200" dirty="0" smtClean="0">
                          <a:solidFill>
                            <a:schemeClr val="dk1"/>
                          </a:solidFill>
                          <a:latin typeface="+mn-lt"/>
                          <a:ea typeface="+mn-ea"/>
                          <a:cs typeface="+mn-cs"/>
                        </a:rPr>
                        <a:t>Net income / Earnings after Taxes (EAT)</a:t>
                      </a:r>
                      <a:br>
                        <a:rPr lang="en-US" sz="1400" kern="1200" dirty="0" smtClean="0">
                          <a:solidFill>
                            <a:schemeClr val="dk1"/>
                          </a:solidFill>
                          <a:latin typeface="+mn-lt"/>
                          <a:ea typeface="+mn-ea"/>
                          <a:cs typeface="+mn-cs"/>
                        </a:rPr>
                      </a:br>
                      <a:r>
                        <a:rPr lang="en-US" sz="1400" kern="1200" dirty="0" smtClean="0">
                          <a:solidFill>
                            <a:schemeClr val="dk1"/>
                          </a:solidFill>
                          <a:latin typeface="+mn-lt"/>
                          <a:ea typeface="+mn-ea"/>
                          <a:cs typeface="+mn-cs"/>
                        </a:rPr>
                        <a:t>(</a:t>
                      </a:r>
                      <a:r>
                        <a:rPr lang="en-US" sz="1400" dirty="0" err="1" smtClean="0"/>
                        <a:t>Gewinn</a:t>
                      </a:r>
                      <a:r>
                        <a:rPr lang="en-US" sz="1400" dirty="0" smtClean="0"/>
                        <a:t> </a:t>
                      </a:r>
                      <a:r>
                        <a:rPr lang="en-US" sz="1400" dirty="0" err="1" smtClean="0"/>
                        <a:t>nach</a:t>
                      </a:r>
                      <a:r>
                        <a:rPr lang="en-US" sz="1400" dirty="0" smtClean="0"/>
                        <a:t> </a:t>
                      </a:r>
                      <a:r>
                        <a:rPr lang="en-US" sz="1400" dirty="0" err="1" smtClean="0"/>
                        <a:t>Steuern</a:t>
                      </a:r>
                      <a:r>
                        <a:rPr lang="en-US" sz="1400" kern="1200" dirty="0" smtClean="0">
                          <a:solidFill>
                            <a:schemeClr val="dk1"/>
                          </a:solidFill>
                          <a:latin typeface="+mn-lt"/>
                          <a:ea typeface="+mn-ea"/>
                          <a:cs typeface="+mn-cs"/>
                        </a:rPr>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1.08</a:t>
                      </a:r>
                      <a:endParaRPr lang="en-US" sz="1400" dirty="0"/>
                    </a:p>
                  </a:txBody>
                  <a:tcPr marT="36000" marB="36000" anchor="ctr"/>
                </a:tc>
                <a:tc>
                  <a:txBody>
                    <a:bodyPr/>
                    <a:lstStyle/>
                    <a:p>
                      <a:pPr algn="ctr">
                        <a:lnSpc>
                          <a:spcPts val="1600"/>
                        </a:lnSpc>
                      </a:pPr>
                      <a:r>
                        <a:rPr lang="en-US" sz="1400" dirty="0" smtClean="0"/>
                        <a:t>42.88</a:t>
                      </a:r>
                      <a:endParaRPr lang="en-US" sz="1400" dirty="0"/>
                    </a:p>
                  </a:txBody>
                  <a:tcPr marT="36000" marB="36000" anchor="ctr"/>
                </a:tc>
                <a:tc>
                  <a:txBody>
                    <a:bodyPr/>
                    <a:lstStyle/>
                    <a:p>
                      <a:pPr algn="ctr">
                        <a:lnSpc>
                          <a:spcPts val="1600"/>
                        </a:lnSpc>
                      </a:pPr>
                      <a:r>
                        <a:rPr lang="en-US" sz="1400" dirty="0" smtClean="0"/>
                        <a:t>- 0.01</a:t>
                      </a:r>
                      <a:endParaRPr lang="en-US" sz="1400" dirty="0"/>
                    </a:p>
                  </a:txBody>
                  <a:tcPr marT="36000" marB="36000" anchor="ctr"/>
                </a:tc>
                <a:tc>
                  <a:txBody>
                    <a:bodyPr/>
                    <a:lstStyle/>
                    <a:p>
                      <a:pPr algn="ctr">
                        <a:lnSpc>
                          <a:spcPts val="1600"/>
                        </a:lnSpc>
                      </a:pPr>
                      <a:r>
                        <a:rPr lang="en-US" sz="1400" dirty="0" smtClean="0"/>
                        <a:t>1728.47</a:t>
                      </a:r>
                      <a:endParaRPr lang="en-US" sz="1400" dirty="0"/>
                    </a:p>
                  </a:txBody>
                  <a:tcPr marT="36000" marB="36000" anchor="ctr"/>
                </a:tc>
                <a:tc>
                  <a:txBody>
                    <a:bodyPr/>
                    <a:lstStyle/>
                    <a:p>
                      <a:pPr algn="ctr">
                        <a:lnSpc>
                          <a:spcPts val="1600"/>
                        </a:lnSpc>
                      </a:pPr>
                      <a:r>
                        <a:rPr lang="en-US" sz="1400" dirty="0" smtClean="0"/>
                        <a:t>- 0.01</a:t>
                      </a:r>
                      <a:endParaRPr lang="en-US" sz="1400" dirty="0"/>
                    </a:p>
                  </a:txBody>
                  <a:tcPr marT="36000" marB="36000" anchor="ctr"/>
                </a:tc>
                <a:extLst>
                  <a:ext uri="{0D108BD9-81ED-4DB2-BD59-A6C34878D82A}">
                    <a16:rowId xmlns:a16="http://schemas.microsoft.com/office/drawing/2014/main" xmlns="" val="80831303"/>
                  </a:ext>
                </a:extLst>
              </a:tr>
              <a:tr h="302203">
                <a:tc>
                  <a:txBody>
                    <a:bodyPr/>
                    <a:lstStyle/>
                    <a:p>
                      <a:pPr>
                        <a:lnSpc>
                          <a:spcPts val="1600"/>
                        </a:lnSpc>
                      </a:pPr>
                      <a:r>
                        <a:rPr lang="en-US" sz="1400" kern="1200" dirty="0" smtClean="0">
                          <a:solidFill>
                            <a:schemeClr val="dk1"/>
                          </a:solidFill>
                          <a:latin typeface="+mn-lt"/>
                          <a:ea typeface="+mn-ea"/>
                          <a:cs typeface="+mn-cs"/>
                        </a:rPr>
                        <a:t>Other comprehensive income after taxes</a:t>
                      </a:r>
                      <a:br>
                        <a:rPr lang="en-US" sz="1400" kern="1200" dirty="0" smtClean="0">
                          <a:solidFill>
                            <a:schemeClr val="dk1"/>
                          </a:solidFill>
                          <a:latin typeface="+mn-lt"/>
                          <a:ea typeface="+mn-ea"/>
                          <a:cs typeface="+mn-cs"/>
                        </a:rPr>
                      </a:br>
                      <a:r>
                        <a:rPr lang="en-US" sz="1400" dirty="0" smtClean="0"/>
                        <a:t>(</a:t>
                      </a:r>
                      <a:r>
                        <a:rPr lang="de-DE" sz="1400" dirty="0" smtClean="0"/>
                        <a:t>sonst. Ergebnis nach Steuern</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0.53</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22.94</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- 0.03</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990.50</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kern="1200" dirty="0" smtClean="0">
                          <a:solidFill>
                            <a:schemeClr val="dk1"/>
                          </a:solidFill>
                          <a:latin typeface="+mn-lt"/>
                          <a:ea typeface="+mn-ea"/>
                          <a:cs typeface="+mn-cs"/>
                        </a:rPr>
                        <a:t>- 0.02</a:t>
                      </a:r>
                      <a:endParaRPr lang="en-US" sz="1400" kern="1200" dirty="0">
                        <a:solidFill>
                          <a:schemeClr val="dk1"/>
                        </a:solidFill>
                        <a:latin typeface="+mn-lt"/>
                        <a:ea typeface="+mn-ea"/>
                        <a:cs typeface="+mn-cs"/>
                      </a:endParaRPr>
                    </a:p>
                  </a:txBody>
                  <a:tcPr marT="36000" marB="36000" anchor="ctr"/>
                </a:tc>
                <a:extLst>
                  <a:ext uri="{0D108BD9-81ED-4DB2-BD59-A6C34878D82A}">
                    <a16:rowId xmlns:a16="http://schemas.microsoft.com/office/drawing/2014/main" xmlns="" val="4185159557"/>
                  </a:ext>
                </a:extLst>
              </a:tr>
              <a:tr h="302203">
                <a:tc>
                  <a:txBody>
                    <a:bodyPr/>
                    <a:lstStyle/>
                    <a:p>
                      <a:pPr>
                        <a:lnSpc>
                          <a:spcPts val="1600"/>
                        </a:lnSpc>
                      </a:pPr>
                      <a:r>
                        <a:rPr lang="en-US" sz="1400" kern="1200" dirty="0" smtClean="0">
                          <a:solidFill>
                            <a:schemeClr val="dk1"/>
                          </a:solidFill>
                          <a:latin typeface="+mn-lt"/>
                          <a:ea typeface="+mn-ea"/>
                          <a:cs typeface="+mn-cs"/>
                        </a:rPr>
                        <a:t>Comprehensive income</a:t>
                      </a:r>
                      <a:br>
                        <a:rPr lang="en-US" sz="1400" kern="1200" dirty="0" smtClean="0">
                          <a:solidFill>
                            <a:schemeClr val="dk1"/>
                          </a:solidFill>
                          <a:latin typeface="+mn-lt"/>
                          <a:ea typeface="+mn-ea"/>
                          <a:cs typeface="+mn-cs"/>
                        </a:rPr>
                      </a:br>
                      <a:r>
                        <a:rPr lang="en-US" sz="1400" dirty="0" smtClean="0"/>
                        <a:t>(</a:t>
                      </a:r>
                      <a:r>
                        <a:rPr lang="en-US" sz="1400" dirty="0" err="1" smtClean="0"/>
                        <a:t>Gesamtergebnis</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lnSpc>
                          <a:spcPts val="1600"/>
                        </a:lnSpc>
                      </a:pPr>
                      <a:r>
                        <a:rPr lang="en-US" sz="1400" dirty="0" smtClean="0"/>
                        <a:t>1.06</a:t>
                      </a:r>
                      <a:endParaRPr lang="en-US" sz="1400" dirty="0"/>
                    </a:p>
                  </a:txBody>
                  <a:tcPr marT="36000" marB="36000" anchor="ctr"/>
                </a:tc>
                <a:tc>
                  <a:txBody>
                    <a:bodyPr/>
                    <a:lstStyle/>
                    <a:p>
                      <a:pPr algn="ctr">
                        <a:lnSpc>
                          <a:spcPts val="1600"/>
                        </a:lnSpc>
                      </a:pPr>
                      <a:r>
                        <a:rPr lang="en-US" sz="1400" dirty="0" smtClean="0"/>
                        <a:t>26.79</a:t>
                      </a:r>
                      <a:endParaRPr lang="en-US" sz="1400" dirty="0"/>
                    </a:p>
                  </a:txBody>
                  <a:tcPr marT="36000" marB="36000" anchor="ctr"/>
                </a:tc>
                <a:tc>
                  <a:txBody>
                    <a:bodyPr/>
                    <a:lstStyle/>
                    <a:p>
                      <a:pPr algn="ctr">
                        <a:lnSpc>
                          <a:spcPts val="1600"/>
                        </a:lnSpc>
                      </a:pPr>
                      <a:r>
                        <a:rPr lang="en-US" sz="1400" dirty="0" smtClean="0"/>
                        <a:t>0.10</a:t>
                      </a:r>
                      <a:endParaRPr lang="en-US" sz="1400" dirty="0"/>
                    </a:p>
                  </a:txBody>
                  <a:tcPr marT="36000" marB="36000" anchor="ctr"/>
                </a:tc>
                <a:tc>
                  <a:txBody>
                    <a:bodyPr/>
                    <a:lstStyle/>
                    <a:p>
                      <a:pPr algn="ctr">
                        <a:lnSpc>
                          <a:spcPts val="1600"/>
                        </a:lnSpc>
                      </a:pPr>
                      <a:r>
                        <a:rPr lang="en-US" sz="1400" dirty="0" smtClean="0"/>
                        <a:t>1076.79</a:t>
                      </a:r>
                      <a:endParaRPr lang="en-US" sz="1400" dirty="0"/>
                    </a:p>
                  </a:txBody>
                  <a:tcPr marT="36000" marB="36000" anchor="ctr"/>
                </a:tc>
                <a:tc>
                  <a:txBody>
                    <a:bodyPr/>
                    <a:lstStyle/>
                    <a:p>
                      <a:pPr algn="ctr">
                        <a:lnSpc>
                          <a:spcPts val="1600"/>
                        </a:lnSpc>
                      </a:pPr>
                      <a:r>
                        <a:rPr lang="en-US" sz="1400" dirty="0" smtClean="0"/>
                        <a:t>0.07</a:t>
                      </a:r>
                      <a:endParaRPr lang="en-US" sz="1400" dirty="0"/>
                    </a:p>
                  </a:txBody>
                  <a:tcPr marT="36000" marB="36000" anchor="ctr"/>
                </a:tc>
                <a:extLst>
                  <a:ext uri="{0D108BD9-81ED-4DB2-BD59-A6C34878D82A}">
                    <a16:rowId xmlns:a16="http://schemas.microsoft.com/office/drawing/2014/main" xmlns="" val="3956717549"/>
                  </a:ext>
                </a:extLst>
              </a:tr>
            </a:tbl>
          </a:graphicData>
        </a:graphic>
      </p:graphicFrame>
      <p:sp>
        <p:nvSpPr>
          <p:cNvPr id="14" name="Rechteck 13"/>
          <p:cNvSpPr/>
          <p:nvPr/>
        </p:nvSpPr>
        <p:spPr>
          <a:xfrm>
            <a:off x="286320" y="3212976"/>
            <a:ext cx="8533829" cy="504056"/>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68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Which KPIs are Relevant for Decision-Making?</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36</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Association between Dwell for KPIs and making investment / lending decisions </a:t>
            </a:r>
          </a:p>
        </p:txBody>
      </p:sp>
      <p:graphicFrame>
        <p:nvGraphicFramePr>
          <p:cNvPr id="7" name="Tabelle 6"/>
          <p:cNvGraphicFramePr>
            <a:graphicFrameLocks noGrp="1"/>
          </p:cNvGraphicFramePr>
          <p:nvPr>
            <p:extLst>
              <p:ext uri="{D42A27DB-BD31-4B8C-83A1-F6EECF244321}">
                <p14:modId xmlns:p14="http://schemas.microsoft.com/office/powerpoint/2010/main" val="574280168"/>
              </p:ext>
            </p:extLst>
          </p:nvPr>
        </p:nvGraphicFramePr>
        <p:xfrm>
          <a:off x="323850" y="1557338"/>
          <a:ext cx="8496300" cy="4557640"/>
        </p:xfrm>
        <a:graphic>
          <a:graphicData uri="http://schemas.openxmlformats.org/drawingml/2006/table">
            <a:tbl>
              <a:tblPr firstRow="1" bandRow="1">
                <a:tableStyleId>{5C22544A-7EE6-4342-B048-85BDC9FD1C3A}</a:tableStyleId>
              </a:tblPr>
              <a:tblGrid>
                <a:gridCol w="6408390">
                  <a:extLst>
                    <a:ext uri="{9D8B030D-6E8A-4147-A177-3AD203B41FA5}">
                      <a16:colId xmlns:a16="http://schemas.microsoft.com/office/drawing/2014/main" xmlns="" val="1268301413"/>
                    </a:ext>
                  </a:extLst>
                </a:gridCol>
                <a:gridCol w="1152128">
                  <a:extLst>
                    <a:ext uri="{9D8B030D-6E8A-4147-A177-3AD203B41FA5}">
                      <a16:colId xmlns:a16="http://schemas.microsoft.com/office/drawing/2014/main" xmlns="" val="2271628655"/>
                    </a:ext>
                  </a:extLst>
                </a:gridCol>
                <a:gridCol w="935782">
                  <a:extLst>
                    <a:ext uri="{9D8B030D-6E8A-4147-A177-3AD203B41FA5}">
                      <a16:colId xmlns:a16="http://schemas.microsoft.com/office/drawing/2014/main" xmlns="" val="3952734751"/>
                    </a:ext>
                  </a:extLst>
                </a:gridCol>
              </a:tblGrid>
              <a:tr h="370840">
                <a:tc>
                  <a:txBody>
                    <a:bodyPr/>
                    <a:lstStyle/>
                    <a:p>
                      <a:r>
                        <a:rPr lang="en-US" sz="1400" dirty="0" smtClean="0"/>
                        <a:t>KPI</a:t>
                      </a:r>
                      <a:endParaRPr lang="en-US" sz="1400" dirty="0"/>
                    </a:p>
                  </a:txBody>
                  <a:tcPr/>
                </a:tc>
                <a:tc>
                  <a:txBody>
                    <a:bodyPr/>
                    <a:lstStyle/>
                    <a:p>
                      <a:r>
                        <a:rPr lang="en-US" sz="1400" dirty="0" smtClean="0"/>
                        <a:t>Coefficient</a:t>
                      </a:r>
                      <a:endParaRPr lang="en-US" sz="1400" dirty="0"/>
                    </a:p>
                  </a:txBody>
                  <a:tcPr/>
                </a:tc>
                <a:tc>
                  <a:txBody>
                    <a:bodyPr/>
                    <a:lstStyle/>
                    <a:p>
                      <a:r>
                        <a:rPr lang="en-US" sz="1400" dirty="0" err="1" smtClean="0"/>
                        <a:t>Pr</a:t>
                      </a:r>
                      <a:r>
                        <a:rPr lang="en-US" sz="1400" dirty="0" smtClean="0"/>
                        <a:t> &gt; [t]</a:t>
                      </a:r>
                      <a:endParaRPr lang="en-US" sz="1400" dirty="0"/>
                    </a:p>
                  </a:txBody>
                  <a:tcPr/>
                </a:tc>
                <a:extLst>
                  <a:ext uri="{0D108BD9-81ED-4DB2-BD59-A6C34878D82A}">
                    <a16:rowId xmlns:a16="http://schemas.microsoft.com/office/drawing/2014/main" xmlns="" val="1881857538"/>
                  </a:ext>
                </a:extLst>
              </a:tr>
              <a:tr h="3708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Constant</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- 0.87</a:t>
                      </a:r>
                      <a:endParaRPr lang="en-US" sz="1400" dirty="0"/>
                    </a:p>
                  </a:txBody>
                  <a:tcPr/>
                </a:tc>
                <a:tc>
                  <a:txBody>
                    <a:bodyPr/>
                    <a:lstStyle/>
                    <a:p>
                      <a:pPr algn="ctr"/>
                      <a:r>
                        <a:rPr lang="en-US" sz="1400" dirty="0" smtClean="0"/>
                        <a:t>&lt; 0.0001</a:t>
                      </a:r>
                      <a:endParaRPr lang="en-US" sz="1400" dirty="0"/>
                    </a:p>
                  </a:txBody>
                  <a:tcPr/>
                </a:tc>
                <a:extLst>
                  <a:ext uri="{0D108BD9-81ED-4DB2-BD59-A6C34878D82A}">
                    <a16:rowId xmlns:a16="http://schemas.microsoft.com/office/drawing/2014/main" xmlns="" val="4127433223"/>
                  </a:ext>
                </a:extLst>
              </a:tr>
              <a:tr h="370840">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400" kern="1200" dirty="0" smtClean="0">
                          <a:solidFill>
                            <a:schemeClr val="dk1"/>
                          </a:solidFill>
                          <a:latin typeface="+mn-lt"/>
                          <a:ea typeface="+mn-ea"/>
                          <a:cs typeface="+mn-cs"/>
                        </a:rPr>
                        <a:t>Gross profit </a:t>
                      </a:r>
                      <a:r>
                        <a:rPr lang="en-US" sz="1400" dirty="0" smtClean="0"/>
                        <a:t>(</a:t>
                      </a:r>
                      <a:r>
                        <a:rPr lang="en-US" sz="1400" dirty="0" err="1" smtClean="0"/>
                        <a:t>Bruttoergebnis</a:t>
                      </a:r>
                      <a:r>
                        <a:rPr lang="en-US" sz="1400" dirty="0" smtClean="0"/>
                        <a:t> </a:t>
                      </a:r>
                      <a:r>
                        <a:rPr lang="en-US" sz="1400" dirty="0" err="1" smtClean="0"/>
                        <a:t>vom</a:t>
                      </a:r>
                      <a:r>
                        <a:rPr lang="en-US" sz="1400" dirty="0" smtClean="0"/>
                        <a:t> </a:t>
                      </a:r>
                      <a:r>
                        <a:rPr lang="en-US" sz="1400" dirty="0" err="1" smtClean="0"/>
                        <a:t>Umsatz</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- 0.00</a:t>
                      </a:r>
                      <a:endParaRPr lang="en-US" sz="1400" dirty="0"/>
                    </a:p>
                  </a:txBody>
                  <a:tcPr/>
                </a:tc>
                <a:tc>
                  <a:txBody>
                    <a:bodyPr/>
                    <a:lstStyle/>
                    <a:p>
                      <a:pPr algn="ctr"/>
                      <a:r>
                        <a:rPr lang="en-US" sz="1400" dirty="0" smtClean="0"/>
                        <a:t>0.23</a:t>
                      </a:r>
                      <a:endParaRPr lang="en-US" sz="1400" dirty="0"/>
                    </a:p>
                  </a:txBody>
                  <a:tcPr/>
                </a:tc>
                <a:extLst>
                  <a:ext uri="{0D108BD9-81ED-4DB2-BD59-A6C34878D82A}">
                    <a16:rowId xmlns:a16="http://schemas.microsoft.com/office/drawing/2014/main" xmlns="" val="1887717883"/>
                  </a:ext>
                </a:extLst>
              </a:tr>
              <a:tr h="370840">
                <a:tc>
                  <a:txBody>
                    <a:bodyPr/>
                    <a:lstStyle/>
                    <a:p>
                      <a:pPr>
                        <a:lnSpc>
                          <a:spcPts val="1600"/>
                        </a:lnSpc>
                      </a:pPr>
                      <a:r>
                        <a:rPr lang="en-US" sz="1400" kern="1200" dirty="0" smtClean="0">
                          <a:solidFill>
                            <a:schemeClr val="dk1"/>
                          </a:solidFill>
                          <a:latin typeface="+mn-lt"/>
                          <a:ea typeface="+mn-ea"/>
                          <a:cs typeface="+mn-cs"/>
                        </a:rPr>
                        <a:t>Earnings before interest and taxes (EBIT) </a:t>
                      </a:r>
                      <a:r>
                        <a:rPr lang="en-US" sz="1400" dirty="0" smtClean="0"/>
                        <a:t>(</a:t>
                      </a:r>
                      <a:r>
                        <a:rPr lang="de-DE" sz="1400" dirty="0" smtClean="0"/>
                        <a:t>Gewinn vor Zinsen und Steuern</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  0.00</a:t>
                      </a:r>
                      <a:endParaRPr lang="en-US" sz="1400" dirty="0"/>
                    </a:p>
                  </a:txBody>
                  <a:tcPr/>
                </a:tc>
                <a:tc>
                  <a:txBody>
                    <a:bodyPr/>
                    <a:lstStyle/>
                    <a:p>
                      <a:pPr algn="ctr"/>
                      <a:r>
                        <a:rPr lang="en-US" sz="1400" dirty="0" smtClean="0"/>
                        <a:t>0.01</a:t>
                      </a:r>
                      <a:endParaRPr lang="en-US" sz="1400" dirty="0"/>
                    </a:p>
                  </a:txBody>
                  <a:tcPr/>
                </a:tc>
                <a:extLst>
                  <a:ext uri="{0D108BD9-81ED-4DB2-BD59-A6C34878D82A}">
                    <a16:rowId xmlns:a16="http://schemas.microsoft.com/office/drawing/2014/main" xmlns="" val="2811191340"/>
                  </a:ext>
                </a:extLst>
              </a:tr>
              <a:tr h="370840">
                <a:tc>
                  <a:txBody>
                    <a:bodyPr/>
                    <a:lstStyle/>
                    <a:p>
                      <a:pPr>
                        <a:lnSpc>
                          <a:spcPts val="1600"/>
                        </a:lnSpc>
                      </a:pPr>
                      <a:r>
                        <a:rPr lang="en-US" sz="1400" kern="1200" dirty="0" smtClean="0">
                          <a:solidFill>
                            <a:schemeClr val="dk1"/>
                          </a:solidFill>
                          <a:latin typeface="+mn-lt"/>
                          <a:ea typeface="+mn-ea"/>
                          <a:cs typeface="+mn-cs"/>
                        </a:rPr>
                        <a:t>Net income from continuing operations </a:t>
                      </a:r>
                      <a:r>
                        <a:rPr lang="en-US" sz="1400" dirty="0" smtClean="0"/>
                        <a:t>(</a:t>
                      </a:r>
                      <a:r>
                        <a:rPr lang="de-DE" sz="1400" dirty="0" smtClean="0"/>
                        <a:t>Gewinn</a:t>
                      </a:r>
                      <a:r>
                        <a:rPr lang="en-US" sz="1400" dirty="0" smtClean="0"/>
                        <a:t> </a:t>
                      </a:r>
                      <a:r>
                        <a:rPr lang="en-US" sz="1400" dirty="0" err="1" smtClean="0"/>
                        <a:t>aus</a:t>
                      </a:r>
                      <a:r>
                        <a:rPr lang="en-US" sz="1400" dirty="0" smtClean="0"/>
                        <a:t> </a:t>
                      </a:r>
                      <a:r>
                        <a:rPr lang="en-US" sz="1400" dirty="0" err="1" smtClean="0"/>
                        <a:t>fortg</a:t>
                      </a:r>
                      <a:r>
                        <a:rPr lang="en-US" sz="1400" dirty="0" smtClean="0"/>
                        <a:t>. </a:t>
                      </a:r>
                      <a:r>
                        <a:rPr lang="en-US" sz="1400" dirty="0" err="1" smtClean="0"/>
                        <a:t>Akt</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a:t>
                      </a:r>
                      <a:r>
                        <a:rPr lang="en-US" sz="1400" baseline="0" dirty="0" smtClean="0"/>
                        <a:t> 0.00</a:t>
                      </a:r>
                      <a:endParaRPr lang="en-US" sz="1400" dirty="0"/>
                    </a:p>
                  </a:txBody>
                  <a:tcPr/>
                </a:tc>
                <a:tc>
                  <a:txBody>
                    <a:bodyPr/>
                    <a:lstStyle/>
                    <a:p>
                      <a:pPr algn="ctr"/>
                      <a:r>
                        <a:rPr lang="en-US" sz="1400" dirty="0" smtClean="0"/>
                        <a:t>0.22</a:t>
                      </a:r>
                      <a:endParaRPr lang="en-US" sz="1400" dirty="0"/>
                    </a:p>
                  </a:txBody>
                  <a:tcPr/>
                </a:tc>
                <a:extLst>
                  <a:ext uri="{0D108BD9-81ED-4DB2-BD59-A6C34878D82A}">
                    <a16:rowId xmlns:a16="http://schemas.microsoft.com/office/drawing/2014/main" xmlns="" val="2939388891"/>
                  </a:ext>
                </a:extLst>
              </a:tr>
              <a:tr h="370840">
                <a:tc>
                  <a:txBody>
                    <a:bodyPr/>
                    <a:lstStyle/>
                    <a:p>
                      <a:pPr>
                        <a:lnSpc>
                          <a:spcPts val="1600"/>
                        </a:lnSpc>
                      </a:pPr>
                      <a:r>
                        <a:rPr lang="en-US" sz="1400" kern="1200" dirty="0" smtClean="0">
                          <a:solidFill>
                            <a:schemeClr val="dk1"/>
                          </a:solidFill>
                          <a:latin typeface="+mn-lt"/>
                          <a:ea typeface="+mn-ea"/>
                          <a:cs typeface="+mn-cs"/>
                        </a:rPr>
                        <a:t>Net income from non-cont. ops. after taxes</a:t>
                      </a:r>
                      <a:br>
                        <a:rPr lang="en-US" sz="1400" kern="1200" dirty="0" smtClean="0">
                          <a:solidFill>
                            <a:schemeClr val="dk1"/>
                          </a:solidFill>
                          <a:latin typeface="+mn-lt"/>
                          <a:ea typeface="+mn-ea"/>
                          <a:cs typeface="+mn-cs"/>
                        </a:rPr>
                      </a:br>
                      <a:r>
                        <a:rPr lang="en-US" sz="1400" dirty="0" smtClean="0"/>
                        <a:t>(</a:t>
                      </a:r>
                      <a:r>
                        <a:rPr lang="de-DE" sz="1400" dirty="0" smtClean="0"/>
                        <a:t>Gewinn aus nicht</a:t>
                      </a:r>
                      <a:r>
                        <a:rPr lang="de-DE" sz="1400" baseline="0" dirty="0" smtClean="0"/>
                        <a:t> </a:t>
                      </a:r>
                      <a:r>
                        <a:rPr lang="de-DE" sz="1400" dirty="0" err="1" smtClean="0"/>
                        <a:t>fortg</a:t>
                      </a:r>
                      <a:r>
                        <a:rPr lang="de-DE" sz="1400" dirty="0" smtClean="0"/>
                        <a:t>. Akt. nach</a:t>
                      </a:r>
                      <a:r>
                        <a:rPr lang="de-DE" sz="1400" baseline="0" dirty="0" smtClean="0"/>
                        <a:t> </a:t>
                      </a:r>
                      <a:r>
                        <a:rPr lang="de-DE" sz="1400" dirty="0" smtClean="0"/>
                        <a:t>Steuern)</a:t>
                      </a:r>
                      <a:endParaRPr lang="en-US" sz="1400" kern="1200" dirty="0">
                        <a:solidFill>
                          <a:schemeClr val="dk1"/>
                        </a:solidFill>
                        <a:latin typeface="+mn-lt"/>
                        <a:ea typeface="+mn-ea"/>
                        <a:cs typeface="+mn-cs"/>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  0.00</a:t>
                      </a:r>
                      <a:endParaRPr lang="en-US" sz="1400" dirty="0"/>
                    </a:p>
                  </a:txBody>
                  <a:tcPr/>
                </a:tc>
                <a:tc>
                  <a:txBody>
                    <a:bodyPr/>
                    <a:lstStyle/>
                    <a:p>
                      <a:pPr algn="ctr"/>
                      <a:r>
                        <a:rPr lang="en-US" sz="1400" dirty="0" smtClean="0"/>
                        <a:t>0.14</a:t>
                      </a:r>
                      <a:endParaRPr lang="en-US" sz="1400" dirty="0"/>
                    </a:p>
                  </a:txBody>
                  <a:tcPr/>
                </a:tc>
                <a:extLst>
                  <a:ext uri="{0D108BD9-81ED-4DB2-BD59-A6C34878D82A}">
                    <a16:rowId xmlns:a16="http://schemas.microsoft.com/office/drawing/2014/main" xmlns="" val="1007199871"/>
                  </a:ext>
                </a:extLst>
              </a:tr>
              <a:tr h="370840">
                <a:tc>
                  <a:txBody>
                    <a:bodyPr/>
                    <a:lstStyle/>
                    <a:p>
                      <a:pPr>
                        <a:lnSpc>
                          <a:spcPts val="1600"/>
                        </a:lnSpc>
                      </a:pPr>
                      <a:r>
                        <a:rPr lang="en-US" sz="1400" kern="1200" dirty="0" smtClean="0">
                          <a:solidFill>
                            <a:schemeClr val="dk1"/>
                          </a:solidFill>
                          <a:latin typeface="+mn-lt"/>
                          <a:ea typeface="+mn-ea"/>
                          <a:cs typeface="+mn-cs"/>
                        </a:rPr>
                        <a:t>Net income / Earnings after Taxes (EAT) (</a:t>
                      </a:r>
                      <a:r>
                        <a:rPr lang="en-US" sz="1400" dirty="0" err="1" smtClean="0"/>
                        <a:t>Gewinn</a:t>
                      </a:r>
                      <a:r>
                        <a:rPr lang="en-US" sz="1400" dirty="0" smtClean="0"/>
                        <a:t> </a:t>
                      </a:r>
                      <a:r>
                        <a:rPr lang="en-US" sz="1400" dirty="0" err="1" smtClean="0"/>
                        <a:t>nach</a:t>
                      </a:r>
                      <a:r>
                        <a:rPr lang="en-US" sz="1400" dirty="0" smtClean="0"/>
                        <a:t> </a:t>
                      </a:r>
                      <a:r>
                        <a:rPr lang="en-US" sz="1400" dirty="0" err="1" smtClean="0"/>
                        <a:t>Steuern</a:t>
                      </a:r>
                      <a:r>
                        <a:rPr lang="en-US" sz="1400" kern="1200" dirty="0" smtClean="0">
                          <a:solidFill>
                            <a:schemeClr val="dk1"/>
                          </a:solidFill>
                          <a:latin typeface="+mn-lt"/>
                          <a:ea typeface="+mn-ea"/>
                          <a:cs typeface="+mn-cs"/>
                        </a:rPr>
                        <a:t>)</a:t>
                      </a:r>
                      <a:endParaRPr lang="en-US" sz="1400" kern="1200" dirty="0">
                        <a:solidFill>
                          <a:schemeClr val="dk1"/>
                        </a:solidFill>
                        <a:latin typeface="+mn-lt"/>
                        <a:ea typeface="+mn-ea"/>
                        <a:cs typeface="+mn-cs"/>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  0.00</a:t>
                      </a:r>
                    </a:p>
                  </a:txBody>
                  <a:tcPr/>
                </a:tc>
                <a:tc>
                  <a:txBody>
                    <a:bodyPr/>
                    <a:lstStyle/>
                    <a:p>
                      <a:pPr algn="ctr"/>
                      <a:r>
                        <a:rPr lang="en-US" sz="1400" dirty="0" smtClean="0"/>
                        <a:t>0.52</a:t>
                      </a:r>
                      <a:endParaRPr lang="en-US" sz="1400" dirty="0"/>
                    </a:p>
                  </a:txBody>
                  <a:tcPr/>
                </a:tc>
                <a:extLst>
                  <a:ext uri="{0D108BD9-81ED-4DB2-BD59-A6C34878D82A}">
                    <a16:rowId xmlns:a16="http://schemas.microsoft.com/office/drawing/2014/main" xmlns="" val="4274720590"/>
                  </a:ext>
                </a:extLst>
              </a:tr>
              <a:tr h="370840">
                <a:tc>
                  <a:txBody>
                    <a:bodyPr/>
                    <a:lstStyle/>
                    <a:p>
                      <a:pPr>
                        <a:lnSpc>
                          <a:spcPts val="1600"/>
                        </a:lnSpc>
                      </a:pPr>
                      <a:r>
                        <a:rPr lang="en-US" sz="1400" kern="1200" dirty="0" smtClean="0">
                          <a:solidFill>
                            <a:schemeClr val="dk1"/>
                          </a:solidFill>
                          <a:latin typeface="+mn-lt"/>
                          <a:ea typeface="+mn-ea"/>
                          <a:cs typeface="+mn-cs"/>
                        </a:rPr>
                        <a:t>Other comprehensive income after taxes </a:t>
                      </a:r>
                      <a:r>
                        <a:rPr lang="en-US" sz="1400" dirty="0" smtClean="0"/>
                        <a:t>(</a:t>
                      </a:r>
                      <a:r>
                        <a:rPr lang="de-DE" sz="1400" dirty="0" smtClean="0"/>
                        <a:t>sonst. Ergebnis nach Steuern</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- 0.00</a:t>
                      </a:r>
                      <a:endParaRPr lang="en-US" sz="1400" dirty="0"/>
                    </a:p>
                  </a:txBody>
                  <a:tcPr/>
                </a:tc>
                <a:tc>
                  <a:txBody>
                    <a:bodyPr/>
                    <a:lstStyle/>
                    <a:p>
                      <a:pPr algn="ctr"/>
                      <a:r>
                        <a:rPr lang="en-US" sz="1400" dirty="0" smtClean="0"/>
                        <a:t>0.20</a:t>
                      </a:r>
                      <a:endParaRPr lang="en-US" sz="1400" dirty="0"/>
                    </a:p>
                  </a:txBody>
                  <a:tcPr/>
                </a:tc>
                <a:extLst>
                  <a:ext uri="{0D108BD9-81ED-4DB2-BD59-A6C34878D82A}">
                    <a16:rowId xmlns:a16="http://schemas.microsoft.com/office/drawing/2014/main" xmlns="" val="2508834459"/>
                  </a:ext>
                </a:extLst>
              </a:tr>
              <a:tr h="370840">
                <a:tc>
                  <a:txBody>
                    <a:bodyPr/>
                    <a:lstStyle/>
                    <a:p>
                      <a:pPr>
                        <a:lnSpc>
                          <a:spcPts val="1600"/>
                        </a:lnSpc>
                      </a:pPr>
                      <a:r>
                        <a:rPr lang="en-US" sz="1400" kern="1200" dirty="0" smtClean="0">
                          <a:solidFill>
                            <a:schemeClr val="dk1"/>
                          </a:solidFill>
                          <a:latin typeface="+mn-lt"/>
                          <a:ea typeface="+mn-ea"/>
                          <a:cs typeface="+mn-cs"/>
                        </a:rPr>
                        <a:t>Comprehensive income </a:t>
                      </a:r>
                      <a:r>
                        <a:rPr lang="en-US" sz="1400" dirty="0" smtClean="0"/>
                        <a:t>(</a:t>
                      </a:r>
                      <a:r>
                        <a:rPr lang="en-US" sz="1400" dirty="0" err="1" smtClean="0"/>
                        <a:t>Gesamtergebnis</a:t>
                      </a:r>
                      <a:r>
                        <a:rPr lang="en-US" sz="1400" dirty="0" smtClean="0"/>
                        <a:t>)</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  0.00</a:t>
                      </a:r>
                      <a:endParaRPr lang="en-US" sz="1400" dirty="0"/>
                    </a:p>
                  </a:txBody>
                  <a:tcPr/>
                </a:tc>
                <a:tc>
                  <a:txBody>
                    <a:bodyPr/>
                    <a:lstStyle/>
                    <a:p>
                      <a:pPr algn="ctr"/>
                      <a:r>
                        <a:rPr lang="en-US" sz="1400" dirty="0" smtClean="0"/>
                        <a:t>0.14</a:t>
                      </a:r>
                      <a:endParaRPr lang="en-US" sz="1400" dirty="0"/>
                    </a:p>
                  </a:txBody>
                  <a:tcPr/>
                </a:tc>
                <a:extLst>
                  <a:ext uri="{0D108BD9-81ED-4DB2-BD59-A6C34878D82A}">
                    <a16:rowId xmlns:a16="http://schemas.microsoft.com/office/drawing/2014/main" xmlns="" val="2195980694"/>
                  </a:ext>
                </a:extLst>
              </a:tr>
              <a:tr h="370840">
                <a:tc>
                  <a:txBody>
                    <a:bodyPr/>
                    <a:lstStyle/>
                    <a:p>
                      <a:pPr>
                        <a:lnSpc>
                          <a:spcPts val="1600"/>
                        </a:lnSpc>
                      </a:pPr>
                      <a:r>
                        <a:rPr lang="en-US" sz="1400" kern="1200" dirty="0" smtClean="0">
                          <a:solidFill>
                            <a:schemeClr val="dk1"/>
                          </a:solidFill>
                          <a:latin typeface="+mn-lt"/>
                          <a:ea typeface="+mn-ea"/>
                          <a:cs typeface="+mn-cs"/>
                        </a:rPr>
                        <a:t>Risk (overall)</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  0.06</a:t>
                      </a:r>
                      <a:endParaRPr lang="en-US" sz="1400" dirty="0"/>
                    </a:p>
                  </a:txBody>
                  <a:tcPr/>
                </a:tc>
                <a:tc>
                  <a:txBody>
                    <a:bodyPr/>
                    <a:lstStyle/>
                    <a:p>
                      <a:pPr algn="ctr"/>
                      <a:r>
                        <a:rPr lang="en-US" sz="1400" dirty="0" smtClean="0"/>
                        <a:t>0.04</a:t>
                      </a:r>
                      <a:endParaRPr lang="en-US" sz="1400" dirty="0"/>
                    </a:p>
                  </a:txBody>
                  <a:tcPr/>
                </a:tc>
                <a:extLst>
                  <a:ext uri="{0D108BD9-81ED-4DB2-BD59-A6C34878D82A}">
                    <a16:rowId xmlns:a16="http://schemas.microsoft.com/office/drawing/2014/main" xmlns="" val="3206849003"/>
                  </a:ext>
                </a:extLst>
              </a:tr>
              <a:tr h="370840">
                <a:tc>
                  <a:txBody>
                    <a:bodyPr/>
                    <a:lstStyle/>
                    <a:p>
                      <a:pPr>
                        <a:lnSpc>
                          <a:spcPts val="1600"/>
                        </a:lnSpc>
                      </a:pPr>
                      <a:r>
                        <a:rPr lang="en-US" sz="1400" kern="1200" dirty="0" smtClean="0">
                          <a:solidFill>
                            <a:schemeClr val="dk1"/>
                          </a:solidFill>
                          <a:latin typeface="+mn-lt"/>
                          <a:ea typeface="+mn-ea"/>
                          <a:cs typeface="+mn-cs"/>
                        </a:rPr>
                        <a:t>F</a:t>
                      </a:r>
                      <a:endParaRPr lang="en-US" sz="1400" kern="1200" dirty="0">
                        <a:solidFill>
                          <a:schemeClr val="dk1"/>
                        </a:solidFill>
                        <a:latin typeface="+mn-lt"/>
                        <a:ea typeface="+mn-ea"/>
                        <a:cs typeface="+mn-cs"/>
                      </a:endParaRPr>
                    </a:p>
                  </a:txBody>
                  <a:tcPr marT="36000" marB="36000" anchor="ctr"/>
                </a:tc>
                <a:tc>
                  <a:txBody>
                    <a:bodyPr/>
                    <a:lstStyle/>
                    <a:p>
                      <a:pPr algn="ctr"/>
                      <a:r>
                        <a:rPr lang="en-US" sz="1400" dirty="0" smtClean="0"/>
                        <a:t>2.73</a:t>
                      </a:r>
                      <a:endParaRPr lang="en-US" sz="1400" dirty="0"/>
                    </a:p>
                  </a:txBody>
                  <a:tcPr/>
                </a:tc>
                <a:tc>
                  <a:txBody>
                    <a:bodyPr/>
                    <a:lstStyle/>
                    <a:p>
                      <a:pPr algn="ctr"/>
                      <a:r>
                        <a:rPr lang="en-US" sz="1400" dirty="0" smtClean="0"/>
                        <a:t>0.01</a:t>
                      </a:r>
                      <a:endParaRPr lang="en-US" sz="1400" dirty="0"/>
                    </a:p>
                  </a:txBody>
                  <a:tcPr/>
                </a:tc>
                <a:extLst>
                  <a:ext uri="{0D108BD9-81ED-4DB2-BD59-A6C34878D82A}">
                    <a16:rowId xmlns:a16="http://schemas.microsoft.com/office/drawing/2014/main" xmlns="" val="112649195"/>
                  </a:ext>
                </a:extLst>
              </a:tr>
              <a:tr h="370840">
                <a:tc>
                  <a:txBody>
                    <a:bodyPr/>
                    <a:lstStyle/>
                    <a:p>
                      <a:pPr>
                        <a:lnSpc>
                          <a:spcPts val="1600"/>
                        </a:lnSpc>
                      </a:pPr>
                      <a:r>
                        <a:rPr lang="en-US" sz="1400" kern="1200" dirty="0" smtClean="0">
                          <a:solidFill>
                            <a:schemeClr val="dk1"/>
                          </a:solidFill>
                          <a:latin typeface="+mn-lt"/>
                          <a:ea typeface="+mn-ea"/>
                          <a:cs typeface="+mn-cs"/>
                        </a:rPr>
                        <a:t>Adj. R</a:t>
                      </a:r>
                      <a:r>
                        <a:rPr lang="en-US" sz="1400" kern="1200" baseline="30000" dirty="0" smtClean="0">
                          <a:solidFill>
                            <a:schemeClr val="dk1"/>
                          </a:solidFill>
                          <a:latin typeface="+mn-lt"/>
                          <a:ea typeface="+mn-ea"/>
                          <a:cs typeface="+mn-cs"/>
                        </a:rPr>
                        <a:t>2</a:t>
                      </a:r>
                      <a:endParaRPr lang="en-US" sz="1400" kern="1200" baseline="30000" dirty="0">
                        <a:solidFill>
                          <a:schemeClr val="dk1"/>
                        </a:solidFill>
                        <a:latin typeface="+mn-lt"/>
                        <a:ea typeface="+mn-ea"/>
                        <a:cs typeface="+mn-cs"/>
                      </a:endParaRPr>
                    </a:p>
                  </a:txBody>
                  <a:tcPr marT="36000" marB="36000" anchor="ctr"/>
                </a:tc>
                <a:tc>
                  <a:txBody>
                    <a:bodyPr/>
                    <a:lstStyle/>
                    <a:p>
                      <a:pPr algn="ctr"/>
                      <a:r>
                        <a:rPr lang="en-US" sz="1400" dirty="0" smtClean="0"/>
                        <a:t>0.11</a:t>
                      </a:r>
                      <a:endParaRPr lang="en-US" sz="1400" dirty="0"/>
                    </a:p>
                  </a:txBody>
                  <a:tcPr/>
                </a:tc>
                <a:tc>
                  <a:txBody>
                    <a:bodyPr/>
                    <a:lstStyle/>
                    <a:p>
                      <a:pPr algn="ctr"/>
                      <a:endParaRPr lang="en-US" sz="1400" dirty="0"/>
                    </a:p>
                  </a:txBody>
                  <a:tcPr/>
                </a:tc>
                <a:extLst>
                  <a:ext uri="{0D108BD9-81ED-4DB2-BD59-A6C34878D82A}">
                    <a16:rowId xmlns:a16="http://schemas.microsoft.com/office/drawing/2014/main" xmlns="" val="3323590266"/>
                  </a:ext>
                </a:extLst>
              </a:tr>
            </a:tbl>
          </a:graphicData>
        </a:graphic>
      </p:graphicFrame>
      <p:sp>
        <p:nvSpPr>
          <p:cNvPr id="25" name="Rechteck 24"/>
          <p:cNvSpPr/>
          <p:nvPr/>
        </p:nvSpPr>
        <p:spPr>
          <a:xfrm>
            <a:off x="6732240" y="2678353"/>
            <a:ext cx="2087910" cy="36004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6706840" y="5013258"/>
            <a:ext cx="2087910" cy="36004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Which KPIs are Relevant for Decision-Making?</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37</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Key findings</a:t>
            </a:r>
          </a:p>
          <a:p>
            <a:pPr marL="357188" lvl="2" indent="-357188"/>
            <a:r>
              <a:rPr lang="en-US" dirty="0" smtClean="0"/>
              <a:t>There are no significant differences between investors and creditors regarding the </a:t>
            </a:r>
            <a:r>
              <a:rPr lang="en-US" b="1" u="sng" dirty="0">
                <a:uFill>
                  <a:solidFill>
                    <a:schemeClr val="accent1"/>
                  </a:solidFill>
                </a:uFill>
                <a:cs typeface="Times New Roman" panose="02020603050405020304" pitchFamily="18" charset="0"/>
              </a:rPr>
              <a:t>evaluation</a:t>
            </a:r>
            <a:r>
              <a:rPr lang="en-US" dirty="0" smtClean="0"/>
              <a:t> of Company XY</a:t>
            </a:r>
          </a:p>
          <a:p>
            <a:pPr marL="357188" lvl="2" indent="-357188"/>
            <a:endParaRPr lang="en-US" dirty="0" smtClean="0"/>
          </a:p>
          <a:p>
            <a:pPr marL="357188" lvl="2" indent="-357188"/>
            <a:r>
              <a:rPr lang="en-US" dirty="0" smtClean="0"/>
              <a:t>Participants regard the following KPIs as most important for making investment / lending decisions (</a:t>
            </a:r>
            <a:r>
              <a:rPr lang="en-US" b="1" u="sng" dirty="0">
                <a:uFill>
                  <a:solidFill>
                    <a:schemeClr val="accent1"/>
                  </a:solidFill>
                </a:uFill>
                <a:cs typeface="Times New Roman" panose="02020603050405020304" pitchFamily="18" charset="0"/>
              </a:rPr>
              <a:t>decision data</a:t>
            </a:r>
            <a:r>
              <a:rPr lang="en-US" dirty="0" smtClean="0"/>
              <a:t>):</a:t>
            </a:r>
          </a:p>
          <a:p>
            <a:pPr marL="714375" lvl="2" indent="-352425"/>
            <a:r>
              <a:rPr lang="en-US" dirty="0"/>
              <a:t>Earnings before interest and taxes (</a:t>
            </a:r>
            <a:r>
              <a:rPr lang="en-US" b="1" u="sng" dirty="0">
                <a:uFill>
                  <a:solidFill>
                    <a:schemeClr val="accent1"/>
                  </a:solidFill>
                </a:uFill>
                <a:cs typeface="Times New Roman" panose="02020603050405020304" pitchFamily="18" charset="0"/>
              </a:rPr>
              <a:t>EBIT</a:t>
            </a:r>
            <a:r>
              <a:rPr lang="en-US" dirty="0" smtClean="0"/>
              <a:t>) (</a:t>
            </a:r>
            <a:r>
              <a:rPr lang="de-DE" dirty="0"/>
              <a:t>Gewinn vor Zinsen und Steuern</a:t>
            </a:r>
            <a:r>
              <a:rPr lang="en-US" dirty="0"/>
              <a:t>)</a:t>
            </a:r>
          </a:p>
          <a:p>
            <a:pPr marL="714375" lvl="2" indent="-352425"/>
            <a:r>
              <a:rPr lang="en-US" b="1" u="sng" dirty="0">
                <a:uFill>
                  <a:solidFill>
                    <a:schemeClr val="accent1"/>
                  </a:solidFill>
                </a:uFill>
                <a:cs typeface="Times New Roman" panose="02020603050405020304" pitchFamily="18" charset="0"/>
              </a:rPr>
              <a:t>Net income from continuing operations</a:t>
            </a:r>
            <a:r>
              <a:rPr lang="en-US" dirty="0"/>
              <a:t> (</a:t>
            </a:r>
            <a:r>
              <a:rPr lang="de-DE" dirty="0"/>
              <a:t>Gewinn</a:t>
            </a:r>
            <a:r>
              <a:rPr lang="en-US" dirty="0"/>
              <a:t> </a:t>
            </a:r>
            <a:r>
              <a:rPr lang="en-US" dirty="0" err="1"/>
              <a:t>aus</a:t>
            </a:r>
            <a:r>
              <a:rPr lang="en-US" dirty="0"/>
              <a:t> </a:t>
            </a:r>
            <a:r>
              <a:rPr lang="en-US" dirty="0" err="1"/>
              <a:t>fortg</a:t>
            </a:r>
            <a:r>
              <a:rPr lang="en-US" dirty="0"/>
              <a:t>. </a:t>
            </a:r>
            <a:r>
              <a:rPr lang="en-US" dirty="0" err="1"/>
              <a:t>Akt</a:t>
            </a:r>
            <a:r>
              <a:rPr lang="en-US" dirty="0"/>
              <a:t>.)</a:t>
            </a:r>
          </a:p>
          <a:p>
            <a:pPr marL="714375" lvl="2" indent="-352425">
              <a:defRPr/>
            </a:pPr>
            <a:r>
              <a:rPr lang="en-US" b="1" u="sng" dirty="0">
                <a:uFill>
                  <a:solidFill>
                    <a:schemeClr val="accent1"/>
                  </a:solidFill>
                </a:uFill>
                <a:cs typeface="Times New Roman" panose="02020603050405020304" pitchFamily="18" charset="0"/>
              </a:rPr>
              <a:t>Gross profit</a:t>
            </a:r>
            <a:r>
              <a:rPr lang="en-US" dirty="0" smtClean="0"/>
              <a:t> (</a:t>
            </a:r>
            <a:r>
              <a:rPr lang="en-US" dirty="0" err="1"/>
              <a:t>Bruttoergebnis</a:t>
            </a:r>
            <a:r>
              <a:rPr lang="en-US" dirty="0"/>
              <a:t> </a:t>
            </a:r>
            <a:r>
              <a:rPr lang="en-US" dirty="0" err="1"/>
              <a:t>vom</a:t>
            </a:r>
            <a:r>
              <a:rPr lang="en-US" dirty="0"/>
              <a:t> </a:t>
            </a:r>
            <a:r>
              <a:rPr lang="en-US" dirty="0" err="1"/>
              <a:t>Umsatz</a:t>
            </a:r>
            <a:r>
              <a:rPr lang="en-US" dirty="0"/>
              <a:t>) and </a:t>
            </a:r>
            <a:r>
              <a:rPr lang="en-US" b="1" u="sng" dirty="0">
                <a:uFill>
                  <a:solidFill>
                    <a:schemeClr val="accent1"/>
                  </a:solidFill>
                </a:uFill>
                <a:cs typeface="Times New Roman" panose="02020603050405020304" pitchFamily="18" charset="0"/>
              </a:rPr>
              <a:t>Earnings after Taxes</a:t>
            </a:r>
            <a:r>
              <a:rPr lang="en-US" dirty="0"/>
              <a:t> (EAT</a:t>
            </a:r>
            <a:r>
              <a:rPr lang="en-US" dirty="0" smtClean="0"/>
              <a:t>) (</a:t>
            </a:r>
            <a:r>
              <a:rPr lang="en-US" dirty="0" err="1"/>
              <a:t>Gewinn</a:t>
            </a:r>
            <a:r>
              <a:rPr lang="en-US" dirty="0"/>
              <a:t> </a:t>
            </a:r>
            <a:r>
              <a:rPr lang="en-US" dirty="0" err="1"/>
              <a:t>nach</a:t>
            </a:r>
            <a:r>
              <a:rPr lang="en-US" dirty="0"/>
              <a:t> </a:t>
            </a:r>
            <a:r>
              <a:rPr lang="en-US" dirty="0" err="1"/>
              <a:t>Steuern</a:t>
            </a:r>
            <a:r>
              <a:rPr lang="en-US" dirty="0" smtClean="0"/>
              <a:t>)</a:t>
            </a:r>
          </a:p>
          <a:p>
            <a:pPr marL="714375" lvl="2" indent="-352425">
              <a:defRPr/>
            </a:pPr>
            <a:endParaRPr lang="en-US" dirty="0"/>
          </a:p>
          <a:p>
            <a:pPr marL="357188" lvl="2" indent="-357188"/>
            <a:r>
              <a:rPr lang="en-US" b="1" u="sng" dirty="0">
                <a:uFill>
                  <a:solidFill>
                    <a:schemeClr val="accent1"/>
                  </a:solidFill>
                </a:uFill>
                <a:cs typeface="Times New Roman" panose="02020603050405020304" pitchFamily="18" charset="0"/>
              </a:rPr>
              <a:t>Non-GAAP measures</a:t>
            </a:r>
            <a:r>
              <a:rPr lang="en-US" b="1" dirty="0">
                <a:uFill>
                  <a:solidFill>
                    <a:schemeClr val="accent1"/>
                  </a:solidFill>
                </a:uFill>
                <a:cs typeface="Times New Roman" panose="02020603050405020304" pitchFamily="18" charset="0"/>
              </a:rPr>
              <a:t> </a:t>
            </a:r>
            <a:r>
              <a:rPr lang="en-US" dirty="0"/>
              <a:t>(e.g., gross profit (</a:t>
            </a:r>
            <a:r>
              <a:rPr lang="en-US" dirty="0" err="1"/>
              <a:t>Bruttoergebnis</a:t>
            </a:r>
            <a:r>
              <a:rPr lang="en-US" dirty="0"/>
              <a:t> </a:t>
            </a:r>
            <a:r>
              <a:rPr lang="en-US" dirty="0" err="1"/>
              <a:t>vom</a:t>
            </a:r>
            <a:r>
              <a:rPr lang="en-US" dirty="0"/>
              <a:t> </a:t>
            </a:r>
            <a:r>
              <a:rPr lang="en-US" dirty="0" err="1"/>
              <a:t>Umsatz</a:t>
            </a:r>
            <a:r>
              <a:rPr lang="en-US" dirty="0"/>
              <a:t>) or earnings before interest and taxes (EBIT) (</a:t>
            </a:r>
            <a:r>
              <a:rPr lang="de-DE" dirty="0"/>
              <a:t>Gewinn vor Zinsen und Steuern</a:t>
            </a:r>
            <a:r>
              <a:rPr lang="en-US" dirty="0"/>
              <a:t>) </a:t>
            </a:r>
            <a:r>
              <a:rPr lang="en-US" b="1" u="sng" dirty="0">
                <a:uFill>
                  <a:solidFill>
                    <a:schemeClr val="accent1"/>
                  </a:solidFill>
                </a:uFill>
                <a:cs typeface="Times New Roman" panose="02020603050405020304" pitchFamily="18" charset="0"/>
              </a:rPr>
              <a:t>seem more important than GAAP-measures</a:t>
            </a:r>
            <a:r>
              <a:rPr lang="en-US" dirty="0"/>
              <a:t> (e.g., </a:t>
            </a:r>
            <a:r>
              <a:rPr lang="en-US" dirty="0" smtClean="0"/>
              <a:t>comprehensive </a:t>
            </a:r>
            <a:r>
              <a:rPr lang="en-US" dirty="0"/>
              <a:t>income (</a:t>
            </a:r>
            <a:r>
              <a:rPr lang="en-US" dirty="0" err="1"/>
              <a:t>Gesamtergebnis</a:t>
            </a:r>
            <a:r>
              <a:rPr lang="en-US" dirty="0"/>
              <a:t>)) </a:t>
            </a:r>
          </a:p>
        </p:txBody>
      </p:sp>
    </p:spTree>
    <p:extLst>
      <p:ext uri="{BB962C8B-B14F-4D97-AF65-F5344CB8AC3E}">
        <p14:creationId xmlns:p14="http://schemas.microsoft.com/office/powerpoint/2010/main" val="391760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Which KPIs are Relevant for Decision-Making?</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38</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Key findings</a:t>
            </a:r>
          </a:p>
          <a:p>
            <a:pPr marL="357188" lvl="2" indent="-357188">
              <a:defRPr/>
            </a:pPr>
            <a:r>
              <a:rPr lang="en-US" b="1" u="sng" dirty="0" err="1" smtClean="0">
                <a:uFill>
                  <a:solidFill>
                    <a:schemeClr val="accent1"/>
                  </a:solidFill>
                </a:uFill>
                <a:cs typeface="Times New Roman" panose="02020603050405020304" pitchFamily="18" charset="0"/>
              </a:rPr>
              <a:t>Heatmaps</a:t>
            </a:r>
            <a:r>
              <a:rPr lang="en-US" dirty="0" smtClean="0"/>
              <a:t> </a:t>
            </a:r>
            <a:r>
              <a:rPr lang="en-US" dirty="0"/>
              <a:t>show </a:t>
            </a:r>
            <a:r>
              <a:rPr lang="en-US" dirty="0" smtClean="0"/>
              <a:t>that</a:t>
            </a:r>
          </a:p>
          <a:p>
            <a:pPr marL="714375" lvl="2" indent="-352425">
              <a:defRPr/>
            </a:pPr>
            <a:r>
              <a:rPr lang="en-US" b="1" u="sng" dirty="0" smtClean="0">
                <a:uFill>
                  <a:solidFill>
                    <a:schemeClr val="accent1"/>
                  </a:solidFill>
                </a:uFill>
                <a:cs typeface="Times New Roman" panose="02020603050405020304" pitchFamily="18" charset="0"/>
              </a:rPr>
              <a:t>Revenues</a:t>
            </a:r>
            <a:r>
              <a:rPr lang="en-US" dirty="0"/>
              <a:t>, </a:t>
            </a:r>
            <a:r>
              <a:rPr lang="en-US" b="1" u="sng" dirty="0">
                <a:uFill>
                  <a:solidFill>
                    <a:schemeClr val="accent1"/>
                  </a:solidFill>
                </a:uFill>
                <a:cs typeface="Times New Roman" panose="02020603050405020304" pitchFamily="18" charset="0"/>
              </a:rPr>
              <a:t>costs of goods sold</a:t>
            </a:r>
            <a:r>
              <a:rPr lang="en-US" dirty="0" smtClean="0"/>
              <a:t>, and </a:t>
            </a:r>
            <a:r>
              <a:rPr lang="en-US" b="1" u="sng" dirty="0">
                <a:uFill>
                  <a:solidFill>
                    <a:schemeClr val="accent1"/>
                  </a:solidFill>
                </a:uFill>
                <a:cs typeface="Times New Roman" panose="02020603050405020304" pitchFamily="18" charset="0"/>
              </a:rPr>
              <a:t>gross profit</a:t>
            </a:r>
            <a:r>
              <a:rPr lang="en-US" b="1" dirty="0">
                <a:uFill>
                  <a:solidFill>
                    <a:schemeClr val="accent1"/>
                  </a:solidFill>
                </a:uFill>
                <a:cs typeface="Times New Roman" panose="02020603050405020304" pitchFamily="18" charset="0"/>
              </a:rPr>
              <a:t> </a:t>
            </a:r>
            <a:r>
              <a:rPr lang="en-US" dirty="0" smtClean="0"/>
              <a:t>receive comparatively more attention than the KPIs that subjects indicated as important</a:t>
            </a:r>
          </a:p>
          <a:p>
            <a:pPr marL="714375" lvl="2" indent="-352425">
              <a:defRPr/>
            </a:pPr>
            <a:r>
              <a:rPr lang="en-US" b="1" u="sng" dirty="0">
                <a:uFill>
                  <a:solidFill>
                    <a:schemeClr val="accent1"/>
                  </a:solidFill>
                </a:uFill>
                <a:cs typeface="Times New Roman" panose="02020603050405020304" pitchFamily="18" charset="0"/>
              </a:rPr>
              <a:t>EBIT</a:t>
            </a:r>
            <a:r>
              <a:rPr lang="en-US" dirty="0" smtClean="0"/>
              <a:t> also gets some attention (except in the creditors x loss cell), as do several </a:t>
            </a:r>
            <a:r>
              <a:rPr lang="en-US" b="1" u="sng" dirty="0">
                <a:uFill>
                  <a:solidFill>
                    <a:schemeClr val="accent1"/>
                  </a:solidFill>
                </a:uFill>
                <a:cs typeface="Times New Roman" panose="02020603050405020304" pitchFamily="18" charset="0"/>
              </a:rPr>
              <a:t>entries in the upper part of the income statement</a:t>
            </a:r>
            <a:r>
              <a:rPr lang="en-US" b="1" dirty="0">
                <a:uFill>
                  <a:solidFill>
                    <a:schemeClr val="accent1"/>
                  </a:solidFill>
                </a:uFill>
                <a:cs typeface="Times New Roman" panose="02020603050405020304" pitchFamily="18" charset="0"/>
              </a:rPr>
              <a:t> </a:t>
            </a:r>
            <a:r>
              <a:rPr lang="en-US" dirty="0"/>
              <a:t>(up to the </a:t>
            </a:r>
            <a:r>
              <a:rPr lang="de-DE" dirty="0"/>
              <a:t>n</a:t>
            </a:r>
            <a:r>
              <a:rPr lang="en-US" dirty="0"/>
              <a:t>et income from continuing operations (</a:t>
            </a:r>
            <a:r>
              <a:rPr lang="en-US" dirty="0" err="1"/>
              <a:t>Gewinn</a:t>
            </a:r>
            <a:r>
              <a:rPr lang="en-US" dirty="0"/>
              <a:t> </a:t>
            </a:r>
            <a:r>
              <a:rPr lang="en-US" dirty="0" err="1"/>
              <a:t>aus</a:t>
            </a:r>
            <a:r>
              <a:rPr lang="en-US" dirty="0"/>
              <a:t> </a:t>
            </a:r>
            <a:r>
              <a:rPr lang="en-US" dirty="0" err="1"/>
              <a:t>fortgeführten</a:t>
            </a:r>
            <a:r>
              <a:rPr lang="en-US" dirty="0"/>
              <a:t> </a:t>
            </a:r>
            <a:r>
              <a:rPr lang="en-US" dirty="0" err="1"/>
              <a:t>Aktivitäten</a:t>
            </a:r>
            <a:r>
              <a:rPr lang="en-US" dirty="0" smtClean="0"/>
              <a:t>))</a:t>
            </a:r>
          </a:p>
          <a:p>
            <a:pPr marL="714375" lvl="2" indent="-352425">
              <a:defRPr/>
            </a:pPr>
            <a:r>
              <a:rPr lang="en-US" b="1" u="sng" dirty="0">
                <a:uFill>
                  <a:solidFill>
                    <a:schemeClr val="accent1"/>
                  </a:solidFill>
                </a:uFill>
                <a:cs typeface="Times New Roman" panose="02020603050405020304" pitchFamily="18" charset="0"/>
              </a:rPr>
              <a:t>Non-GAAP measures</a:t>
            </a:r>
            <a:r>
              <a:rPr lang="en-US" b="1" dirty="0">
                <a:uFill>
                  <a:solidFill>
                    <a:schemeClr val="accent1"/>
                  </a:solidFill>
                </a:uFill>
                <a:cs typeface="Times New Roman" panose="02020603050405020304" pitchFamily="18" charset="0"/>
              </a:rPr>
              <a:t> </a:t>
            </a:r>
            <a:r>
              <a:rPr lang="en-US" dirty="0"/>
              <a:t>(e.g., gross profit (</a:t>
            </a:r>
            <a:r>
              <a:rPr lang="en-US" dirty="0" err="1"/>
              <a:t>Bruttoergebnis</a:t>
            </a:r>
            <a:r>
              <a:rPr lang="en-US" dirty="0"/>
              <a:t> </a:t>
            </a:r>
            <a:r>
              <a:rPr lang="en-US" dirty="0" err="1"/>
              <a:t>vom</a:t>
            </a:r>
            <a:r>
              <a:rPr lang="en-US" dirty="0"/>
              <a:t> </a:t>
            </a:r>
            <a:r>
              <a:rPr lang="en-US" dirty="0" err="1"/>
              <a:t>Umsatz</a:t>
            </a:r>
            <a:r>
              <a:rPr lang="en-US" dirty="0"/>
              <a:t>) or earnings before interest and taxes (EBIT) (</a:t>
            </a:r>
            <a:r>
              <a:rPr lang="de-DE" dirty="0"/>
              <a:t>Gewinn vor Zinsen und Steuern</a:t>
            </a:r>
            <a:r>
              <a:rPr lang="en-US" dirty="0"/>
              <a:t>) </a:t>
            </a:r>
            <a:r>
              <a:rPr lang="en-US" b="1" u="sng" dirty="0">
                <a:uFill>
                  <a:solidFill>
                    <a:schemeClr val="accent1"/>
                  </a:solidFill>
                </a:uFill>
                <a:cs typeface="Times New Roman" panose="02020603050405020304" pitchFamily="18" charset="0"/>
              </a:rPr>
              <a:t>seem more important than GAAP-measures</a:t>
            </a:r>
            <a:r>
              <a:rPr lang="en-US" dirty="0"/>
              <a:t> (e.g., Earnings after Taxes (EAT) (</a:t>
            </a:r>
            <a:r>
              <a:rPr lang="en-US" dirty="0" err="1"/>
              <a:t>Gewinn</a:t>
            </a:r>
            <a:r>
              <a:rPr lang="en-US" dirty="0"/>
              <a:t> </a:t>
            </a:r>
            <a:r>
              <a:rPr lang="en-US" dirty="0" err="1"/>
              <a:t>nach</a:t>
            </a:r>
            <a:r>
              <a:rPr lang="en-US" dirty="0"/>
              <a:t> </a:t>
            </a:r>
            <a:r>
              <a:rPr lang="en-US" dirty="0" err="1"/>
              <a:t>Steuern</a:t>
            </a:r>
            <a:r>
              <a:rPr lang="en-US" dirty="0"/>
              <a:t>) or comprehensive income (</a:t>
            </a:r>
            <a:r>
              <a:rPr lang="en-US" dirty="0" err="1"/>
              <a:t>Gesamtergebnis</a:t>
            </a:r>
            <a:r>
              <a:rPr lang="en-US" dirty="0"/>
              <a:t>)) </a:t>
            </a:r>
          </a:p>
          <a:p>
            <a:pPr marL="714375" lvl="2" indent="-352425">
              <a:defRPr/>
            </a:pPr>
            <a:r>
              <a:rPr lang="en-US" dirty="0" smtClean="0"/>
              <a:t>The values for 2014 do not get much attention</a:t>
            </a:r>
            <a:endParaRPr lang="en-US" dirty="0"/>
          </a:p>
          <a:p>
            <a:pPr marL="361950" lvl="2" indent="-361950">
              <a:defRPr/>
            </a:pPr>
            <a:endParaRPr lang="en-US" dirty="0" smtClean="0"/>
          </a:p>
          <a:p>
            <a:pPr marL="361950" lvl="2" indent="-361950">
              <a:defRPr/>
            </a:pPr>
            <a:r>
              <a:rPr lang="en-US" dirty="0" smtClean="0"/>
              <a:t>There are significant correlations of the eye-tracking measures Number of Fixations (and Dwell) with the stated importance of an KPI only for the </a:t>
            </a:r>
            <a:r>
              <a:rPr lang="en-US" b="1" u="sng" dirty="0" smtClean="0">
                <a:uFill>
                  <a:solidFill>
                    <a:schemeClr val="accent1"/>
                  </a:solidFill>
                </a:uFill>
                <a:cs typeface="Times New Roman" panose="02020603050405020304" pitchFamily="18" charset="0"/>
              </a:rPr>
              <a:t>EBIT</a:t>
            </a:r>
          </a:p>
          <a:p>
            <a:pPr marL="361950" lvl="2" indent="-361950">
              <a:defRPr/>
            </a:pPr>
            <a:endParaRPr lang="en-US" b="1" u="sng" dirty="0" smtClean="0">
              <a:uFill>
                <a:solidFill>
                  <a:schemeClr val="accent1"/>
                </a:solidFill>
              </a:uFill>
              <a:cs typeface="Times New Roman" panose="02020603050405020304" pitchFamily="18" charset="0"/>
            </a:endParaRPr>
          </a:p>
          <a:p>
            <a:pPr marL="361950" lvl="2" indent="-361950">
              <a:defRPr/>
            </a:pPr>
            <a:r>
              <a:rPr lang="en-US" b="1" u="sng" dirty="0" smtClean="0">
                <a:uFill>
                  <a:solidFill>
                    <a:schemeClr val="accent1"/>
                  </a:solidFill>
                </a:uFill>
                <a:cs typeface="Times New Roman" panose="02020603050405020304" pitchFamily="18" charset="0"/>
              </a:rPr>
              <a:t>Dwell on EBIT has a significant association with the decision to invest / lend</a:t>
            </a:r>
            <a:endParaRPr lang="en-US" b="1" u="sng" dirty="0">
              <a:uFill>
                <a:solidFill>
                  <a:schemeClr val="accent1"/>
                </a:solidFill>
              </a:uFill>
              <a:cs typeface="Times New Roman" panose="02020603050405020304" pitchFamily="18" charset="0"/>
            </a:endParaRPr>
          </a:p>
          <a:p>
            <a:pPr marL="357188" lvl="2" indent="-357188"/>
            <a:endParaRPr lang="en-US" dirty="0">
              <a:uFill>
                <a:solidFill>
                  <a:schemeClr val="accent1"/>
                </a:solidFill>
              </a:uFill>
              <a:cs typeface="Times New Roman" panose="02020603050405020304" pitchFamily="18" charset="0"/>
            </a:endParaRPr>
          </a:p>
        </p:txBody>
      </p:sp>
    </p:spTree>
    <p:extLst>
      <p:ext uri="{BB962C8B-B14F-4D97-AF65-F5344CB8AC3E}">
        <p14:creationId xmlns:p14="http://schemas.microsoft.com/office/powerpoint/2010/main" val="37037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9" name="Textfeld 8"/>
          <p:cNvSpPr txBox="1"/>
          <p:nvPr/>
        </p:nvSpPr>
        <p:spPr>
          <a:xfrm>
            <a:off x="3640494" y="6258798"/>
            <a:ext cx="186301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Investors x Profit</a:t>
            </a:r>
            <a:endParaRPr lang="de-DE" sz="1600" b="1" u="sng" dirty="0">
              <a:uFill>
                <a:solidFill>
                  <a:schemeClr val="accent1"/>
                </a:solidFill>
              </a:uFill>
              <a:cs typeface="Times New Roman" panose="02020603050405020304" pitchFamily="18" charset="0"/>
            </a:endParaRPr>
          </a:p>
        </p:txBody>
      </p:sp>
      <p:pic>
        <p:nvPicPr>
          <p:cNvPr id="11" name="Grafik 10"/>
          <p:cNvPicPr>
            <a:picLocks noChangeAspect="1"/>
          </p:cNvPicPr>
          <p:nvPr/>
        </p:nvPicPr>
        <p:blipFill>
          <a:blip r:embed="rId4"/>
          <a:stretch>
            <a:fillRect/>
          </a:stretch>
        </p:blipFill>
        <p:spPr>
          <a:xfrm>
            <a:off x="539751" y="17785"/>
            <a:ext cx="7993062" cy="5932165"/>
          </a:xfrm>
          <a:prstGeom prst="rect">
            <a:avLst/>
          </a:prstGeom>
        </p:spPr>
      </p:pic>
    </p:spTree>
    <p:extLst>
      <p:ext uri="{BB962C8B-B14F-4D97-AF65-F5344CB8AC3E}">
        <p14:creationId xmlns:p14="http://schemas.microsoft.com/office/powerpoint/2010/main" val="199818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sp>
        <p:nvSpPr>
          <p:cNvPr id="3" name="Inhaltsplatzhalter 2"/>
          <p:cNvSpPr>
            <a:spLocks noGrp="1"/>
          </p:cNvSpPr>
          <p:nvPr>
            <p:ph idx="1"/>
          </p:nvPr>
        </p:nvSpPr>
        <p:spPr>
          <a:xfrm>
            <a:off x="323850" y="1269703"/>
            <a:ext cx="8496300" cy="2447329"/>
          </a:xfrm>
        </p:spPr>
        <p:txBody>
          <a:bodyPr/>
          <a:lstStyle/>
          <a:p>
            <a:r>
              <a:rPr lang="en-US" dirty="0" smtClean="0"/>
              <a:t>How do addressees process information contained in financial statements?</a:t>
            </a:r>
          </a:p>
          <a:p>
            <a:pPr marL="361950" lvl="2" indent="-361950"/>
            <a:r>
              <a:rPr lang="en-US" b="1" u="sng" dirty="0" smtClean="0">
                <a:uFill>
                  <a:solidFill>
                    <a:schemeClr val="accent1"/>
                  </a:solidFill>
                </a:uFill>
                <a:cs typeface="Times New Roman" panose="02020603050405020304" pitchFamily="18" charset="0"/>
              </a:rPr>
              <a:t>Presentation format matters!</a:t>
            </a:r>
          </a:p>
          <a:p>
            <a:pPr lvl="3"/>
            <a:r>
              <a:rPr lang="en-US" cap="small" dirty="0" smtClean="0"/>
              <a:t>Maines </a:t>
            </a:r>
            <a:r>
              <a:rPr lang="en-US" cap="small" dirty="0"/>
              <a:t>&amp; McDaniel </a:t>
            </a:r>
            <a:r>
              <a:rPr lang="en-US" dirty="0" smtClean="0"/>
              <a:t>(2000): More complete and more transparent reporting formats increase </a:t>
            </a:r>
            <a:r>
              <a:rPr lang="en-US" b="1" u="sng" dirty="0">
                <a:uFill>
                  <a:solidFill>
                    <a:schemeClr val="accent1"/>
                  </a:solidFill>
                </a:uFill>
                <a:cs typeface="Times New Roman" panose="02020603050405020304" pitchFamily="18" charset="0"/>
              </a:rPr>
              <a:t>non-professional’s</a:t>
            </a:r>
            <a:r>
              <a:rPr lang="en-US" dirty="0" smtClean="0"/>
              <a:t> information acquisition and use</a:t>
            </a:r>
          </a:p>
          <a:p>
            <a:pPr lvl="3"/>
            <a:r>
              <a:rPr lang="da-DK" cap="small" dirty="0" smtClean="0"/>
              <a:t>Frederickson </a:t>
            </a:r>
            <a:r>
              <a:rPr lang="da-DK" cap="small" dirty="0"/>
              <a:t>&amp; Miller </a:t>
            </a:r>
            <a:r>
              <a:rPr lang="da-DK" dirty="0"/>
              <a:t>(</a:t>
            </a:r>
            <a:r>
              <a:rPr lang="da-DK" dirty="0" smtClean="0"/>
              <a:t>2004): </a:t>
            </a:r>
            <a:r>
              <a:rPr lang="da-DK" b="1" u="sng" dirty="0">
                <a:uFill>
                  <a:solidFill>
                    <a:schemeClr val="accent1"/>
                  </a:solidFill>
                </a:uFill>
                <a:cs typeface="Times New Roman" panose="02020603050405020304" pitchFamily="18" charset="0"/>
              </a:rPr>
              <a:t>Analy</a:t>
            </a:r>
            <a:r>
              <a:rPr lang="da-DK" b="1" u="sng" dirty="0" smtClean="0">
                <a:uFill>
                  <a:solidFill>
                    <a:schemeClr val="accent1"/>
                  </a:solidFill>
                </a:uFill>
                <a:cs typeface="Times New Roman" panose="02020603050405020304" pitchFamily="18" charset="0"/>
              </a:rPr>
              <a:t>sts </a:t>
            </a:r>
            <a:r>
              <a:rPr lang="da-DK" b="1" u="sng" dirty="0">
                <a:uFill>
                  <a:solidFill>
                    <a:schemeClr val="accent1"/>
                  </a:solidFill>
                </a:uFill>
                <a:cs typeface="Times New Roman" panose="02020603050405020304" pitchFamily="18" charset="0"/>
              </a:rPr>
              <a:t>and non-professional investors</a:t>
            </a:r>
            <a:r>
              <a:rPr lang="da-DK" b="1" dirty="0">
                <a:uFill>
                  <a:solidFill>
                    <a:schemeClr val="accent1"/>
                  </a:solidFill>
                </a:uFill>
                <a:cs typeface="Times New Roman" panose="02020603050405020304" pitchFamily="18" charset="0"/>
              </a:rPr>
              <a:t> </a:t>
            </a:r>
            <a:r>
              <a:rPr lang="da-DK" dirty="0">
                <a:uFill>
                  <a:solidFill>
                    <a:schemeClr val="accent1"/>
                  </a:solidFill>
                </a:uFill>
                <a:cs typeface="Times New Roman" panose="02020603050405020304" pitchFamily="18" charset="0"/>
              </a:rPr>
              <a:t>differ in their valuation models</a:t>
            </a:r>
            <a:r>
              <a:rPr lang="da-DK" dirty="0"/>
              <a:t>: Whereas non-professionlas are affected by the presence of pro forma earnings (since they rely on heuristics), analysts are not (since they rely more on well-defined valuation models</a:t>
            </a:r>
            <a:r>
              <a:rPr lang="da-DK" dirty="0" smtClean="0"/>
              <a:t>)</a:t>
            </a:r>
            <a:endParaRPr lang="en-US" dirty="0" smtClean="0"/>
          </a:p>
          <a:p>
            <a:pPr lvl="3"/>
            <a:r>
              <a:rPr lang="en-US" cap="small" dirty="0" err="1"/>
              <a:t>Lachmann</a:t>
            </a:r>
            <a:r>
              <a:rPr lang="en-US" cap="small" dirty="0"/>
              <a:t> &amp; Stefani &amp; </a:t>
            </a:r>
            <a:r>
              <a:rPr lang="en-US" cap="small" dirty="0" err="1"/>
              <a:t>Wöhrmann</a:t>
            </a:r>
            <a:r>
              <a:rPr lang="en-US" cap="small" dirty="0"/>
              <a:t> </a:t>
            </a:r>
            <a:r>
              <a:rPr lang="en-US" dirty="0"/>
              <a:t>(2015): </a:t>
            </a:r>
            <a:r>
              <a:rPr lang="en-US" b="1" u="sng" dirty="0">
                <a:uFill>
                  <a:solidFill>
                    <a:schemeClr val="accent1"/>
                  </a:solidFill>
                </a:uFill>
                <a:cs typeface="Times New Roman" panose="02020603050405020304" pitchFamily="18" charset="0"/>
              </a:rPr>
              <a:t>Non-professional investors</a:t>
            </a:r>
            <a:r>
              <a:rPr lang="en-US" b="1" dirty="0">
                <a:uFill>
                  <a:solidFill>
                    <a:schemeClr val="accent1"/>
                  </a:solidFill>
                </a:uFill>
                <a:cs typeface="Times New Roman" panose="02020603050405020304" pitchFamily="18" charset="0"/>
              </a:rPr>
              <a:t> </a:t>
            </a:r>
            <a:r>
              <a:rPr lang="en-US" dirty="0"/>
              <a:t>are more likely to acquire the information on changes in credit risk if that information is included in OCI, but the evaluation of firm performance is less biased if fair value gains are included in OCI</a:t>
            </a:r>
          </a:p>
          <a:p>
            <a:pPr lvl="3"/>
            <a:r>
              <a:rPr lang="da-DK" cap="small" dirty="0" smtClean="0"/>
              <a:t>Hirst </a:t>
            </a:r>
            <a:r>
              <a:rPr lang="da-DK" cap="small" dirty="0"/>
              <a:t>&amp; Hopkins &amp; Wahlen </a:t>
            </a:r>
            <a:r>
              <a:rPr lang="da-DK" dirty="0"/>
              <a:t>(2004</a:t>
            </a:r>
            <a:r>
              <a:rPr lang="da-DK" dirty="0" smtClean="0"/>
              <a:t>): Income </a:t>
            </a:r>
            <a:r>
              <a:rPr lang="da-DK" dirty="0"/>
              <a:t>measurement (all fair-value changes recognized in income vs. some fair-value changes recognized in income, others disclosed in the notes) affects </a:t>
            </a:r>
            <a:r>
              <a:rPr lang="da-DK" b="1" u="sng" dirty="0">
                <a:uFill>
                  <a:solidFill>
                    <a:schemeClr val="accent1"/>
                  </a:solidFill>
                </a:uFill>
                <a:cs typeface="Times New Roman" panose="02020603050405020304" pitchFamily="18" charset="0"/>
              </a:rPr>
              <a:t>professional equity analysts</a:t>
            </a:r>
            <a:r>
              <a:rPr lang="da-DK" dirty="0"/>
              <a:t>’ ability to identify a bank’s exposure to interest rate </a:t>
            </a:r>
            <a:endParaRPr lang="da-DK" dirty="0" smtClean="0"/>
          </a:p>
          <a:p>
            <a:pPr lvl="3"/>
            <a:r>
              <a:rPr lang="da-DK" dirty="0" smtClean="0"/>
              <a:t>Recognition vs. disclosure</a:t>
            </a:r>
            <a:endParaRPr lang="da-DK"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4</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pSp>
        <p:nvGrpSpPr>
          <p:cNvPr id="10" name="Gruppieren 9"/>
          <p:cNvGrpSpPr/>
          <p:nvPr/>
        </p:nvGrpSpPr>
        <p:grpSpPr>
          <a:xfrm>
            <a:off x="8270109" y="5830965"/>
            <a:ext cx="190323" cy="190323"/>
            <a:chOff x="8270109" y="5830965"/>
            <a:chExt cx="190323" cy="190323"/>
          </a:xfrm>
        </p:grpSpPr>
        <p:cxnSp>
          <p:nvCxnSpPr>
            <p:cNvPr id="8" name="Gerade Verbindung 9"/>
            <p:cNvCxnSpPr/>
            <p:nvPr/>
          </p:nvCxnSpPr>
          <p:spPr>
            <a:xfrm>
              <a:off x="8270109" y="5830965"/>
              <a:ext cx="190323" cy="1903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Gerade Verbindung 12"/>
            <p:cNvCxnSpPr/>
            <p:nvPr/>
          </p:nvCxnSpPr>
          <p:spPr>
            <a:xfrm flipH="1">
              <a:off x="8270109" y="5830965"/>
              <a:ext cx="190323" cy="1903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73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6" name="Textfeld 5"/>
          <p:cNvSpPr txBox="1"/>
          <p:nvPr/>
        </p:nvSpPr>
        <p:spPr>
          <a:xfrm>
            <a:off x="3640494" y="6258798"/>
            <a:ext cx="1863011" cy="338554"/>
          </a:xfrm>
          <a:prstGeom prst="rect">
            <a:avLst/>
          </a:prstGeom>
          <a:noFill/>
        </p:spPr>
        <p:txBody>
          <a:bodyPr wrap="none" rtlCol="0">
            <a:spAutoFit/>
          </a:bodyPr>
          <a:lstStyle/>
          <a:p>
            <a:r>
              <a:rPr lang="de-DE" sz="1600" b="1" u="sng" dirty="0" err="1" smtClean="0">
                <a:uFill>
                  <a:solidFill>
                    <a:schemeClr val="accent1"/>
                  </a:solidFill>
                </a:uFill>
                <a:cs typeface="Times New Roman" panose="02020603050405020304" pitchFamily="18" charset="0"/>
              </a:rPr>
              <a:t>Creditors</a:t>
            </a:r>
            <a:r>
              <a:rPr lang="de-DE" sz="1600" b="1" u="sng" dirty="0" smtClean="0">
                <a:uFill>
                  <a:solidFill>
                    <a:schemeClr val="accent1"/>
                  </a:solidFill>
                </a:uFill>
                <a:cs typeface="Times New Roman" panose="02020603050405020304" pitchFamily="18" charset="0"/>
              </a:rPr>
              <a:t> x Profit</a:t>
            </a:r>
            <a:endParaRPr lang="de-DE" sz="1600" b="1" u="sng" dirty="0">
              <a:uFill>
                <a:solidFill>
                  <a:schemeClr val="accent1"/>
                </a:solidFill>
              </a:uFill>
              <a:cs typeface="Times New Roman" panose="02020603050405020304" pitchFamily="18" charset="0"/>
            </a:endParaRPr>
          </a:p>
        </p:txBody>
      </p:sp>
      <p:pic>
        <p:nvPicPr>
          <p:cNvPr id="8" name="Grafik 7"/>
          <p:cNvPicPr>
            <a:picLocks noChangeAspect="1"/>
          </p:cNvPicPr>
          <p:nvPr/>
        </p:nvPicPr>
        <p:blipFill>
          <a:blip r:embed="rId4"/>
          <a:stretch>
            <a:fillRect/>
          </a:stretch>
        </p:blipFill>
        <p:spPr>
          <a:xfrm>
            <a:off x="539751" y="26204"/>
            <a:ext cx="7971642" cy="5907871"/>
          </a:xfrm>
          <a:prstGeom prst="rect">
            <a:avLst/>
          </a:prstGeom>
        </p:spPr>
      </p:pic>
    </p:spTree>
    <p:extLst>
      <p:ext uri="{BB962C8B-B14F-4D97-AF65-F5344CB8AC3E}">
        <p14:creationId xmlns:p14="http://schemas.microsoft.com/office/powerpoint/2010/main" val="238662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sp>
        <p:nvSpPr>
          <p:cNvPr id="7" name="Textfeld 6"/>
          <p:cNvSpPr txBox="1"/>
          <p:nvPr/>
        </p:nvSpPr>
        <p:spPr>
          <a:xfrm>
            <a:off x="6012160" y="508030"/>
            <a:ext cx="721672"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Profit</a:t>
            </a:r>
            <a:endParaRPr lang="de-DE" sz="1600" b="1" u="sng" dirty="0">
              <a:uFill>
                <a:solidFill>
                  <a:schemeClr val="accent1"/>
                </a:solidFill>
              </a:uFill>
              <a:cs typeface="Times New Roman" panose="02020603050405020304" pitchFamily="18" charset="0"/>
            </a:endParaRPr>
          </a:p>
        </p:txBody>
      </p:sp>
      <p:grpSp>
        <p:nvGrpSpPr>
          <p:cNvPr id="6" name="Gruppieren 5"/>
          <p:cNvGrpSpPr/>
          <p:nvPr/>
        </p:nvGrpSpPr>
        <p:grpSpPr>
          <a:xfrm>
            <a:off x="0" y="0"/>
            <a:ext cx="9144000" cy="6858000"/>
            <a:chOff x="0" y="0"/>
            <a:chExt cx="9144000" cy="6858000"/>
          </a:xfrm>
        </p:grpSpPr>
        <p:pic>
          <p:nvPicPr>
            <p:cNvPr id="5" name="Grafik 4"/>
            <p:cNvPicPr>
              <a:picLocks noChangeAspect="1"/>
            </p:cNvPicPr>
            <p:nvPr/>
          </p:nvPicPr>
          <p:blipFill>
            <a:blip r:embed="rId3"/>
            <a:stretch>
              <a:fillRect/>
            </a:stretch>
          </p:blipFill>
          <p:spPr>
            <a:xfrm>
              <a:off x="0" y="0"/>
              <a:ext cx="9144000" cy="6858000"/>
            </a:xfrm>
            <a:prstGeom prst="rect">
              <a:avLst/>
            </a:prstGeom>
          </p:spPr>
        </p:pic>
        <p:pic>
          <p:nvPicPr>
            <p:cNvPr id="8" name="Grafik 7"/>
            <p:cNvPicPr>
              <a:picLocks noChangeAspect="1"/>
            </p:cNvPicPr>
            <p:nvPr/>
          </p:nvPicPr>
          <p:blipFill rotWithShape="1">
            <a:blip r:embed="rId4"/>
            <a:srcRect l="50787" t="5900" r="8263" b="12201"/>
            <a:stretch/>
          </p:blipFill>
          <p:spPr>
            <a:xfrm>
              <a:off x="4644008" y="404664"/>
              <a:ext cx="3744416" cy="5616624"/>
            </a:xfrm>
            <a:prstGeom prst="rect">
              <a:avLst/>
            </a:prstGeom>
          </p:spPr>
        </p:pic>
      </p:grpSp>
      <p:sp>
        <p:nvSpPr>
          <p:cNvPr id="11" name="Textfeld 10"/>
          <p:cNvSpPr txBox="1"/>
          <p:nvPr/>
        </p:nvSpPr>
        <p:spPr>
          <a:xfrm>
            <a:off x="3640494" y="6258798"/>
            <a:ext cx="1803699"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Investors x Loss</a:t>
            </a:r>
            <a:endParaRPr lang="de-DE" sz="1600" b="1" u="sng" dirty="0">
              <a:uFill>
                <a:solidFill>
                  <a:schemeClr val="accent1"/>
                </a:solidFill>
              </a:uFill>
              <a:cs typeface="Times New Roman" panose="02020603050405020304" pitchFamily="18" charset="0"/>
            </a:endParaRPr>
          </a:p>
        </p:txBody>
      </p:sp>
      <p:pic>
        <p:nvPicPr>
          <p:cNvPr id="15" name="Grafik 14"/>
          <p:cNvPicPr>
            <a:picLocks noChangeAspect="1"/>
          </p:cNvPicPr>
          <p:nvPr/>
        </p:nvPicPr>
        <p:blipFill>
          <a:blip r:embed="rId5"/>
          <a:stretch>
            <a:fillRect/>
          </a:stretch>
        </p:blipFill>
        <p:spPr>
          <a:xfrm>
            <a:off x="549163" y="33536"/>
            <a:ext cx="7983650" cy="5916414"/>
          </a:xfrm>
          <a:prstGeom prst="rect">
            <a:avLst/>
          </a:prstGeom>
        </p:spPr>
      </p:pic>
    </p:spTree>
    <p:extLst>
      <p:ext uri="{BB962C8B-B14F-4D97-AF65-F5344CB8AC3E}">
        <p14:creationId xmlns:p14="http://schemas.microsoft.com/office/powerpoint/2010/main" val="94127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sp>
        <p:nvSpPr>
          <p:cNvPr id="7" name="Textfeld 6"/>
          <p:cNvSpPr txBox="1"/>
          <p:nvPr/>
        </p:nvSpPr>
        <p:spPr>
          <a:xfrm>
            <a:off x="6012160" y="508030"/>
            <a:ext cx="721672"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Profit</a:t>
            </a:r>
            <a:endParaRPr lang="de-DE" sz="1600" b="1" u="sng" dirty="0">
              <a:uFill>
                <a:solidFill>
                  <a:schemeClr val="accent1"/>
                </a:solidFill>
              </a:uFill>
              <a:cs typeface="Times New Roman" panose="02020603050405020304" pitchFamily="18" charset="0"/>
            </a:endParaRPr>
          </a:p>
        </p:txBody>
      </p:sp>
      <p:grpSp>
        <p:nvGrpSpPr>
          <p:cNvPr id="4" name="Gruppieren 3"/>
          <p:cNvGrpSpPr/>
          <p:nvPr/>
        </p:nvGrpSpPr>
        <p:grpSpPr>
          <a:xfrm>
            <a:off x="0" y="0"/>
            <a:ext cx="9144000" cy="6858000"/>
            <a:chOff x="0" y="0"/>
            <a:chExt cx="9144000" cy="6858000"/>
          </a:xfrm>
        </p:grpSpPr>
        <p:pic>
          <p:nvPicPr>
            <p:cNvPr id="5" name="Grafik 4"/>
            <p:cNvPicPr>
              <a:picLocks noChangeAspect="1"/>
            </p:cNvPicPr>
            <p:nvPr/>
          </p:nvPicPr>
          <p:blipFill>
            <a:blip r:embed="rId3"/>
            <a:stretch>
              <a:fillRect/>
            </a:stretch>
          </p:blipFill>
          <p:spPr>
            <a:xfrm>
              <a:off x="0" y="0"/>
              <a:ext cx="9144000" cy="6858000"/>
            </a:xfrm>
            <a:prstGeom prst="rect">
              <a:avLst/>
            </a:prstGeom>
          </p:spPr>
        </p:pic>
        <p:pic>
          <p:nvPicPr>
            <p:cNvPr id="8" name="Grafik 7"/>
            <p:cNvPicPr>
              <a:picLocks noChangeAspect="1"/>
            </p:cNvPicPr>
            <p:nvPr/>
          </p:nvPicPr>
          <p:blipFill rotWithShape="1">
            <a:blip r:embed="rId4"/>
            <a:srcRect l="50787" t="5900" r="8263" b="12201"/>
            <a:stretch/>
          </p:blipFill>
          <p:spPr>
            <a:xfrm>
              <a:off x="4644008" y="404664"/>
              <a:ext cx="3744416" cy="5616624"/>
            </a:xfrm>
            <a:prstGeom prst="rect">
              <a:avLst/>
            </a:prstGeom>
          </p:spPr>
        </p:pic>
      </p:grpSp>
      <p:sp>
        <p:nvSpPr>
          <p:cNvPr id="10" name="Textfeld 9"/>
          <p:cNvSpPr txBox="1"/>
          <p:nvPr/>
        </p:nvSpPr>
        <p:spPr>
          <a:xfrm>
            <a:off x="3640494" y="6258798"/>
            <a:ext cx="1803699" cy="338554"/>
          </a:xfrm>
          <a:prstGeom prst="rect">
            <a:avLst/>
          </a:prstGeom>
          <a:noFill/>
        </p:spPr>
        <p:txBody>
          <a:bodyPr wrap="none" rtlCol="0">
            <a:spAutoFit/>
          </a:bodyPr>
          <a:lstStyle/>
          <a:p>
            <a:r>
              <a:rPr lang="de-DE" sz="1600" b="1" u="sng" dirty="0" err="1" smtClean="0">
                <a:uFill>
                  <a:solidFill>
                    <a:schemeClr val="accent1"/>
                  </a:solidFill>
                </a:uFill>
                <a:cs typeface="Times New Roman" panose="02020603050405020304" pitchFamily="18" charset="0"/>
              </a:rPr>
              <a:t>Creditors</a:t>
            </a:r>
            <a:r>
              <a:rPr lang="de-DE" sz="1600" b="1" u="sng" dirty="0" smtClean="0">
                <a:uFill>
                  <a:solidFill>
                    <a:schemeClr val="accent1"/>
                  </a:solidFill>
                </a:uFill>
                <a:cs typeface="Times New Roman" panose="02020603050405020304" pitchFamily="18" charset="0"/>
              </a:rPr>
              <a:t> x Loss</a:t>
            </a:r>
            <a:endParaRPr lang="de-DE" sz="1600" b="1" u="sng" dirty="0">
              <a:uFill>
                <a:solidFill>
                  <a:schemeClr val="accent1"/>
                </a:solidFill>
              </a:uFill>
              <a:cs typeface="Times New Roman" panose="02020603050405020304" pitchFamily="18" charset="0"/>
            </a:endParaRPr>
          </a:p>
        </p:txBody>
      </p:sp>
      <p:pic>
        <p:nvPicPr>
          <p:cNvPr id="11" name="Grafik 10"/>
          <p:cNvPicPr>
            <a:picLocks noChangeAspect="1"/>
          </p:cNvPicPr>
          <p:nvPr/>
        </p:nvPicPr>
        <p:blipFill>
          <a:blip r:embed="rId5"/>
          <a:stretch>
            <a:fillRect/>
          </a:stretch>
        </p:blipFill>
        <p:spPr>
          <a:xfrm>
            <a:off x="534789" y="0"/>
            <a:ext cx="7998024" cy="5943600"/>
          </a:xfrm>
          <a:prstGeom prst="rect">
            <a:avLst/>
          </a:prstGeom>
        </p:spPr>
      </p:pic>
    </p:spTree>
    <p:extLst>
      <p:ext uri="{BB962C8B-B14F-4D97-AF65-F5344CB8AC3E}">
        <p14:creationId xmlns:p14="http://schemas.microsoft.com/office/powerpoint/2010/main" val="267255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Which KPIs are Relevant for Decision-Making?</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43</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Key findings</a:t>
            </a:r>
          </a:p>
          <a:p>
            <a:pPr marL="357188" lvl="2" indent="-357188"/>
            <a:r>
              <a:rPr lang="en-US" b="1" u="sng" dirty="0" err="1">
                <a:uFill>
                  <a:solidFill>
                    <a:schemeClr val="accent1"/>
                  </a:solidFill>
                </a:uFill>
                <a:cs typeface="Times New Roman" panose="02020603050405020304" pitchFamily="18" charset="0"/>
              </a:rPr>
              <a:t>Heatmaps</a:t>
            </a:r>
            <a:r>
              <a:rPr lang="en-US" dirty="0"/>
              <a:t> show </a:t>
            </a:r>
            <a:r>
              <a:rPr lang="en-US" dirty="0" smtClean="0"/>
              <a:t>that participants focus on these balance sheet items:</a:t>
            </a:r>
          </a:p>
          <a:p>
            <a:pPr marL="714375" lvl="2" indent="-352425"/>
            <a:r>
              <a:rPr lang="en-US" b="1" u="sng" dirty="0">
                <a:uFill>
                  <a:solidFill>
                    <a:schemeClr val="accent1"/>
                  </a:solidFill>
                </a:uFill>
                <a:cs typeface="Times New Roman" panose="02020603050405020304" pitchFamily="18" charset="0"/>
              </a:rPr>
              <a:t>Investors x Profit</a:t>
            </a:r>
            <a:r>
              <a:rPr lang="en-US" dirty="0" smtClean="0"/>
              <a:t>: </a:t>
            </a:r>
            <a:r>
              <a:rPr lang="en-US" b="1" u="sng" dirty="0">
                <a:uFill>
                  <a:solidFill>
                    <a:schemeClr val="accent1"/>
                  </a:solidFill>
                </a:uFill>
                <a:cs typeface="Times New Roman" panose="02020603050405020304" pitchFamily="18" charset="0"/>
              </a:rPr>
              <a:t>Equity</a:t>
            </a:r>
            <a:r>
              <a:rPr lang="en-US" dirty="0" smtClean="0"/>
              <a:t> (which gets more attention than any KPI from the income statement)</a:t>
            </a:r>
          </a:p>
          <a:p>
            <a:pPr marL="714375" lvl="2" indent="-352425"/>
            <a:r>
              <a:rPr lang="en-US" b="1" u="sng" dirty="0">
                <a:uFill>
                  <a:solidFill>
                    <a:schemeClr val="accent1"/>
                  </a:solidFill>
                </a:uFill>
                <a:cs typeface="Times New Roman" panose="02020603050405020304" pitchFamily="18" charset="0"/>
              </a:rPr>
              <a:t>Investors x Loss</a:t>
            </a:r>
            <a:r>
              <a:rPr lang="en-US" dirty="0" smtClean="0"/>
              <a:t>: Equity gets less attention</a:t>
            </a:r>
          </a:p>
          <a:p>
            <a:pPr marL="714375" lvl="2" indent="-352425"/>
            <a:r>
              <a:rPr lang="en-US" b="1" u="sng" dirty="0" smtClean="0">
                <a:uFill>
                  <a:solidFill>
                    <a:schemeClr val="accent1"/>
                  </a:solidFill>
                </a:uFill>
                <a:cs typeface="Times New Roman" panose="02020603050405020304" pitchFamily="18" charset="0"/>
              </a:rPr>
              <a:t>Creditors x Profit</a:t>
            </a:r>
            <a:r>
              <a:rPr lang="en-US" dirty="0" smtClean="0"/>
              <a:t>: </a:t>
            </a:r>
            <a:r>
              <a:rPr lang="en-US" b="1" u="sng" dirty="0" smtClean="0">
                <a:uFill>
                  <a:solidFill>
                    <a:schemeClr val="accent1"/>
                  </a:solidFill>
                </a:uFill>
                <a:cs typeface="Times New Roman" panose="02020603050405020304" pitchFamily="18" charset="0"/>
              </a:rPr>
              <a:t>Long-term financial liabilities</a:t>
            </a:r>
          </a:p>
          <a:p>
            <a:pPr marL="714375" lvl="2" indent="-352425"/>
            <a:r>
              <a:rPr lang="en-US" b="1" u="sng" dirty="0" smtClean="0">
                <a:uFill>
                  <a:solidFill>
                    <a:schemeClr val="accent1"/>
                  </a:solidFill>
                </a:uFill>
                <a:cs typeface="Times New Roman" panose="02020603050405020304" pitchFamily="18" charset="0"/>
              </a:rPr>
              <a:t>Creditors </a:t>
            </a:r>
            <a:r>
              <a:rPr lang="en-US" b="1" u="sng" dirty="0">
                <a:uFill>
                  <a:solidFill>
                    <a:schemeClr val="accent1"/>
                  </a:solidFill>
                </a:uFill>
                <a:cs typeface="Times New Roman" panose="02020603050405020304" pitchFamily="18" charset="0"/>
              </a:rPr>
              <a:t>x Loss</a:t>
            </a:r>
            <a:r>
              <a:rPr lang="en-US" dirty="0" smtClean="0"/>
              <a:t>: </a:t>
            </a:r>
            <a:r>
              <a:rPr lang="en-US" dirty="0">
                <a:uFill>
                  <a:solidFill>
                    <a:schemeClr val="accent1"/>
                  </a:solidFill>
                </a:uFill>
                <a:cs typeface="Times New Roman" panose="02020603050405020304" pitchFamily="18" charset="0"/>
              </a:rPr>
              <a:t>Long-term financial </a:t>
            </a:r>
            <a:r>
              <a:rPr lang="en-US" dirty="0" smtClean="0">
                <a:uFill>
                  <a:solidFill>
                    <a:schemeClr val="accent1"/>
                  </a:solidFill>
                </a:uFill>
                <a:cs typeface="Times New Roman" panose="02020603050405020304" pitchFamily="18" charset="0"/>
              </a:rPr>
              <a:t>liabilities </a:t>
            </a:r>
            <a:r>
              <a:rPr lang="en-US" dirty="0" smtClean="0"/>
              <a:t>get </a:t>
            </a:r>
            <a:r>
              <a:rPr lang="en-US" dirty="0"/>
              <a:t>less </a:t>
            </a:r>
            <a:r>
              <a:rPr lang="en-US" dirty="0" smtClean="0"/>
              <a:t>attention, </a:t>
            </a:r>
            <a:r>
              <a:rPr lang="en-US" b="1" u="sng" dirty="0">
                <a:uFill>
                  <a:solidFill>
                    <a:schemeClr val="accent1"/>
                  </a:solidFill>
                </a:uFill>
                <a:cs typeface="Times New Roman" panose="02020603050405020304" pitchFamily="18" charset="0"/>
              </a:rPr>
              <a:t>short-term liabilities gain in importance</a:t>
            </a:r>
          </a:p>
          <a:p>
            <a:pPr marL="714375" lvl="2" indent="-352425"/>
            <a:endParaRPr lang="de-DE" dirty="0" smtClean="0"/>
          </a:p>
          <a:p>
            <a:pPr marL="357188" lvl="2" indent="-357188">
              <a:defRPr/>
            </a:pPr>
            <a:endParaRPr lang="de-DE" b="1" u="sng" dirty="0">
              <a:uFill>
                <a:solidFill>
                  <a:schemeClr val="accent1"/>
                </a:solidFill>
              </a:uFill>
              <a:cs typeface="Times New Roman" panose="02020603050405020304" pitchFamily="18" charset="0"/>
            </a:endParaRPr>
          </a:p>
          <a:p>
            <a:pPr marL="357188" lvl="2" indent="-357188">
              <a:defRPr/>
            </a:pPr>
            <a:r>
              <a:rPr lang="de-DE" b="1" u="sng" dirty="0" err="1" smtClean="0">
                <a:uFill>
                  <a:solidFill>
                    <a:schemeClr val="accent1"/>
                  </a:solidFill>
                </a:uFill>
                <a:cs typeface="Times New Roman" panose="02020603050405020304" pitchFamily="18" charset="0"/>
              </a:rPr>
              <a:t>Among</a:t>
            </a:r>
            <a:r>
              <a:rPr lang="de-DE" b="1" u="sng" dirty="0" smtClean="0">
                <a:uFill>
                  <a:solidFill>
                    <a:schemeClr val="accent1"/>
                  </a:solidFill>
                </a:uFill>
                <a:cs typeface="Times New Roman" panose="02020603050405020304" pitchFamily="18" charset="0"/>
              </a:rPr>
              <a:t> </a:t>
            </a:r>
            <a:r>
              <a:rPr lang="de-DE" b="1" u="sng" dirty="0" err="1" smtClean="0">
                <a:uFill>
                  <a:solidFill>
                    <a:schemeClr val="accent1"/>
                  </a:solidFill>
                </a:uFill>
                <a:cs typeface="Times New Roman" panose="02020603050405020304" pitchFamily="18" charset="0"/>
              </a:rPr>
              <a:t>the</a:t>
            </a:r>
            <a:r>
              <a:rPr lang="de-DE" b="1" u="sng" dirty="0" smtClean="0">
                <a:uFill>
                  <a:solidFill>
                    <a:schemeClr val="accent1"/>
                  </a:solidFill>
                </a:uFill>
                <a:cs typeface="Times New Roman" panose="02020603050405020304" pitchFamily="18" charset="0"/>
              </a:rPr>
              <a:t> </a:t>
            </a:r>
            <a:r>
              <a:rPr lang="de-DE" b="1" u="sng" dirty="0" err="1" smtClean="0">
                <a:uFill>
                  <a:solidFill>
                    <a:schemeClr val="accent1"/>
                  </a:solidFill>
                </a:uFill>
                <a:cs typeface="Times New Roman" panose="02020603050405020304" pitchFamily="18" charset="0"/>
              </a:rPr>
              <a:t>assets</a:t>
            </a:r>
            <a:r>
              <a:rPr lang="de-DE" b="1" u="sng" dirty="0" smtClean="0">
                <a:uFill>
                  <a:solidFill>
                    <a:schemeClr val="accent1"/>
                  </a:solidFill>
                </a:uFill>
                <a:cs typeface="Times New Roman" panose="02020603050405020304" pitchFamily="18" charset="0"/>
              </a:rPr>
              <a:t>, </a:t>
            </a:r>
            <a:r>
              <a:rPr lang="de-DE" b="1" u="sng" dirty="0" err="1" smtClean="0">
                <a:uFill>
                  <a:solidFill>
                    <a:schemeClr val="accent1"/>
                  </a:solidFill>
                </a:uFill>
                <a:cs typeface="Times New Roman" panose="02020603050405020304" pitchFamily="18" charset="0"/>
              </a:rPr>
              <a:t>only</a:t>
            </a:r>
            <a:r>
              <a:rPr lang="de-DE" b="1" u="sng" dirty="0" smtClean="0">
                <a:uFill>
                  <a:solidFill>
                    <a:schemeClr val="accent1"/>
                  </a:solidFill>
                </a:uFill>
                <a:cs typeface="Times New Roman" panose="02020603050405020304" pitchFamily="18" charset="0"/>
              </a:rPr>
              <a:t> </a:t>
            </a:r>
            <a:r>
              <a:rPr lang="de-DE" b="1" u="sng" dirty="0" err="1">
                <a:uFill>
                  <a:solidFill>
                    <a:schemeClr val="accent1"/>
                  </a:solidFill>
                </a:uFill>
                <a:cs typeface="Times New Roman" panose="02020603050405020304" pitchFamily="18" charset="0"/>
              </a:rPr>
              <a:t>i</a:t>
            </a:r>
            <a:r>
              <a:rPr lang="de-DE" b="1" u="sng" dirty="0" err="1" smtClean="0">
                <a:uFill>
                  <a:solidFill>
                    <a:schemeClr val="accent1"/>
                  </a:solidFill>
                </a:uFill>
                <a:cs typeface="Times New Roman" panose="02020603050405020304" pitchFamily="18" charset="0"/>
              </a:rPr>
              <a:t>ntangibles</a:t>
            </a:r>
            <a:r>
              <a:rPr lang="de-DE" b="1" u="sng" dirty="0" smtClean="0">
                <a:uFill>
                  <a:solidFill>
                    <a:schemeClr val="accent1"/>
                  </a:solidFill>
                </a:uFill>
                <a:cs typeface="Times New Roman" panose="02020603050405020304" pitchFamily="18" charset="0"/>
              </a:rPr>
              <a:t>, </a:t>
            </a:r>
            <a:r>
              <a:rPr lang="de-DE" b="1" u="sng" dirty="0" err="1" smtClean="0">
                <a:uFill>
                  <a:solidFill>
                    <a:schemeClr val="accent1"/>
                  </a:solidFill>
                </a:uFill>
                <a:cs typeface="Times New Roman" panose="02020603050405020304" pitchFamily="18" charset="0"/>
              </a:rPr>
              <a:t>goodwill</a:t>
            </a:r>
            <a:r>
              <a:rPr lang="de-DE" b="1" u="sng" dirty="0" smtClean="0">
                <a:uFill>
                  <a:solidFill>
                    <a:schemeClr val="accent1"/>
                  </a:solidFill>
                </a:uFill>
                <a:cs typeface="Times New Roman" panose="02020603050405020304" pitchFamily="18" charset="0"/>
              </a:rPr>
              <a:t>, </a:t>
            </a:r>
            <a:r>
              <a:rPr lang="de-DE" b="1" u="sng" dirty="0" err="1" smtClean="0">
                <a:uFill>
                  <a:solidFill>
                    <a:schemeClr val="accent1"/>
                  </a:solidFill>
                </a:uFill>
                <a:cs typeface="Times New Roman" panose="02020603050405020304" pitchFamily="18" charset="0"/>
              </a:rPr>
              <a:t>and</a:t>
            </a:r>
            <a:r>
              <a:rPr lang="de-DE" b="1" u="sng" dirty="0" smtClean="0">
                <a:uFill>
                  <a:solidFill>
                    <a:schemeClr val="accent1"/>
                  </a:solidFill>
                </a:uFill>
                <a:cs typeface="Times New Roman" panose="02020603050405020304" pitchFamily="18" charset="0"/>
              </a:rPr>
              <a:t> PPE </a:t>
            </a:r>
            <a:r>
              <a:rPr lang="de-DE" b="1" u="sng" dirty="0" err="1" smtClean="0">
                <a:uFill>
                  <a:solidFill>
                    <a:schemeClr val="accent1"/>
                  </a:solidFill>
                </a:uFill>
                <a:cs typeface="Times New Roman" panose="02020603050405020304" pitchFamily="18" charset="0"/>
              </a:rPr>
              <a:t>get</a:t>
            </a:r>
            <a:r>
              <a:rPr lang="de-DE" b="1" u="sng" dirty="0" smtClean="0">
                <a:uFill>
                  <a:solidFill>
                    <a:schemeClr val="accent1"/>
                  </a:solidFill>
                </a:uFill>
                <a:cs typeface="Times New Roman" panose="02020603050405020304" pitchFamily="18" charset="0"/>
              </a:rPr>
              <a:t> </a:t>
            </a:r>
            <a:r>
              <a:rPr lang="de-DE" b="1" u="sng" dirty="0" err="1" smtClean="0">
                <a:uFill>
                  <a:solidFill>
                    <a:schemeClr val="accent1"/>
                  </a:solidFill>
                </a:uFill>
                <a:cs typeface="Times New Roman" panose="02020603050405020304" pitchFamily="18" charset="0"/>
              </a:rPr>
              <a:t>some</a:t>
            </a:r>
            <a:r>
              <a:rPr lang="de-DE" b="1" u="sng" dirty="0" smtClean="0">
                <a:uFill>
                  <a:solidFill>
                    <a:schemeClr val="accent1"/>
                  </a:solidFill>
                </a:uFill>
                <a:cs typeface="Times New Roman" panose="02020603050405020304" pitchFamily="18" charset="0"/>
              </a:rPr>
              <a:t> </a:t>
            </a:r>
            <a:r>
              <a:rPr lang="de-DE" b="1" u="sng" dirty="0" err="1" smtClean="0">
                <a:uFill>
                  <a:solidFill>
                    <a:schemeClr val="accent1"/>
                  </a:solidFill>
                </a:uFill>
                <a:cs typeface="Times New Roman" panose="02020603050405020304" pitchFamily="18" charset="0"/>
              </a:rPr>
              <a:t>attention</a:t>
            </a:r>
            <a:endParaRPr lang="de-DE" b="1" u="sng" dirty="0" smtClean="0">
              <a:uFill>
                <a:solidFill>
                  <a:schemeClr val="accent1"/>
                </a:solidFill>
              </a:uFill>
              <a:cs typeface="Times New Roman" panose="02020603050405020304" pitchFamily="18" charset="0"/>
            </a:endParaRPr>
          </a:p>
          <a:p>
            <a:pPr marL="357188" lvl="2" indent="-357188">
              <a:defRPr/>
            </a:pPr>
            <a:r>
              <a:rPr lang="de-DE" dirty="0" smtClean="0">
                <a:uFill>
                  <a:solidFill>
                    <a:schemeClr val="accent1"/>
                  </a:solidFill>
                </a:uFill>
                <a:cs typeface="Times New Roman" panose="02020603050405020304" pitchFamily="18" charset="0"/>
              </a:rPr>
              <a:t>Assets </a:t>
            </a:r>
            <a:r>
              <a:rPr lang="de-DE" dirty="0" err="1" smtClean="0">
                <a:uFill>
                  <a:solidFill>
                    <a:schemeClr val="accent1"/>
                  </a:solidFill>
                </a:uFill>
                <a:cs typeface="Times New Roman" panose="02020603050405020304" pitchFamily="18" charset="0"/>
              </a:rPr>
              <a:t>seem</a:t>
            </a:r>
            <a:r>
              <a:rPr lang="de-DE" dirty="0" smtClean="0">
                <a:uFill>
                  <a:solidFill>
                    <a:schemeClr val="accent1"/>
                  </a:solidFill>
                </a:uFill>
                <a:cs typeface="Times New Roman" panose="02020603050405020304" pitchFamily="18" charset="0"/>
              </a:rPr>
              <a:t> not </a:t>
            </a:r>
            <a:r>
              <a:rPr lang="de-DE" dirty="0" err="1" smtClean="0">
                <a:uFill>
                  <a:solidFill>
                    <a:schemeClr val="accent1"/>
                  </a:solidFill>
                </a:uFill>
                <a:cs typeface="Times New Roman" panose="02020603050405020304" pitchFamily="18" charset="0"/>
              </a:rPr>
              <a:t>as</a:t>
            </a:r>
            <a:r>
              <a:rPr lang="de-DE" dirty="0" smtClean="0">
                <a:uFill>
                  <a:solidFill>
                    <a:schemeClr val="accent1"/>
                  </a:solidFill>
                </a:uFill>
                <a:cs typeface="Times New Roman" panose="02020603050405020304" pitchFamily="18" charset="0"/>
              </a:rPr>
              <a:t> </a:t>
            </a:r>
            <a:r>
              <a:rPr lang="de-DE" dirty="0" err="1" smtClean="0">
                <a:uFill>
                  <a:solidFill>
                    <a:schemeClr val="accent1"/>
                  </a:solidFill>
                </a:uFill>
                <a:cs typeface="Times New Roman" panose="02020603050405020304" pitchFamily="18" charset="0"/>
              </a:rPr>
              <a:t>important</a:t>
            </a:r>
            <a:r>
              <a:rPr lang="de-DE" dirty="0" smtClean="0">
                <a:uFill>
                  <a:solidFill>
                    <a:schemeClr val="accent1"/>
                  </a:solidFill>
                </a:uFill>
                <a:cs typeface="Times New Roman" panose="02020603050405020304" pitchFamily="18" charset="0"/>
              </a:rPr>
              <a:t> </a:t>
            </a:r>
            <a:r>
              <a:rPr lang="de-DE" dirty="0" err="1" smtClean="0">
                <a:uFill>
                  <a:solidFill>
                    <a:schemeClr val="accent1"/>
                  </a:solidFill>
                </a:uFill>
                <a:cs typeface="Times New Roman" panose="02020603050405020304" pitchFamily="18" charset="0"/>
              </a:rPr>
              <a:t>as</a:t>
            </a:r>
            <a:r>
              <a:rPr lang="de-DE" dirty="0" smtClean="0">
                <a:uFill>
                  <a:solidFill>
                    <a:schemeClr val="accent1"/>
                  </a:solidFill>
                </a:uFill>
                <a:cs typeface="Times New Roman" panose="02020603050405020304" pitchFamily="18" charset="0"/>
              </a:rPr>
              <a:t> </a:t>
            </a:r>
            <a:r>
              <a:rPr lang="de-DE" dirty="0" err="1" smtClean="0">
                <a:uFill>
                  <a:solidFill>
                    <a:schemeClr val="accent1"/>
                  </a:solidFill>
                </a:uFill>
                <a:cs typeface="Times New Roman" panose="02020603050405020304" pitchFamily="18" charset="0"/>
              </a:rPr>
              <a:t>equity</a:t>
            </a:r>
            <a:r>
              <a:rPr lang="de-DE" dirty="0" smtClean="0">
                <a:uFill>
                  <a:solidFill>
                    <a:schemeClr val="accent1"/>
                  </a:solidFill>
                </a:uFill>
                <a:cs typeface="Times New Roman" panose="02020603050405020304" pitchFamily="18" charset="0"/>
              </a:rPr>
              <a:t> / </a:t>
            </a:r>
            <a:r>
              <a:rPr lang="de-DE" dirty="0" err="1" smtClean="0">
                <a:uFill>
                  <a:solidFill>
                    <a:schemeClr val="accent1"/>
                  </a:solidFill>
                </a:uFill>
                <a:cs typeface="Times New Roman" panose="02020603050405020304" pitchFamily="18" charset="0"/>
              </a:rPr>
              <a:t>liabilities</a:t>
            </a:r>
            <a:endParaRPr lang="de-DE" dirty="0" smtClean="0">
              <a:uFill>
                <a:solidFill>
                  <a:schemeClr val="accent1"/>
                </a:solidFill>
              </a:uFill>
              <a:cs typeface="Times New Roman" panose="02020603050405020304" pitchFamily="18" charset="0"/>
            </a:endParaRPr>
          </a:p>
          <a:p>
            <a:pPr marL="357188" lvl="2" indent="-357188">
              <a:defRPr/>
            </a:pPr>
            <a:endParaRPr lang="de-DE" b="1" u="sng" dirty="0">
              <a:uFill>
                <a:solidFill>
                  <a:schemeClr val="accent1"/>
                </a:solidFill>
              </a:uFill>
              <a:cs typeface="Times New Roman" panose="02020603050405020304" pitchFamily="18" charset="0"/>
            </a:endParaRPr>
          </a:p>
          <a:p>
            <a:pPr marL="357188" lvl="2" indent="-357188">
              <a:defRPr/>
            </a:pPr>
            <a:r>
              <a:rPr lang="de-DE" dirty="0">
                <a:uFill>
                  <a:solidFill>
                    <a:schemeClr val="accent1"/>
                  </a:solidFill>
                </a:uFill>
                <a:cs typeface="Times New Roman" panose="02020603050405020304" pitchFamily="18" charset="0"/>
              </a:rPr>
              <a:t>The </a:t>
            </a:r>
            <a:r>
              <a:rPr lang="de-DE" dirty="0" err="1">
                <a:uFill>
                  <a:solidFill>
                    <a:schemeClr val="accent1"/>
                  </a:solidFill>
                </a:uFill>
                <a:cs typeface="Times New Roman" panose="02020603050405020304" pitchFamily="18" charset="0"/>
              </a:rPr>
              <a:t>values</a:t>
            </a:r>
            <a:r>
              <a:rPr lang="de-DE" dirty="0">
                <a:uFill>
                  <a:solidFill>
                    <a:schemeClr val="accent1"/>
                  </a:solidFill>
                </a:uFill>
                <a:cs typeface="Times New Roman" panose="02020603050405020304" pitchFamily="18" charset="0"/>
              </a:rPr>
              <a:t> </a:t>
            </a:r>
            <a:r>
              <a:rPr lang="de-DE" dirty="0" err="1">
                <a:uFill>
                  <a:solidFill>
                    <a:schemeClr val="accent1"/>
                  </a:solidFill>
                </a:uFill>
                <a:cs typeface="Times New Roman" panose="02020603050405020304" pitchFamily="18" charset="0"/>
              </a:rPr>
              <a:t>from</a:t>
            </a:r>
            <a:r>
              <a:rPr lang="de-DE" dirty="0">
                <a:uFill>
                  <a:solidFill>
                    <a:schemeClr val="accent1"/>
                  </a:solidFill>
                </a:uFill>
                <a:cs typeface="Times New Roman" panose="02020603050405020304" pitchFamily="18" charset="0"/>
              </a:rPr>
              <a:t> </a:t>
            </a:r>
            <a:r>
              <a:rPr lang="de-DE" dirty="0" err="1">
                <a:uFill>
                  <a:solidFill>
                    <a:schemeClr val="accent1"/>
                  </a:solidFill>
                </a:uFill>
                <a:cs typeface="Times New Roman" panose="02020603050405020304" pitchFamily="18" charset="0"/>
              </a:rPr>
              <a:t>the</a:t>
            </a:r>
            <a:r>
              <a:rPr lang="de-DE" dirty="0">
                <a:uFill>
                  <a:solidFill>
                    <a:schemeClr val="accent1"/>
                  </a:solidFill>
                </a:uFill>
                <a:cs typeface="Times New Roman" panose="02020603050405020304" pitchFamily="18" charset="0"/>
              </a:rPr>
              <a:t> </a:t>
            </a:r>
            <a:r>
              <a:rPr lang="de-DE" dirty="0" err="1">
                <a:uFill>
                  <a:solidFill>
                    <a:schemeClr val="accent1"/>
                  </a:solidFill>
                </a:uFill>
                <a:cs typeface="Times New Roman" panose="02020603050405020304" pitchFamily="18" charset="0"/>
              </a:rPr>
              <a:t>preceding</a:t>
            </a:r>
            <a:r>
              <a:rPr lang="de-DE" dirty="0">
                <a:uFill>
                  <a:solidFill>
                    <a:schemeClr val="accent1"/>
                  </a:solidFill>
                </a:uFill>
                <a:cs typeface="Times New Roman" panose="02020603050405020304" pitchFamily="18" charset="0"/>
              </a:rPr>
              <a:t> </a:t>
            </a:r>
            <a:r>
              <a:rPr lang="de-DE" dirty="0" err="1">
                <a:uFill>
                  <a:solidFill>
                    <a:schemeClr val="accent1"/>
                  </a:solidFill>
                </a:uFill>
                <a:cs typeface="Times New Roman" panose="02020603050405020304" pitchFamily="18" charset="0"/>
              </a:rPr>
              <a:t>year</a:t>
            </a:r>
            <a:r>
              <a:rPr lang="de-DE" dirty="0">
                <a:uFill>
                  <a:solidFill>
                    <a:schemeClr val="accent1"/>
                  </a:solidFill>
                </a:uFill>
                <a:cs typeface="Times New Roman" panose="02020603050405020304" pitchFamily="18" charset="0"/>
              </a:rPr>
              <a:t> do not </a:t>
            </a:r>
            <a:r>
              <a:rPr lang="de-DE" dirty="0" err="1">
                <a:uFill>
                  <a:solidFill>
                    <a:schemeClr val="accent1"/>
                  </a:solidFill>
                </a:uFill>
                <a:cs typeface="Times New Roman" panose="02020603050405020304" pitchFamily="18" charset="0"/>
              </a:rPr>
              <a:t>seem</a:t>
            </a:r>
            <a:r>
              <a:rPr lang="de-DE" dirty="0">
                <a:uFill>
                  <a:solidFill>
                    <a:schemeClr val="accent1"/>
                  </a:solidFill>
                </a:uFill>
                <a:cs typeface="Times New Roman" panose="02020603050405020304" pitchFamily="18" charset="0"/>
              </a:rPr>
              <a:t> </a:t>
            </a:r>
            <a:r>
              <a:rPr lang="de-DE" dirty="0" err="1">
                <a:uFill>
                  <a:solidFill>
                    <a:schemeClr val="accent1"/>
                  </a:solidFill>
                </a:uFill>
                <a:cs typeface="Times New Roman" panose="02020603050405020304" pitchFamily="18" charset="0"/>
              </a:rPr>
              <a:t>to</a:t>
            </a:r>
            <a:r>
              <a:rPr lang="de-DE" dirty="0">
                <a:uFill>
                  <a:solidFill>
                    <a:schemeClr val="accent1"/>
                  </a:solidFill>
                </a:uFill>
                <a:cs typeface="Times New Roman" panose="02020603050405020304" pitchFamily="18" charset="0"/>
              </a:rPr>
              <a:t> </a:t>
            </a:r>
            <a:r>
              <a:rPr lang="de-DE" dirty="0" err="1">
                <a:uFill>
                  <a:solidFill>
                    <a:schemeClr val="accent1"/>
                  </a:solidFill>
                </a:uFill>
                <a:cs typeface="Times New Roman" panose="02020603050405020304" pitchFamily="18" charset="0"/>
              </a:rPr>
              <a:t>cause</a:t>
            </a:r>
            <a:r>
              <a:rPr lang="de-DE" dirty="0">
                <a:uFill>
                  <a:solidFill>
                    <a:schemeClr val="accent1"/>
                  </a:solidFill>
                </a:uFill>
                <a:cs typeface="Times New Roman" panose="02020603050405020304" pitchFamily="18" charset="0"/>
              </a:rPr>
              <a:t> </a:t>
            </a:r>
            <a:r>
              <a:rPr lang="de-DE" dirty="0" err="1" smtClean="0">
                <a:uFill>
                  <a:solidFill>
                    <a:schemeClr val="accent1"/>
                  </a:solidFill>
                </a:uFill>
                <a:cs typeface="Times New Roman" panose="02020603050405020304" pitchFamily="18" charset="0"/>
              </a:rPr>
              <a:t>any</a:t>
            </a:r>
            <a:r>
              <a:rPr lang="de-DE" dirty="0" smtClean="0">
                <a:uFill>
                  <a:solidFill>
                    <a:schemeClr val="accent1"/>
                  </a:solidFill>
                </a:uFill>
                <a:cs typeface="Times New Roman" panose="02020603050405020304" pitchFamily="18" charset="0"/>
              </a:rPr>
              <a:t> </a:t>
            </a:r>
            <a:r>
              <a:rPr lang="de-DE" dirty="0" err="1" smtClean="0">
                <a:uFill>
                  <a:solidFill>
                    <a:schemeClr val="accent1"/>
                  </a:solidFill>
                </a:uFill>
                <a:cs typeface="Times New Roman" panose="02020603050405020304" pitchFamily="18" charset="0"/>
              </a:rPr>
              <a:t>interest</a:t>
            </a:r>
            <a:endParaRPr lang="en-US" dirty="0" err="1">
              <a:uFill>
                <a:solidFill>
                  <a:schemeClr val="accent1"/>
                </a:solidFill>
              </a:uFill>
              <a:cs typeface="Times New Roman" panose="02020603050405020304" pitchFamily="18" charset="0"/>
            </a:endParaRPr>
          </a:p>
        </p:txBody>
      </p:sp>
    </p:spTree>
    <p:extLst>
      <p:ext uri="{BB962C8B-B14F-4D97-AF65-F5344CB8AC3E}">
        <p14:creationId xmlns:p14="http://schemas.microsoft.com/office/powerpoint/2010/main" val="290190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9" name="Textfeld 8"/>
          <p:cNvSpPr txBox="1"/>
          <p:nvPr/>
        </p:nvSpPr>
        <p:spPr>
          <a:xfrm>
            <a:off x="3586039" y="6453336"/>
            <a:ext cx="186301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Investors x Profit</a:t>
            </a:r>
            <a:endParaRPr lang="de-DE" sz="1600" b="1" u="sng" dirty="0">
              <a:uFill>
                <a:solidFill>
                  <a:schemeClr val="accent1"/>
                </a:solidFill>
              </a:uFill>
              <a:cs typeface="Times New Roman" panose="02020603050405020304" pitchFamily="18" charset="0"/>
            </a:endParaRPr>
          </a:p>
        </p:txBody>
      </p:sp>
      <p:pic>
        <p:nvPicPr>
          <p:cNvPr id="14" name="Grafik 13"/>
          <p:cNvPicPr>
            <a:picLocks noChangeAspect="1"/>
          </p:cNvPicPr>
          <p:nvPr/>
        </p:nvPicPr>
        <p:blipFill>
          <a:blip r:embed="rId4"/>
          <a:stretch>
            <a:fillRect/>
          </a:stretch>
        </p:blipFill>
        <p:spPr>
          <a:xfrm>
            <a:off x="548481" y="28579"/>
            <a:ext cx="8055968" cy="6496765"/>
          </a:xfrm>
          <a:prstGeom prst="rect">
            <a:avLst/>
          </a:prstGeom>
        </p:spPr>
      </p:pic>
    </p:spTree>
    <p:extLst>
      <p:ext uri="{BB962C8B-B14F-4D97-AF65-F5344CB8AC3E}">
        <p14:creationId xmlns:p14="http://schemas.microsoft.com/office/powerpoint/2010/main" val="24994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6" name="Textfeld 5"/>
          <p:cNvSpPr txBox="1"/>
          <p:nvPr/>
        </p:nvSpPr>
        <p:spPr>
          <a:xfrm>
            <a:off x="3586039" y="6453336"/>
            <a:ext cx="1863011" cy="338554"/>
          </a:xfrm>
          <a:prstGeom prst="rect">
            <a:avLst/>
          </a:prstGeom>
          <a:noFill/>
        </p:spPr>
        <p:txBody>
          <a:bodyPr wrap="none" rtlCol="0">
            <a:spAutoFit/>
          </a:bodyPr>
          <a:lstStyle/>
          <a:p>
            <a:r>
              <a:rPr lang="de-DE" sz="1600" b="1" u="sng" dirty="0" err="1" smtClean="0">
                <a:uFill>
                  <a:solidFill>
                    <a:schemeClr val="accent1"/>
                  </a:solidFill>
                </a:uFill>
                <a:cs typeface="Times New Roman" panose="02020603050405020304" pitchFamily="18" charset="0"/>
              </a:rPr>
              <a:t>Creditors</a:t>
            </a:r>
            <a:r>
              <a:rPr lang="de-DE" sz="1600" b="1" u="sng" dirty="0" smtClean="0">
                <a:uFill>
                  <a:solidFill>
                    <a:schemeClr val="accent1"/>
                  </a:solidFill>
                </a:uFill>
                <a:cs typeface="Times New Roman" panose="02020603050405020304" pitchFamily="18" charset="0"/>
              </a:rPr>
              <a:t> x Profit</a:t>
            </a:r>
            <a:endParaRPr lang="de-DE" sz="1600" b="1" u="sng" dirty="0">
              <a:uFill>
                <a:solidFill>
                  <a:schemeClr val="accent1"/>
                </a:solidFill>
              </a:uFill>
              <a:cs typeface="Times New Roman" panose="02020603050405020304" pitchFamily="18" charset="0"/>
            </a:endParaRPr>
          </a:p>
        </p:txBody>
      </p:sp>
      <p:pic>
        <p:nvPicPr>
          <p:cNvPr id="8" name="Grafik 7"/>
          <p:cNvPicPr>
            <a:picLocks noChangeAspect="1"/>
          </p:cNvPicPr>
          <p:nvPr/>
        </p:nvPicPr>
        <p:blipFill>
          <a:blip r:embed="rId4"/>
          <a:stretch>
            <a:fillRect/>
          </a:stretch>
        </p:blipFill>
        <p:spPr>
          <a:xfrm>
            <a:off x="539750" y="-3457"/>
            <a:ext cx="7993063" cy="6528801"/>
          </a:xfrm>
          <a:prstGeom prst="rect">
            <a:avLst/>
          </a:prstGeom>
        </p:spPr>
      </p:pic>
    </p:spTree>
    <p:extLst>
      <p:ext uri="{BB962C8B-B14F-4D97-AF65-F5344CB8AC3E}">
        <p14:creationId xmlns:p14="http://schemas.microsoft.com/office/powerpoint/2010/main" val="14268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sp>
        <p:nvSpPr>
          <p:cNvPr id="7" name="Textfeld 6"/>
          <p:cNvSpPr txBox="1"/>
          <p:nvPr/>
        </p:nvSpPr>
        <p:spPr>
          <a:xfrm>
            <a:off x="6516216" y="404664"/>
            <a:ext cx="721672"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Profit</a:t>
            </a:r>
            <a:endParaRPr lang="de-DE" sz="1600" b="1" u="sng" dirty="0">
              <a:uFill>
                <a:solidFill>
                  <a:schemeClr val="accent1"/>
                </a:solidFill>
              </a:uFill>
              <a:cs typeface="Times New Roman" panose="02020603050405020304" pitchFamily="18" charset="0"/>
            </a:endParaRPr>
          </a:p>
        </p:txBody>
      </p:sp>
      <p:grpSp>
        <p:nvGrpSpPr>
          <p:cNvPr id="6" name="Gruppieren 5"/>
          <p:cNvGrpSpPr/>
          <p:nvPr/>
        </p:nvGrpSpPr>
        <p:grpSpPr>
          <a:xfrm>
            <a:off x="0" y="0"/>
            <a:ext cx="9144000" cy="6858000"/>
            <a:chOff x="0" y="0"/>
            <a:chExt cx="9144000" cy="6858000"/>
          </a:xfrm>
        </p:grpSpPr>
        <p:pic>
          <p:nvPicPr>
            <p:cNvPr id="5" name="Grafik 4"/>
            <p:cNvPicPr>
              <a:picLocks noChangeAspect="1"/>
            </p:cNvPicPr>
            <p:nvPr/>
          </p:nvPicPr>
          <p:blipFill>
            <a:blip r:embed="rId3"/>
            <a:stretch>
              <a:fillRect/>
            </a:stretch>
          </p:blipFill>
          <p:spPr>
            <a:xfrm>
              <a:off x="0" y="0"/>
              <a:ext cx="9144000" cy="6858000"/>
            </a:xfrm>
            <a:prstGeom prst="rect">
              <a:avLst/>
            </a:prstGeom>
          </p:spPr>
        </p:pic>
        <p:grpSp>
          <p:nvGrpSpPr>
            <p:cNvPr id="8" name="Gruppieren 7"/>
            <p:cNvGrpSpPr/>
            <p:nvPr/>
          </p:nvGrpSpPr>
          <p:grpSpPr>
            <a:xfrm>
              <a:off x="5292080" y="332656"/>
              <a:ext cx="2880320" cy="6264696"/>
              <a:chOff x="5292080" y="332656"/>
              <a:chExt cx="2880320" cy="6264696"/>
            </a:xfrm>
          </p:grpSpPr>
          <p:pic>
            <p:nvPicPr>
              <p:cNvPr id="9" name="Grafik 8"/>
              <p:cNvPicPr>
                <a:picLocks noChangeAspect="1"/>
              </p:cNvPicPr>
              <p:nvPr/>
            </p:nvPicPr>
            <p:blipFill rotWithShape="1">
              <a:blip r:embed="rId4"/>
              <a:srcRect l="57875" t="4851" r="10625" b="3800"/>
              <a:stretch/>
            </p:blipFill>
            <p:spPr>
              <a:xfrm>
                <a:off x="5292080" y="332656"/>
                <a:ext cx="2880320" cy="6264696"/>
              </a:xfrm>
              <a:prstGeom prst="rect">
                <a:avLst/>
              </a:prstGeom>
            </p:spPr>
          </p:pic>
          <p:sp>
            <p:nvSpPr>
              <p:cNvPr id="10" name="Textfeld 9"/>
              <p:cNvSpPr txBox="1"/>
              <p:nvPr/>
            </p:nvSpPr>
            <p:spPr>
              <a:xfrm>
                <a:off x="6501927" y="404664"/>
                <a:ext cx="66236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Loss</a:t>
                </a:r>
                <a:endParaRPr lang="de-DE" sz="1600" b="1" u="sng" dirty="0">
                  <a:uFill>
                    <a:solidFill>
                      <a:schemeClr val="accent1"/>
                    </a:solidFill>
                  </a:uFill>
                  <a:cs typeface="Times New Roman" panose="02020603050405020304" pitchFamily="18" charset="0"/>
                </a:endParaRPr>
              </a:p>
            </p:txBody>
          </p:sp>
        </p:grpSp>
      </p:grpSp>
      <p:sp>
        <p:nvSpPr>
          <p:cNvPr id="25" name="Textfeld 24"/>
          <p:cNvSpPr txBox="1"/>
          <p:nvPr/>
        </p:nvSpPr>
        <p:spPr>
          <a:xfrm>
            <a:off x="3586039" y="6453336"/>
            <a:ext cx="1803699"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Investors x Loss</a:t>
            </a:r>
            <a:endParaRPr lang="de-DE" sz="1600" b="1" u="sng" dirty="0">
              <a:uFill>
                <a:solidFill>
                  <a:schemeClr val="accent1"/>
                </a:solidFill>
              </a:uFill>
              <a:cs typeface="Times New Roman" panose="02020603050405020304" pitchFamily="18" charset="0"/>
            </a:endParaRPr>
          </a:p>
        </p:txBody>
      </p:sp>
      <p:pic>
        <p:nvPicPr>
          <p:cNvPr id="12" name="Grafik 11"/>
          <p:cNvPicPr>
            <a:picLocks noChangeAspect="1"/>
          </p:cNvPicPr>
          <p:nvPr/>
        </p:nvPicPr>
        <p:blipFill>
          <a:blip r:embed="rId5"/>
          <a:stretch>
            <a:fillRect/>
          </a:stretch>
        </p:blipFill>
        <p:spPr>
          <a:xfrm>
            <a:off x="539750" y="14735"/>
            <a:ext cx="7993063" cy="6509890"/>
          </a:xfrm>
          <a:prstGeom prst="rect">
            <a:avLst/>
          </a:prstGeom>
        </p:spPr>
      </p:pic>
    </p:spTree>
    <p:extLst>
      <p:ext uri="{BB962C8B-B14F-4D97-AF65-F5344CB8AC3E}">
        <p14:creationId xmlns:p14="http://schemas.microsoft.com/office/powerpoint/2010/main" val="15294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a:p>
        </p:txBody>
      </p:sp>
      <p:sp>
        <p:nvSpPr>
          <p:cNvPr id="7" name="Textfeld 6"/>
          <p:cNvSpPr txBox="1"/>
          <p:nvPr/>
        </p:nvSpPr>
        <p:spPr>
          <a:xfrm>
            <a:off x="6516216" y="404664"/>
            <a:ext cx="721672"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Profit</a:t>
            </a:r>
            <a:endParaRPr lang="de-DE" sz="1600" b="1" u="sng" dirty="0">
              <a:uFill>
                <a:solidFill>
                  <a:schemeClr val="accent1"/>
                </a:solidFill>
              </a:uFill>
              <a:cs typeface="Times New Roman" panose="02020603050405020304" pitchFamily="18" charset="0"/>
            </a:endParaRPr>
          </a:p>
        </p:txBody>
      </p:sp>
      <p:grpSp>
        <p:nvGrpSpPr>
          <p:cNvPr id="6" name="Gruppieren 5"/>
          <p:cNvGrpSpPr/>
          <p:nvPr/>
        </p:nvGrpSpPr>
        <p:grpSpPr>
          <a:xfrm>
            <a:off x="0" y="0"/>
            <a:ext cx="9144000" cy="6858000"/>
            <a:chOff x="0" y="0"/>
            <a:chExt cx="9144000" cy="6858000"/>
          </a:xfrm>
        </p:grpSpPr>
        <p:pic>
          <p:nvPicPr>
            <p:cNvPr id="5" name="Grafik 4"/>
            <p:cNvPicPr>
              <a:picLocks noChangeAspect="1"/>
            </p:cNvPicPr>
            <p:nvPr/>
          </p:nvPicPr>
          <p:blipFill>
            <a:blip r:embed="rId3"/>
            <a:stretch>
              <a:fillRect/>
            </a:stretch>
          </p:blipFill>
          <p:spPr>
            <a:xfrm>
              <a:off x="0" y="0"/>
              <a:ext cx="9144000" cy="6858000"/>
            </a:xfrm>
            <a:prstGeom prst="rect">
              <a:avLst/>
            </a:prstGeom>
          </p:spPr>
        </p:pic>
        <p:grpSp>
          <p:nvGrpSpPr>
            <p:cNvPr id="8" name="Gruppieren 7"/>
            <p:cNvGrpSpPr/>
            <p:nvPr/>
          </p:nvGrpSpPr>
          <p:grpSpPr>
            <a:xfrm>
              <a:off x="5292080" y="332656"/>
              <a:ext cx="2880320" cy="6264696"/>
              <a:chOff x="5292080" y="332656"/>
              <a:chExt cx="2880320" cy="6264696"/>
            </a:xfrm>
          </p:grpSpPr>
          <p:pic>
            <p:nvPicPr>
              <p:cNvPr id="9" name="Grafik 8"/>
              <p:cNvPicPr>
                <a:picLocks noChangeAspect="1"/>
              </p:cNvPicPr>
              <p:nvPr/>
            </p:nvPicPr>
            <p:blipFill rotWithShape="1">
              <a:blip r:embed="rId4"/>
              <a:srcRect l="57875" t="4851" r="10625" b="3800"/>
              <a:stretch/>
            </p:blipFill>
            <p:spPr>
              <a:xfrm>
                <a:off x="5292080" y="332656"/>
                <a:ext cx="2880320" cy="6264696"/>
              </a:xfrm>
              <a:prstGeom prst="rect">
                <a:avLst/>
              </a:prstGeom>
            </p:spPr>
          </p:pic>
          <p:sp>
            <p:nvSpPr>
              <p:cNvPr id="10" name="Textfeld 9"/>
              <p:cNvSpPr txBox="1"/>
              <p:nvPr/>
            </p:nvSpPr>
            <p:spPr>
              <a:xfrm>
                <a:off x="6501927" y="404664"/>
                <a:ext cx="66236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Loss</a:t>
                </a:r>
                <a:endParaRPr lang="de-DE" sz="1600" b="1" u="sng" dirty="0">
                  <a:uFill>
                    <a:solidFill>
                      <a:schemeClr val="accent1"/>
                    </a:solidFill>
                  </a:uFill>
                  <a:cs typeface="Times New Roman" panose="02020603050405020304" pitchFamily="18" charset="0"/>
                </a:endParaRPr>
              </a:p>
            </p:txBody>
          </p:sp>
        </p:grpSp>
      </p:grpSp>
      <p:sp>
        <p:nvSpPr>
          <p:cNvPr id="11" name="Textfeld 10"/>
          <p:cNvSpPr txBox="1"/>
          <p:nvPr/>
        </p:nvSpPr>
        <p:spPr>
          <a:xfrm>
            <a:off x="3586039" y="6453336"/>
            <a:ext cx="1872629" cy="338554"/>
          </a:xfrm>
          <a:prstGeom prst="rect">
            <a:avLst/>
          </a:prstGeom>
          <a:noFill/>
        </p:spPr>
        <p:txBody>
          <a:bodyPr wrap="none" rtlCol="0">
            <a:spAutoFit/>
          </a:bodyPr>
          <a:lstStyle/>
          <a:p>
            <a:r>
              <a:rPr lang="de-DE" sz="1600" b="1" u="sng" dirty="0" err="1" smtClean="0">
                <a:uFill>
                  <a:solidFill>
                    <a:schemeClr val="accent1"/>
                  </a:solidFill>
                </a:uFill>
                <a:cs typeface="Times New Roman" panose="02020603050405020304" pitchFamily="18" charset="0"/>
              </a:rPr>
              <a:t>Creditors</a:t>
            </a:r>
            <a:r>
              <a:rPr lang="de-DE" sz="1600" b="1" u="sng" dirty="0" smtClean="0">
                <a:uFill>
                  <a:solidFill>
                    <a:schemeClr val="accent1"/>
                  </a:solidFill>
                </a:uFill>
                <a:cs typeface="Times New Roman" panose="02020603050405020304" pitchFamily="18" charset="0"/>
              </a:rPr>
              <a:t> x Loss</a:t>
            </a:r>
            <a:endParaRPr lang="de-DE" sz="1600" b="1" u="sng" dirty="0">
              <a:uFill>
                <a:solidFill>
                  <a:schemeClr val="accent1"/>
                </a:solidFill>
              </a:uFill>
              <a:cs typeface="Times New Roman" panose="02020603050405020304" pitchFamily="18" charset="0"/>
            </a:endParaRPr>
          </a:p>
        </p:txBody>
      </p:sp>
      <p:pic>
        <p:nvPicPr>
          <p:cNvPr id="13" name="Grafik 12"/>
          <p:cNvPicPr>
            <a:picLocks noChangeAspect="1"/>
          </p:cNvPicPr>
          <p:nvPr/>
        </p:nvPicPr>
        <p:blipFill>
          <a:blip r:embed="rId5"/>
          <a:stretch>
            <a:fillRect/>
          </a:stretch>
        </p:blipFill>
        <p:spPr>
          <a:xfrm>
            <a:off x="567556" y="21332"/>
            <a:ext cx="7965257" cy="6503293"/>
          </a:xfrm>
          <a:prstGeom prst="rect">
            <a:avLst/>
          </a:prstGeom>
        </p:spPr>
      </p:pic>
    </p:spTree>
    <p:extLst>
      <p:ext uri="{BB962C8B-B14F-4D97-AF65-F5344CB8AC3E}">
        <p14:creationId xmlns:p14="http://schemas.microsoft.com/office/powerpoint/2010/main" val="39904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Which KPIs are Relevant for Decision-Making?</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48</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smtClean="0"/>
              <a:t>Key findings</a:t>
            </a:r>
          </a:p>
          <a:p>
            <a:pPr marL="357188" lvl="2" indent="-357188"/>
            <a:r>
              <a:rPr lang="en-US" b="1" u="sng" dirty="0" err="1">
                <a:uFill>
                  <a:solidFill>
                    <a:schemeClr val="accent1"/>
                  </a:solidFill>
                </a:uFill>
                <a:cs typeface="Times New Roman" panose="02020603050405020304" pitchFamily="18" charset="0"/>
              </a:rPr>
              <a:t>Heatmaps</a:t>
            </a:r>
            <a:r>
              <a:rPr lang="en-US" dirty="0"/>
              <a:t> show </a:t>
            </a:r>
            <a:r>
              <a:rPr lang="en-US" dirty="0" smtClean="0"/>
              <a:t>that participants</a:t>
            </a:r>
          </a:p>
          <a:p>
            <a:pPr marL="714375" lvl="2" indent="-352425"/>
            <a:r>
              <a:rPr lang="en-US" dirty="0" smtClean="0"/>
              <a:t>Do not seem to show the same interest in the cash flow statement as in the income statement</a:t>
            </a:r>
          </a:p>
          <a:p>
            <a:pPr marL="714375" lvl="2" indent="-352425"/>
            <a:r>
              <a:rPr lang="en-US" dirty="0" smtClean="0"/>
              <a:t>This is particularly true for the creditors</a:t>
            </a:r>
          </a:p>
        </p:txBody>
      </p:sp>
    </p:spTree>
    <p:extLst>
      <p:ext uri="{BB962C8B-B14F-4D97-AF65-F5344CB8AC3E}">
        <p14:creationId xmlns:p14="http://schemas.microsoft.com/office/powerpoint/2010/main" val="340760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Which KPIs are Relevant for Decision-Making?</a:t>
            </a:r>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49</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aphicFrame>
        <p:nvGraphicFramePr>
          <p:cNvPr id="7" name="Tabelle 6"/>
          <p:cNvGraphicFramePr>
            <a:graphicFrameLocks noGrp="1"/>
          </p:cNvGraphicFramePr>
          <p:nvPr>
            <p:extLst>
              <p:ext uri="{D42A27DB-BD31-4B8C-83A1-F6EECF244321}">
                <p14:modId xmlns:p14="http://schemas.microsoft.com/office/powerpoint/2010/main" val="4142458778"/>
              </p:ext>
            </p:extLst>
          </p:nvPr>
        </p:nvGraphicFramePr>
        <p:xfrm>
          <a:off x="323850" y="1556792"/>
          <a:ext cx="4680198" cy="1224484"/>
        </p:xfrm>
        <a:graphic>
          <a:graphicData uri="http://schemas.openxmlformats.org/drawingml/2006/table">
            <a:tbl>
              <a:tblPr firstRow="1" bandRow="1">
                <a:tableStyleId>{5C22544A-7EE6-4342-B048-85BDC9FD1C3A}</a:tableStyleId>
              </a:tblPr>
              <a:tblGrid>
                <a:gridCol w="1879244">
                  <a:extLst>
                    <a:ext uri="{9D8B030D-6E8A-4147-A177-3AD203B41FA5}">
                      <a16:colId xmlns:a16="http://schemas.microsoft.com/office/drawing/2014/main" xmlns="" val="20000"/>
                    </a:ext>
                  </a:extLst>
                </a:gridCol>
                <a:gridCol w="869201">
                  <a:extLst>
                    <a:ext uri="{9D8B030D-6E8A-4147-A177-3AD203B41FA5}">
                      <a16:colId xmlns:a16="http://schemas.microsoft.com/office/drawing/2014/main" xmlns="" val="20001"/>
                    </a:ext>
                  </a:extLst>
                </a:gridCol>
                <a:gridCol w="977852">
                  <a:extLst>
                    <a:ext uri="{9D8B030D-6E8A-4147-A177-3AD203B41FA5}">
                      <a16:colId xmlns:a16="http://schemas.microsoft.com/office/drawing/2014/main" xmlns="" val="20002"/>
                    </a:ext>
                  </a:extLst>
                </a:gridCol>
                <a:gridCol w="953901">
                  <a:extLst>
                    <a:ext uri="{9D8B030D-6E8A-4147-A177-3AD203B41FA5}">
                      <a16:colId xmlns:a16="http://schemas.microsoft.com/office/drawing/2014/main" xmlns="" val="20003"/>
                    </a:ext>
                  </a:extLst>
                </a:gridCol>
              </a:tblGrid>
              <a:tr h="306121">
                <a:tc>
                  <a:txBody>
                    <a:bodyPr/>
                    <a:lstStyle/>
                    <a:p>
                      <a:r>
                        <a:rPr lang="de-DE" sz="1400" dirty="0" smtClean="0"/>
                        <a:t>Income Statement</a:t>
                      </a:r>
                      <a:endParaRPr lang="de-DE" sz="1400" dirty="0"/>
                    </a:p>
                  </a:txBody>
                  <a:tcPr marL="36000" marR="36000"/>
                </a:tc>
                <a:tc>
                  <a:txBody>
                    <a:bodyPr/>
                    <a:lstStyle/>
                    <a:p>
                      <a:pPr algn="ctr"/>
                      <a:r>
                        <a:rPr lang="de-DE" sz="1400" dirty="0" smtClean="0"/>
                        <a:t>Profit</a:t>
                      </a:r>
                      <a:endParaRPr lang="de-DE" sz="1400" dirty="0"/>
                    </a:p>
                  </a:txBody>
                  <a:tcPr marL="36000" marR="36000"/>
                </a:tc>
                <a:tc>
                  <a:txBody>
                    <a:bodyPr/>
                    <a:lstStyle/>
                    <a:p>
                      <a:pPr algn="ctr"/>
                      <a:r>
                        <a:rPr lang="de-DE" sz="1400" dirty="0" smtClean="0"/>
                        <a:t>Loss</a:t>
                      </a:r>
                      <a:endParaRPr lang="de-DE" sz="1400" dirty="0"/>
                    </a:p>
                  </a:txBody>
                  <a:tcPr marL="36000" marR="36000"/>
                </a:tc>
                <a:tc>
                  <a:txBody>
                    <a:bodyPr/>
                    <a:lstStyle/>
                    <a:p>
                      <a:pPr algn="ctr"/>
                      <a:r>
                        <a:rPr lang="de-DE" sz="1400" dirty="0" smtClean="0"/>
                        <a:t>Total</a:t>
                      </a:r>
                      <a:endParaRPr lang="de-DE" sz="1400" dirty="0"/>
                    </a:p>
                  </a:txBody>
                  <a:tcPr marL="36000" marR="36000"/>
                </a:tc>
                <a:extLst>
                  <a:ext uri="{0D108BD9-81ED-4DB2-BD59-A6C34878D82A}">
                    <a16:rowId xmlns:a16="http://schemas.microsoft.com/office/drawing/2014/main" xmlns="" val="10000"/>
                  </a:ext>
                </a:extLst>
              </a:tr>
              <a:tr h="306121">
                <a:tc>
                  <a:txBody>
                    <a:bodyPr/>
                    <a:lstStyle/>
                    <a:p>
                      <a:r>
                        <a:rPr lang="de-DE" sz="1400" dirty="0" smtClean="0"/>
                        <a:t>Investors</a:t>
                      </a:r>
                      <a:endParaRPr lang="de-DE" sz="1400" dirty="0"/>
                    </a:p>
                  </a:txBody>
                  <a:tcPr marL="36000" marR="36000"/>
                </a:tc>
                <a:tc>
                  <a:txBody>
                    <a:bodyPr/>
                    <a:lstStyle/>
                    <a:p>
                      <a:pPr algn="ctr"/>
                      <a:r>
                        <a:rPr lang="de-DE" sz="1400" dirty="0" smtClean="0"/>
                        <a:t>4.5</a:t>
                      </a:r>
                      <a:endParaRPr lang="de-DE" sz="1400" dirty="0"/>
                    </a:p>
                  </a:txBody>
                  <a:tcPr marL="36000" marR="36000"/>
                </a:tc>
                <a:tc>
                  <a:txBody>
                    <a:bodyPr/>
                    <a:lstStyle/>
                    <a:p>
                      <a:pPr algn="ctr"/>
                      <a:r>
                        <a:rPr lang="de-DE" sz="1400" dirty="0" smtClean="0"/>
                        <a:t>4.4</a:t>
                      </a:r>
                      <a:endParaRPr lang="de-DE" sz="1400" dirty="0"/>
                    </a:p>
                  </a:txBody>
                  <a:tcPr marL="36000" marR="36000"/>
                </a:tc>
                <a:tc>
                  <a:txBody>
                    <a:bodyPr/>
                    <a:lstStyle/>
                    <a:p>
                      <a:pPr algn="ctr"/>
                      <a:r>
                        <a:rPr lang="de-DE" sz="1400" dirty="0" smtClean="0"/>
                        <a:t>4.4</a:t>
                      </a:r>
                      <a:endParaRPr lang="de-DE" sz="1400" dirty="0"/>
                    </a:p>
                  </a:txBody>
                  <a:tcPr marL="36000" marR="36000"/>
                </a:tc>
                <a:extLst>
                  <a:ext uri="{0D108BD9-81ED-4DB2-BD59-A6C34878D82A}">
                    <a16:rowId xmlns:a16="http://schemas.microsoft.com/office/drawing/2014/main" xmlns="" val="10001"/>
                  </a:ext>
                </a:extLst>
              </a:tr>
              <a:tr h="306121">
                <a:tc>
                  <a:txBody>
                    <a:bodyPr/>
                    <a:lstStyle/>
                    <a:p>
                      <a:r>
                        <a:rPr lang="en-US" sz="1400" noProof="0" dirty="0" smtClean="0"/>
                        <a:t>Creditors</a:t>
                      </a:r>
                      <a:endParaRPr lang="en-US" sz="1400" noProof="0" dirty="0"/>
                    </a:p>
                  </a:txBody>
                  <a:tcPr marL="36000" marR="36000"/>
                </a:tc>
                <a:tc>
                  <a:txBody>
                    <a:bodyPr/>
                    <a:lstStyle/>
                    <a:p>
                      <a:pPr algn="ctr"/>
                      <a:r>
                        <a:rPr lang="de-DE" sz="1400" dirty="0" smtClean="0"/>
                        <a:t>6.6</a:t>
                      </a:r>
                      <a:endParaRPr lang="de-DE" sz="1400" dirty="0"/>
                    </a:p>
                  </a:txBody>
                  <a:tcPr marL="36000" marR="36000"/>
                </a:tc>
                <a:tc>
                  <a:txBody>
                    <a:bodyPr/>
                    <a:lstStyle/>
                    <a:p>
                      <a:pPr algn="ctr"/>
                      <a:r>
                        <a:rPr lang="de-DE" sz="1400" dirty="0" smtClean="0"/>
                        <a:t>6.0</a:t>
                      </a:r>
                      <a:endParaRPr lang="de-DE" sz="1400" dirty="0"/>
                    </a:p>
                  </a:txBody>
                  <a:tcPr marL="36000" marR="36000"/>
                </a:tc>
                <a:tc>
                  <a:txBody>
                    <a:bodyPr/>
                    <a:lstStyle/>
                    <a:p>
                      <a:pPr algn="ctr"/>
                      <a:r>
                        <a:rPr lang="de-DE" sz="1400" dirty="0" smtClean="0"/>
                        <a:t>6.3</a:t>
                      </a:r>
                      <a:endParaRPr lang="de-DE" sz="1400"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36000" marR="36000"/>
                </a:tc>
                <a:tc>
                  <a:txBody>
                    <a:bodyPr/>
                    <a:lstStyle/>
                    <a:p>
                      <a:pPr algn="ctr"/>
                      <a:r>
                        <a:rPr lang="de-DE" sz="1400" dirty="0" smtClean="0"/>
                        <a:t>5.7</a:t>
                      </a:r>
                      <a:endParaRPr lang="de-DE" sz="1400" dirty="0"/>
                    </a:p>
                  </a:txBody>
                  <a:tcPr marL="36000" marR="36000"/>
                </a:tc>
                <a:tc>
                  <a:txBody>
                    <a:bodyPr/>
                    <a:lstStyle/>
                    <a:p>
                      <a:pPr algn="ctr"/>
                      <a:r>
                        <a:rPr lang="de-DE" sz="1400" dirty="0" smtClean="0"/>
                        <a:t>5.3</a:t>
                      </a:r>
                      <a:endParaRPr lang="de-DE" sz="1400" dirty="0"/>
                    </a:p>
                  </a:txBody>
                  <a:tcPr marL="36000" marR="36000"/>
                </a:tc>
                <a:tc>
                  <a:txBody>
                    <a:bodyPr/>
                    <a:lstStyle/>
                    <a:p>
                      <a:pPr algn="ctr"/>
                      <a:r>
                        <a:rPr lang="de-DE" sz="1400" dirty="0" smtClean="0"/>
                        <a:t>5.5</a:t>
                      </a:r>
                      <a:endParaRPr lang="de-DE" sz="1400" dirty="0"/>
                    </a:p>
                  </a:txBody>
                  <a:tcPr marL="36000" marR="36000"/>
                </a:tc>
                <a:extLst>
                  <a:ext uri="{0D108BD9-81ED-4DB2-BD59-A6C34878D82A}">
                    <a16:rowId xmlns:a16="http://schemas.microsoft.com/office/drawing/2014/main" xmlns="" val="10003"/>
                  </a:ext>
                </a:extLst>
              </a:tr>
            </a:tbl>
          </a:graphicData>
        </a:graphic>
      </p:graphicFrame>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Number of screen visits</a:t>
            </a:r>
          </a:p>
        </p:txBody>
      </p:sp>
      <p:graphicFrame>
        <p:nvGraphicFramePr>
          <p:cNvPr id="26" name="Tabelle 25"/>
          <p:cNvGraphicFramePr>
            <a:graphicFrameLocks noGrp="1"/>
          </p:cNvGraphicFramePr>
          <p:nvPr>
            <p:extLst>
              <p:ext uri="{D42A27DB-BD31-4B8C-83A1-F6EECF244321}">
                <p14:modId xmlns:p14="http://schemas.microsoft.com/office/powerpoint/2010/main" val="1158093809"/>
              </p:ext>
            </p:extLst>
          </p:nvPr>
        </p:nvGraphicFramePr>
        <p:xfrm>
          <a:off x="323850" y="3123553"/>
          <a:ext cx="4680198" cy="1224484"/>
        </p:xfrm>
        <a:graphic>
          <a:graphicData uri="http://schemas.openxmlformats.org/drawingml/2006/table">
            <a:tbl>
              <a:tblPr firstRow="1" bandRow="1">
                <a:tableStyleId>{5C22544A-7EE6-4342-B048-85BDC9FD1C3A}</a:tableStyleId>
              </a:tblPr>
              <a:tblGrid>
                <a:gridCol w="1879244">
                  <a:extLst>
                    <a:ext uri="{9D8B030D-6E8A-4147-A177-3AD203B41FA5}">
                      <a16:colId xmlns:a16="http://schemas.microsoft.com/office/drawing/2014/main" xmlns="" val="20000"/>
                    </a:ext>
                  </a:extLst>
                </a:gridCol>
                <a:gridCol w="869201">
                  <a:extLst>
                    <a:ext uri="{9D8B030D-6E8A-4147-A177-3AD203B41FA5}">
                      <a16:colId xmlns:a16="http://schemas.microsoft.com/office/drawing/2014/main" xmlns="" val="20001"/>
                    </a:ext>
                  </a:extLst>
                </a:gridCol>
                <a:gridCol w="977852">
                  <a:extLst>
                    <a:ext uri="{9D8B030D-6E8A-4147-A177-3AD203B41FA5}">
                      <a16:colId xmlns:a16="http://schemas.microsoft.com/office/drawing/2014/main" xmlns="" val="20002"/>
                    </a:ext>
                  </a:extLst>
                </a:gridCol>
                <a:gridCol w="953901">
                  <a:extLst>
                    <a:ext uri="{9D8B030D-6E8A-4147-A177-3AD203B41FA5}">
                      <a16:colId xmlns:a16="http://schemas.microsoft.com/office/drawing/2014/main" xmlns="" val="20003"/>
                    </a:ext>
                  </a:extLst>
                </a:gridCol>
              </a:tblGrid>
              <a:tr h="306121">
                <a:tc>
                  <a:txBody>
                    <a:bodyPr/>
                    <a:lstStyle/>
                    <a:p>
                      <a:r>
                        <a:rPr lang="de-DE" sz="1400" dirty="0" smtClean="0"/>
                        <a:t>Balance Sheet</a:t>
                      </a:r>
                      <a:endParaRPr lang="de-DE" sz="1400" dirty="0"/>
                    </a:p>
                  </a:txBody>
                  <a:tcPr marL="36000" marR="36000"/>
                </a:tc>
                <a:tc>
                  <a:txBody>
                    <a:bodyPr/>
                    <a:lstStyle/>
                    <a:p>
                      <a:pPr algn="ctr"/>
                      <a:r>
                        <a:rPr lang="de-DE" sz="1400" dirty="0" smtClean="0"/>
                        <a:t>Profit</a:t>
                      </a:r>
                      <a:endParaRPr lang="de-DE" sz="1400" dirty="0"/>
                    </a:p>
                  </a:txBody>
                  <a:tcPr marL="36000" marR="36000"/>
                </a:tc>
                <a:tc>
                  <a:txBody>
                    <a:bodyPr/>
                    <a:lstStyle/>
                    <a:p>
                      <a:pPr algn="ctr"/>
                      <a:r>
                        <a:rPr lang="de-DE" sz="1400" dirty="0" smtClean="0"/>
                        <a:t>Loss</a:t>
                      </a:r>
                      <a:endParaRPr lang="de-DE" sz="1400" dirty="0"/>
                    </a:p>
                  </a:txBody>
                  <a:tcPr marL="36000" marR="36000"/>
                </a:tc>
                <a:tc>
                  <a:txBody>
                    <a:bodyPr/>
                    <a:lstStyle/>
                    <a:p>
                      <a:pPr algn="ctr"/>
                      <a:r>
                        <a:rPr lang="de-DE" sz="1400" dirty="0" smtClean="0"/>
                        <a:t>Total</a:t>
                      </a:r>
                      <a:endParaRPr lang="de-DE" sz="1400" dirty="0"/>
                    </a:p>
                  </a:txBody>
                  <a:tcPr marL="36000" marR="36000"/>
                </a:tc>
                <a:extLst>
                  <a:ext uri="{0D108BD9-81ED-4DB2-BD59-A6C34878D82A}">
                    <a16:rowId xmlns:a16="http://schemas.microsoft.com/office/drawing/2014/main" xmlns="" val="10000"/>
                  </a:ext>
                </a:extLst>
              </a:tr>
              <a:tr h="306121">
                <a:tc>
                  <a:txBody>
                    <a:bodyPr/>
                    <a:lstStyle/>
                    <a:p>
                      <a:r>
                        <a:rPr lang="de-DE" sz="1400" dirty="0" smtClean="0"/>
                        <a:t>Investors</a:t>
                      </a:r>
                      <a:endParaRPr lang="de-DE" sz="1400" dirty="0"/>
                    </a:p>
                  </a:txBody>
                  <a:tcPr marL="36000" marR="36000"/>
                </a:tc>
                <a:tc>
                  <a:txBody>
                    <a:bodyPr/>
                    <a:lstStyle/>
                    <a:p>
                      <a:pPr algn="ctr"/>
                      <a:r>
                        <a:rPr lang="de-DE" sz="1400" dirty="0" smtClean="0"/>
                        <a:t>4.6</a:t>
                      </a:r>
                      <a:endParaRPr lang="de-DE" sz="1400" dirty="0"/>
                    </a:p>
                  </a:txBody>
                  <a:tcPr marL="36000" marR="36000"/>
                </a:tc>
                <a:tc>
                  <a:txBody>
                    <a:bodyPr/>
                    <a:lstStyle/>
                    <a:p>
                      <a:pPr algn="ctr"/>
                      <a:r>
                        <a:rPr lang="de-DE" sz="1400" dirty="0" smtClean="0"/>
                        <a:t>5.0</a:t>
                      </a:r>
                      <a:endParaRPr lang="de-DE" sz="1400" dirty="0"/>
                    </a:p>
                  </a:txBody>
                  <a:tcPr marL="36000" marR="36000"/>
                </a:tc>
                <a:tc>
                  <a:txBody>
                    <a:bodyPr/>
                    <a:lstStyle/>
                    <a:p>
                      <a:pPr algn="ctr"/>
                      <a:r>
                        <a:rPr lang="de-DE" sz="1400" dirty="0" smtClean="0"/>
                        <a:t>4.8</a:t>
                      </a:r>
                      <a:endParaRPr lang="de-DE" sz="1400" dirty="0"/>
                    </a:p>
                  </a:txBody>
                  <a:tcPr marL="36000" marR="36000"/>
                </a:tc>
                <a:extLst>
                  <a:ext uri="{0D108BD9-81ED-4DB2-BD59-A6C34878D82A}">
                    <a16:rowId xmlns:a16="http://schemas.microsoft.com/office/drawing/2014/main" xmlns="" val="10001"/>
                  </a:ext>
                </a:extLst>
              </a:tr>
              <a:tr h="306121">
                <a:tc>
                  <a:txBody>
                    <a:bodyPr/>
                    <a:lstStyle/>
                    <a:p>
                      <a:r>
                        <a:rPr lang="en-US" sz="1400" noProof="0" dirty="0" smtClean="0"/>
                        <a:t>Creditors</a:t>
                      </a:r>
                      <a:endParaRPr lang="en-US" sz="1400" noProof="0" dirty="0"/>
                    </a:p>
                  </a:txBody>
                  <a:tcPr marL="36000" marR="36000"/>
                </a:tc>
                <a:tc>
                  <a:txBody>
                    <a:bodyPr/>
                    <a:lstStyle/>
                    <a:p>
                      <a:pPr algn="ctr"/>
                      <a:r>
                        <a:rPr lang="de-DE" sz="1400" dirty="0" smtClean="0"/>
                        <a:t>6.7</a:t>
                      </a:r>
                      <a:endParaRPr lang="de-DE" sz="1400" dirty="0"/>
                    </a:p>
                  </a:txBody>
                  <a:tcPr marL="36000" marR="36000"/>
                </a:tc>
                <a:tc>
                  <a:txBody>
                    <a:bodyPr/>
                    <a:lstStyle/>
                    <a:p>
                      <a:pPr algn="ctr"/>
                      <a:r>
                        <a:rPr lang="de-DE" sz="1400" dirty="0" smtClean="0"/>
                        <a:t>5.7</a:t>
                      </a:r>
                      <a:endParaRPr lang="de-DE" sz="1400" dirty="0"/>
                    </a:p>
                  </a:txBody>
                  <a:tcPr marL="36000" marR="36000"/>
                </a:tc>
                <a:tc>
                  <a:txBody>
                    <a:bodyPr/>
                    <a:lstStyle/>
                    <a:p>
                      <a:pPr algn="ctr"/>
                      <a:r>
                        <a:rPr lang="de-DE" sz="1400" dirty="0" smtClean="0"/>
                        <a:t>6.2</a:t>
                      </a:r>
                      <a:endParaRPr lang="de-DE" sz="1400"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36000" marR="36000"/>
                </a:tc>
                <a:tc>
                  <a:txBody>
                    <a:bodyPr/>
                    <a:lstStyle/>
                    <a:p>
                      <a:pPr algn="ctr"/>
                      <a:r>
                        <a:rPr lang="de-DE" sz="1400" dirty="0" smtClean="0"/>
                        <a:t>5.8</a:t>
                      </a:r>
                      <a:endParaRPr lang="de-DE" sz="1400" dirty="0"/>
                    </a:p>
                  </a:txBody>
                  <a:tcPr marL="36000" marR="36000"/>
                </a:tc>
                <a:tc>
                  <a:txBody>
                    <a:bodyPr/>
                    <a:lstStyle/>
                    <a:p>
                      <a:pPr algn="ctr"/>
                      <a:r>
                        <a:rPr lang="de-DE" sz="1400" dirty="0" smtClean="0"/>
                        <a:t>5.5</a:t>
                      </a:r>
                      <a:endParaRPr lang="de-DE" sz="1400" dirty="0"/>
                    </a:p>
                  </a:txBody>
                  <a:tcPr marL="36000" marR="36000"/>
                </a:tc>
                <a:tc>
                  <a:txBody>
                    <a:bodyPr/>
                    <a:lstStyle/>
                    <a:p>
                      <a:pPr algn="ctr"/>
                      <a:r>
                        <a:rPr lang="de-DE" sz="1400" dirty="0" smtClean="0"/>
                        <a:t>5.6</a:t>
                      </a:r>
                      <a:endParaRPr lang="de-DE" sz="1400" dirty="0"/>
                    </a:p>
                  </a:txBody>
                  <a:tcPr marL="36000" marR="36000"/>
                </a:tc>
                <a:extLst>
                  <a:ext uri="{0D108BD9-81ED-4DB2-BD59-A6C34878D82A}">
                    <a16:rowId xmlns:a16="http://schemas.microsoft.com/office/drawing/2014/main" xmlns="" val="10003"/>
                  </a:ext>
                </a:extLst>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594251855"/>
              </p:ext>
            </p:extLst>
          </p:nvPr>
        </p:nvGraphicFramePr>
        <p:xfrm>
          <a:off x="323850" y="4724796"/>
          <a:ext cx="4680198" cy="1224484"/>
        </p:xfrm>
        <a:graphic>
          <a:graphicData uri="http://schemas.openxmlformats.org/drawingml/2006/table">
            <a:tbl>
              <a:tblPr firstRow="1" bandRow="1">
                <a:tableStyleId>{5C22544A-7EE6-4342-B048-85BDC9FD1C3A}</a:tableStyleId>
              </a:tblPr>
              <a:tblGrid>
                <a:gridCol w="1879244">
                  <a:extLst>
                    <a:ext uri="{9D8B030D-6E8A-4147-A177-3AD203B41FA5}">
                      <a16:colId xmlns:a16="http://schemas.microsoft.com/office/drawing/2014/main" xmlns="" val="20000"/>
                    </a:ext>
                  </a:extLst>
                </a:gridCol>
                <a:gridCol w="869201">
                  <a:extLst>
                    <a:ext uri="{9D8B030D-6E8A-4147-A177-3AD203B41FA5}">
                      <a16:colId xmlns:a16="http://schemas.microsoft.com/office/drawing/2014/main" xmlns="" val="20001"/>
                    </a:ext>
                  </a:extLst>
                </a:gridCol>
                <a:gridCol w="977852">
                  <a:extLst>
                    <a:ext uri="{9D8B030D-6E8A-4147-A177-3AD203B41FA5}">
                      <a16:colId xmlns:a16="http://schemas.microsoft.com/office/drawing/2014/main" xmlns="" val="20002"/>
                    </a:ext>
                  </a:extLst>
                </a:gridCol>
                <a:gridCol w="953901">
                  <a:extLst>
                    <a:ext uri="{9D8B030D-6E8A-4147-A177-3AD203B41FA5}">
                      <a16:colId xmlns:a16="http://schemas.microsoft.com/office/drawing/2014/main" xmlns="" val="20003"/>
                    </a:ext>
                  </a:extLst>
                </a:gridCol>
              </a:tblGrid>
              <a:tr h="306121">
                <a:tc>
                  <a:txBody>
                    <a:bodyPr/>
                    <a:lstStyle/>
                    <a:p>
                      <a:r>
                        <a:rPr lang="de-DE" sz="1400" dirty="0" smtClean="0"/>
                        <a:t>Cashflow Statement</a:t>
                      </a:r>
                      <a:endParaRPr lang="de-DE" sz="1400" dirty="0"/>
                    </a:p>
                  </a:txBody>
                  <a:tcPr marL="36000" marR="36000"/>
                </a:tc>
                <a:tc>
                  <a:txBody>
                    <a:bodyPr/>
                    <a:lstStyle/>
                    <a:p>
                      <a:pPr algn="ctr"/>
                      <a:r>
                        <a:rPr lang="de-DE" sz="1400" dirty="0" smtClean="0"/>
                        <a:t>Profit</a:t>
                      </a:r>
                      <a:endParaRPr lang="de-DE" sz="1400" dirty="0"/>
                    </a:p>
                  </a:txBody>
                  <a:tcPr marL="36000" marR="36000"/>
                </a:tc>
                <a:tc>
                  <a:txBody>
                    <a:bodyPr/>
                    <a:lstStyle/>
                    <a:p>
                      <a:pPr algn="ctr"/>
                      <a:r>
                        <a:rPr lang="de-DE" sz="1400" dirty="0" smtClean="0"/>
                        <a:t>Loss</a:t>
                      </a:r>
                      <a:endParaRPr lang="de-DE" sz="1400" dirty="0"/>
                    </a:p>
                  </a:txBody>
                  <a:tcPr marL="36000" marR="36000"/>
                </a:tc>
                <a:tc>
                  <a:txBody>
                    <a:bodyPr/>
                    <a:lstStyle/>
                    <a:p>
                      <a:pPr algn="ctr"/>
                      <a:r>
                        <a:rPr lang="de-DE" sz="1400" dirty="0" smtClean="0"/>
                        <a:t>Total</a:t>
                      </a:r>
                      <a:endParaRPr lang="de-DE" sz="1400" dirty="0"/>
                    </a:p>
                  </a:txBody>
                  <a:tcPr marL="36000" marR="36000"/>
                </a:tc>
                <a:extLst>
                  <a:ext uri="{0D108BD9-81ED-4DB2-BD59-A6C34878D82A}">
                    <a16:rowId xmlns:a16="http://schemas.microsoft.com/office/drawing/2014/main" xmlns="" val="10000"/>
                  </a:ext>
                </a:extLst>
              </a:tr>
              <a:tr h="306121">
                <a:tc>
                  <a:txBody>
                    <a:bodyPr/>
                    <a:lstStyle/>
                    <a:p>
                      <a:r>
                        <a:rPr lang="de-DE" sz="1400" dirty="0" smtClean="0"/>
                        <a:t>Investors</a:t>
                      </a:r>
                      <a:endParaRPr lang="de-DE" sz="1400" dirty="0"/>
                    </a:p>
                  </a:txBody>
                  <a:tcPr marL="36000" marR="36000"/>
                </a:tc>
                <a:tc>
                  <a:txBody>
                    <a:bodyPr/>
                    <a:lstStyle/>
                    <a:p>
                      <a:pPr algn="ctr"/>
                      <a:r>
                        <a:rPr lang="de-DE" sz="1400" dirty="0" smtClean="0"/>
                        <a:t>3.4</a:t>
                      </a:r>
                      <a:endParaRPr lang="de-DE" sz="1400" dirty="0"/>
                    </a:p>
                  </a:txBody>
                  <a:tcPr marL="36000" marR="36000"/>
                </a:tc>
                <a:tc>
                  <a:txBody>
                    <a:bodyPr/>
                    <a:lstStyle/>
                    <a:p>
                      <a:pPr algn="ctr"/>
                      <a:r>
                        <a:rPr lang="de-DE" sz="1400" dirty="0" smtClean="0"/>
                        <a:t>3.4</a:t>
                      </a:r>
                      <a:endParaRPr lang="de-DE" sz="1400" dirty="0"/>
                    </a:p>
                  </a:txBody>
                  <a:tcPr marL="36000" marR="36000"/>
                </a:tc>
                <a:tc>
                  <a:txBody>
                    <a:bodyPr/>
                    <a:lstStyle/>
                    <a:p>
                      <a:pPr algn="ctr"/>
                      <a:r>
                        <a:rPr lang="de-DE" sz="1400" dirty="0" smtClean="0"/>
                        <a:t>3.4</a:t>
                      </a:r>
                      <a:endParaRPr lang="de-DE" sz="1400" dirty="0"/>
                    </a:p>
                  </a:txBody>
                  <a:tcPr marL="36000" marR="36000"/>
                </a:tc>
                <a:extLst>
                  <a:ext uri="{0D108BD9-81ED-4DB2-BD59-A6C34878D82A}">
                    <a16:rowId xmlns:a16="http://schemas.microsoft.com/office/drawing/2014/main" xmlns="" val="10001"/>
                  </a:ext>
                </a:extLst>
              </a:tr>
              <a:tr h="306121">
                <a:tc>
                  <a:txBody>
                    <a:bodyPr/>
                    <a:lstStyle/>
                    <a:p>
                      <a:r>
                        <a:rPr lang="en-US" sz="1400" noProof="0" dirty="0" smtClean="0"/>
                        <a:t>Creditors</a:t>
                      </a:r>
                      <a:endParaRPr lang="en-US" sz="1400" noProof="0" dirty="0"/>
                    </a:p>
                  </a:txBody>
                  <a:tcPr marL="36000" marR="36000"/>
                </a:tc>
                <a:tc>
                  <a:txBody>
                    <a:bodyPr/>
                    <a:lstStyle/>
                    <a:p>
                      <a:pPr algn="ctr"/>
                      <a:r>
                        <a:rPr lang="de-DE" sz="1400" dirty="0" smtClean="0"/>
                        <a:t>4.7</a:t>
                      </a:r>
                      <a:endParaRPr lang="de-DE" sz="1400" dirty="0"/>
                    </a:p>
                  </a:txBody>
                  <a:tcPr marL="36000" marR="36000"/>
                </a:tc>
                <a:tc>
                  <a:txBody>
                    <a:bodyPr/>
                    <a:lstStyle/>
                    <a:p>
                      <a:pPr algn="ctr"/>
                      <a:r>
                        <a:rPr lang="de-DE" sz="1400" dirty="0" smtClean="0"/>
                        <a:t>3.8</a:t>
                      </a:r>
                      <a:endParaRPr lang="de-DE" sz="1400" dirty="0"/>
                    </a:p>
                  </a:txBody>
                  <a:tcPr marL="36000" marR="36000"/>
                </a:tc>
                <a:tc>
                  <a:txBody>
                    <a:bodyPr/>
                    <a:lstStyle/>
                    <a:p>
                      <a:pPr algn="ctr"/>
                      <a:r>
                        <a:rPr lang="de-DE" sz="1400" dirty="0" smtClean="0"/>
                        <a:t>4.2</a:t>
                      </a:r>
                      <a:endParaRPr lang="de-DE" sz="1400" dirty="0"/>
                    </a:p>
                  </a:txBody>
                  <a:tcPr marL="36000" marR="36000"/>
                </a:tc>
                <a:extLst>
                  <a:ext uri="{0D108BD9-81ED-4DB2-BD59-A6C34878D82A}">
                    <a16:rowId xmlns:a16="http://schemas.microsoft.com/office/drawing/2014/main" xmlns="" val="10002"/>
                  </a:ext>
                </a:extLst>
              </a:tr>
              <a:tr h="306121">
                <a:tc>
                  <a:txBody>
                    <a:bodyPr/>
                    <a:lstStyle/>
                    <a:p>
                      <a:r>
                        <a:rPr lang="en-US" sz="1400" noProof="0" dirty="0" smtClean="0"/>
                        <a:t>Total</a:t>
                      </a:r>
                      <a:endParaRPr lang="en-US" sz="1400" noProof="0" dirty="0"/>
                    </a:p>
                  </a:txBody>
                  <a:tcPr marL="36000" marR="36000"/>
                </a:tc>
                <a:tc>
                  <a:txBody>
                    <a:bodyPr/>
                    <a:lstStyle/>
                    <a:p>
                      <a:pPr algn="ctr"/>
                      <a:r>
                        <a:rPr lang="de-DE" sz="1400" dirty="0" smtClean="0"/>
                        <a:t>4.1</a:t>
                      </a:r>
                      <a:endParaRPr lang="de-DE" sz="1400" dirty="0"/>
                    </a:p>
                  </a:txBody>
                  <a:tcPr marL="36000" marR="36000"/>
                </a:tc>
                <a:tc>
                  <a:txBody>
                    <a:bodyPr/>
                    <a:lstStyle/>
                    <a:p>
                      <a:pPr algn="ctr"/>
                      <a:r>
                        <a:rPr lang="de-DE" sz="1400" dirty="0" smtClean="0"/>
                        <a:t>3.6</a:t>
                      </a:r>
                      <a:endParaRPr lang="de-DE" sz="1400" dirty="0"/>
                    </a:p>
                  </a:txBody>
                  <a:tcPr marL="36000" marR="36000"/>
                </a:tc>
                <a:tc>
                  <a:txBody>
                    <a:bodyPr/>
                    <a:lstStyle/>
                    <a:p>
                      <a:pPr algn="ctr"/>
                      <a:r>
                        <a:rPr lang="de-DE" sz="1400" dirty="0" smtClean="0"/>
                        <a:t>3.9</a:t>
                      </a:r>
                      <a:endParaRPr lang="de-DE" sz="1400" dirty="0"/>
                    </a:p>
                  </a:txBody>
                  <a:tcPr marL="36000" marR="36000"/>
                </a:tc>
                <a:extLst>
                  <a:ext uri="{0D108BD9-81ED-4DB2-BD59-A6C34878D82A}">
                    <a16:rowId xmlns:a16="http://schemas.microsoft.com/office/drawing/2014/main" xmlns="" val="10003"/>
                  </a:ext>
                </a:extLst>
              </a:tr>
            </a:tbl>
          </a:graphicData>
        </a:graphic>
      </p:graphicFrame>
      <p:grpSp>
        <p:nvGrpSpPr>
          <p:cNvPr id="16" name="Gruppieren 15"/>
          <p:cNvGrpSpPr/>
          <p:nvPr/>
        </p:nvGrpSpPr>
        <p:grpSpPr>
          <a:xfrm>
            <a:off x="5088613" y="1938209"/>
            <a:ext cx="613567" cy="452269"/>
            <a:chOff x="3929385" y="2112635"/>
            <a:chExt cx="613567" cy="452269"/>
          </a:xfrm>
        </p:grpSpPr>
        <p:sp>
          <p:nvSpPr>
            <p:cNvPr id="17" name="Geschweifte Klammer rechts 16"/>
            <p:cNvSpPr/>
            <p:nvPr/>
          </p:nvSpPr>
          <p:spPr>
            <a:xfrm>
              <a:off x="3929385" y="2112635"/>
              <a:ext cx="210568" cy="452269"/>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feld 17"/>
            <p:cNvSpPr txBox="1"/>
            <p:nvPr/>
          </p:nvSpPr>
          <p:spPr>
            <a:xfrm>
              <a:off x="4088982" y="2162924"/>
              <a:ext cx="453970" cy="369332"/>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pSp>
        <p:nvGrpSpPr>
          <p:cNvPr id="19" name="Gruppieren 18"/>
          <p:cNvGrpSpPr/>
          <p:nvPr/>
        </p:nvGrpSpPr>
        <p:grpSpPr>
          <a:xfrm>
            <a:off x="5088613" y="3573016"/>
            <a:ext cx="613567" cy="452269"/>
            <a:chOff x="3929385" y="2112635"/>
            <a:chExt cx="613567" cy="452269"/>
          </a:xfrm>
        </p:grpSpPr>
        <p:sp>
          <p:nvSpPr>
            <p:cNvPr id="20" name="Geschweifte Klammer rechts 19"/>
            <p:cNvSpPr/>
            <p:nvPr/>
          </p:nvSpPr>
          <p:spPr>
            <a:xfrm>
              <a:off x="3929385" y="2112635"/>
              <a:ext cx="210568" cy="452269"/>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feld 20"/>
            <p:cNvSpPr txBox="1"/>
            <p:nvPr/>
          </p:nvSpPr>
          <p:spPr>
            <a:xfrm>
              <a:off x="4088982" y="2162924"/>
              <a:ext cx="453970" cy="369332"/>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grpSp>
        <p:nvGrpSpPr>
          <p:cNvPr id="22" name="Gruppieren 21"/>
          <p:cNvGrpSpPr/>
          <p:nvPr/>
        </p:nvGrpSpPr>
        <p:grpSpPr>
          <a:xfrm>
            <a:off x="5093826" y="5147553"/>
            <a:ext cx="434031" cy="452269"/>
            <a:chOff x="3929385" y="2112635"/>
            <a:chExt cx="434031" cy="452269"/>
          </a:xfrm>
        </p:grpSpPr>
        <p:sp>
          <p:nvSpPr>
            <p:cNvPr id="23" name="Geschweifte Klammer rechts 22"/>
            <p:cNvSpPr/>
            <p:nvPr/>
          </p:nvSpPr>
          <p:spPr>
            <a:xfrm>
              <a:off x="3929385" y="2112635"/>
              <a:ext cx="210568" cy="452269"/>
            </a:xfrm>
            <a:prstGeom prst="rightBrace">
              <a:avLst>
                <a:gd name="adj1" fmla="val 8333"/>
                <a:gd name="adj2" fmla="val 5167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feld 23"/>
            <p:cNvSpPr txBox="1"/>
            <p:nvPr/>
          </p:nvSpPr>
          <p:spPr>
            <a:xfrm>
              <a:off x="4088982" y="2162924"/>
              <a:ext cx="274434" cy="369332"/>
            </a:xfrm>
            <a:prstGeom prst="rect">
              <a:avLst/>
            </a:prstGeom>
            <a:noFill/>
          </p:spPr>
          <p:txBody>
            <a:bodyPr wrap="none" rtlCol="0">
              <a:spAutoFit/>
            </a:bodyPr>
            <a:lstStyle/>
            <a:p>
              <a:r>
                <a:rPr lang="en-US" b="1" dirty="0" smtClean="0">
                  <a:solidFill>
                    <a:schemeClr val="accent2">
                      <a:lumMod val="75000"/>
                    </a:schemeClr>
                  </a:solidFill>
                </a:rPr>
                <a:t>*</a:t>
              </a:r>
              <a:endParaRPr lang="en-US" b="1" dirty="0">
                <a:solidFill>
                  <a:schemeClr val="accent2">
                    <a:lumMod val="75000"/>
                  </a:schemeClr>
                </a:solidFill>
              </a:endParaRPr>
            </a:p>
          </p:txBody>
        </p:sp>
      </p:grpSp>
      <p:sp>
        <p:nvSpPr>
          <p:cNvPr id="31" name="Inhaltsplatzhalter 2"/>
          <p:cNvSpPr txBox="1">
            <a:spLocks/>
          </p:cNvSpPr>
          <p:nvPr/>
        </p:nvSpPr>
        <p:spPr>
          <a:xfrm>
            <a:off x="5796136" y="1557338"/>
            <a:ext cx="3024014"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pPr fontAlgn="t"/>
            <a:r>
              <a:rPr lang="en-US" dirty="0"/>
              <a:t>F</a:t>
            </a:r>
            <a:r>
              <a:rPr lang="en-US" dirty="0" smtClean="0"/>
              <a:t>indings</a:t>
            </a:r>
          </a:p>
          <a:p>
            <a:pPr marL="357188" lvl="2" indent="-357188"/>
            <a:r>
              <a:rPr lang="en-US" dirty="0" smtClean="0">
                <a:uFill>
                  <a:solidFill>
                    <a:schemeClr val="accent1"/>
                  </a:solidFill>
                </a:uFill>
                <a:cs typeface="Times New Roman" panose="02020603050405020304" pitchFamily="18" charset="0"/>
              </a:rPr>
              <a:t>Creditors visit the </a:t>
            </a:r>
            <a:r>
              <a:rPr lang="en-US" b="1" u="sng" dirty="0">
                <a:uFill>
                  <a:solidFill>
                    <a:schemeClr val="accent1"/>
                  </a:solidFill>
                </a:uFill>
                <a:cs typeface="Times New Roman" panose="02020603050405020304" pitchFamily="18" charset="0"/>
              </a:rPr>
              <a:t>income</a:t>
            </a:r>
            <a:r>
              <a:rPr lang="en-US" dirty="0" smtClean="0">
                <a:uFill>
                  <a:solidFill>
                    <a:schemeClr val="accent1"/>
                  </a:solidFill>
                </a:uFill>
                <a:cs typeface="Times New Roman" panose="02020603050405020304" pitchFamily="18" charset="0"/>
              </a:rPr>
              <a:t> </a:t>
            </a:r>
            <a:r>
              <a:rPr lang="en-US" b="1" u="sng" dirty="0">
                <a:uFill>
                  <a:solidFill>
                    <a:schemeClr val="accent1"/>
                  </a:solidFill>
                </a:uFill>
                <a:cs typeface="Times New Roman" panose="02020603050405020304" pitchFamily="18" charset="0"/>
              </a:rPr>
              <a:t>statement</a:t>
            </a:r>
            <a:r>
              <a:rPr lang="en-US" dirty="0" smtClean="0">
                <a:uFill>
                  <a:solidFill>
                    <a:schemeClr val="accent1"/>
                  </a:solidFill>
                </a:uFill>
                <a:cs typeface="Times New Roman" panose="02020603050405020304" pitchFamily="18" charset="0"/>
              </a:rPr>
              <a:t> significantly more often than investors</a:t>
            </a:r>
          </a:p>
          <a:p>
            <a:pPr marL="357188" lvl="2" indent="-357188"/>
            <a:endParaRPr lang="en-US" dirty="0">
              <a:uFill>
                <a:solidFill>
                  <a:schemeClr val="accent1"/>
                </a:solidFill>
              </a:uFill>
              <a:cs typeface="Times New Roman" panose="02020603050405020304" pitchFamily="18" charset="0"/>
            </a:endParaRPr>
          </a:p>
          <a:p>
            <a:pPr marL="357188" lvl="2" indent="-357188"/>
            <a:endParaRPr lang="en-US" dirty="0" smtClean="0">
              <a:uFill>
                <a:solidFill>
                  <a:schemeClr val="accent1"/>
                </a:solidFill>
              </a:uFill>
              <a:cs typeface="Times New Roman" panose="02020603050405020304" pitchFamily="18" charset="0"/>
            </a:endParaRPr>
          </a:p>
          <a:p>
            <a:pPr marL="357188" lvl="2" indent="-357188"/>
            <a:r>
              <a:rPr lang="en-US" dirty="0">
                <a:uFill>
                  <a:solidFill>
                    <a:schemeClr val="accent1"/>
                  </a:solidFill>
                </a:uFill>
                <a:cs typeface="Times New Roman" panose="02020603050405020304" pitchFamily="18" charset="0"/>
              </a:rPr>
              <a:t>Creditors visit the </a:t>
            </a:r>
            <a:r>
              <a:rPr lang="en-US" b="1" u="sng" dirty="0">
                <a:uFill>
                  <a:solidFill>
                    <a:schemeClr val="accent1"/>
                  </a:solidFill>
                </a:uFill>
                <a:cs typeface="Times New Roman" panose="02020603050405020304" pitchFamily="18" charset="0"/>
              </a:rPr>
              <a:t>balance</a:t>
            </a:r>
            <a:r>
              <a:rPr lang="en-US" dirty="0" smtClean="0">
                <a:uFill>
                  <a:solidFill>
                    <a:schemeClr val="accent1"/>
                  </a:solidFill>
                </a:uFill>
                <a:cs typeface="Times New Roman" panose="02020603050405020304" pitchFamily="18" charset="0"/>
              </a:rPr>
              <a:t> </a:t>
            </a:r>
            <a:r>
              <a:rPr lang="en-US" b="1" u="sng" dirty="0">
                <a:uFill>
                  <a:solidFill>
                    <a:schemeClr val="accent1"/>
                  </a:solidFill>
                </a:uFill>
                <a:cs typeface="Times New Roman" panose="02020603050405020304" pitchFamily="18" charset="0"/>
              </a:rPr>
              <a:t>sheet</a:t>
            </a:r>
            <a:r>
              <a:rPr lang="en-US" dirty="0" smtClean="0">
                <a:uFill>
                  <a:solidFill>
                    <a:schemeClr val="accent1"/>
                  </a:solidFill>
                </a:uFill>
                <a:cs typeface="Times New Roman" panose="02020603050405020304" pitchFamily="18" charset="0"/>
              </a:rPr>
              <a:t> significantly more </a:t>
            </a:r>
            <a:r>
              <a:rPr lang="en-US" dirty="0">
                <a:uFill>
                  <a:solidFill>
                    <a:schemeClr val="accent1"/>
                  </a:solidFill>
                </a:uFill>
                <a:cs typeface="Times New Roman" panose="02020603050405020304" pitchFamily="18" charset="0"/>
              </a:rPr>
              <a:t>often than </a:t>
            </a:r>
            <a:r>
              <a:rPr lang="en-US" dirty="0" smtClean="0">
                <a:uFill>
                  <a:solidFill>
                    <a:schemeClr val="accent1"/>
                  </a:solidFill>
                </a:uFill>
                <a:cs typeface="Times New Roman" panose="02020603050405020304" pitchFamily="18" charset="0"/>
              </a:rPr>
              <a:t>investors</a:t>
            </a:r>
          </a:p>
          <a:p>
            <a:pPr marL="357188" lvl="2" indent="-357188"/>
            <a:endParaRPr lang="en-US" dirty="0">
              <a:uFill>
                <a:solidFill>
                  <a:schemeClr val="accent1"/>
                </a:solidFill>
              </a:uFill>
              <a:cs typeface="Times New Roman" panose="02020603050405020304" pitchFamily="18" charset="0"/>
            </a:endParaRPr>
          </a:p>
          <a:p>
            <a:pPr marL="357188" lvl="2" indent="-357188"/>
            <a:endParaRPr lang="en-US" dirty="0" smtClean="0">
              <a:uFill>
                <a:solidFill>
                  <a:schemeClr val="accent1"/>
                </a:solidFill>
              </a:uFill>
              <a:cs typeface="Times New Roman" panose="02020603050405020304" pitchFamily="18" charset="0"/>
            </a:endParaRPr>
          </a:p>
          <a:p>
            <a:pPr marL="357188" lvl="2" indent="-357188"/>
            <a:endParaRPr lang="en-US" dirty="0">
              <a:uFill>
                <a:solidFill>
                  <a:schemeClr val="accent1"/>
                </a:solidFill>
              </a:uFill>
              <a:cs typeface="Times New Roman" panose="02020603050405020304" pitchFamily="18" charset="0"/>
            </a:endParaRPr>
          </a:p>
          <a:p>
            <a:pPr marL="357188" lvl="2" indent="-357188"/>
            <a:r>
              <a:rPr lang="en-US" dirty="0">
                <a:uFill>
                  <a:solidFill>
                    <a:schemeClr val="accent1"/>
                  </a:solidFill>
                </a:uFill>
                <a:cs typeface="Times New Roman" panose="02020603050405020304" pitchFamily="18" charset="0"/>
              </a:rPr>
              <a:t>Creditors visit the </a:t>
            </a:r>
            <a:r>
              <a:rPr lang="en-US" b="1" u="sng" dirty="0" err="1">
                <a:uFill>
                  <a:solidFill>
                    <a:schemeClr val="accent1"/>
                  </a:solidFill>
                </a:uFill>
                <a:cs typeface="Times New Roman" panose="02020603050405020304" pitchFamily="18" charset="0"/>
              </a:rPr>
              <a:t>cashflow</a:t>
            </a:r>
            <a:r>
              <a:rPr lang="en-US" dirty="0" smtClean="0">
                <a:uFill>
                  <a:solidFill>
                    <a:schemeClr val="accent1"/>
                  </a:solidFill>
                </a:uFill>
                <a:cs typeface="Times New Roman" panose="02020603050405020304" pitchFamily="18" charset="0"/>
              </a:rPr>
              <a:t> </a:t>
            </a:r>
            <a:r>
              <a:rPr lang="en-US" b="1" u="sng" dirty="0">
                <a:uFill>
                  <a:solidFill>
                    <a:schemeClr val="accent1"/>
                  </a:solidFill>
                </a:uFill>
                <a:cs typeface="Times New Roman" panose="02020603050405020304" pitchFamily="18" charset="0"/>
              </a:rPr>
              <a:t>statement</a:t>
            </a:r>
            <a:r>
              <a:rPr lang="en-US" dirty="0" smtClean="0">
                <a:uFill>
                  <a:solidFill>
                    <a:schemeClr val="accent1"/>
                  </a:solidFill>
                </a:uFill>
                <a:cs typeface="Times New Roman" panose="02020603050405020304" pitchFamily="18" charset="0"/>
              </a:rPr>
              <a:t> </a:t>
            </a:r>
            <a:r>
              <a:rPr lang="en-US" dirty="0">
                <a:uFill>
                  <a:solidFill>
                    <a:schemeClr val="accent1"/>
                  </a:solidFill>
                </a:uFill>
                <a:cs typeface="Times New Roman" panose="02020603050405020304" pitchFamily="18" charset="0"/>
              </a:rPr>
              <a:t>significantly </a:t>
            </a:r>
            <a:r>
              <a:rPr lang="en-US" dirty="0" smtClean="0">
                <a:uFill>
                  <a:solidFill>
                    <a:schemeClr val="accent1"/>
                  </a:solidFill>
                </a:uFill>
                <a:cs typeface="Times New Roman" panose="02020603050405020304" pitchFamily="18" charset="0"/>
              </a:rPr>
              <a:t>more </a:t>
            </a:r>
            <a:r>
              <a:rPr lang="en-US" dirty="0">
                <a:uFill>
                  <a:solidFill>
                    <a:schemeClr val="accent1"/>
                  </a:solidFill>
                </a:uFill>
                <a:cs typeface="Times New Roman" panose="02020603050405020304" pitchFamily="18" charset="0"/>
              </a:rPr>
              <a:t>often than investors</a:t>
            </a:r>
          </a:p>
          <a:p>
            <a:pPr marL="357188" lvl="2" indent="-357188"/>
            <a:endParaRPr lang="en-US" dirty="0">
              <a:uFill>
                <a:solidFill>
                  <a:schemeClr val="accent1"/>
                </a:solidFill>
              </a:uFill>
              <a:cs typeface="Times New Roman" panose="02020603050405020304" pitchFamily="18" charset="0"/>
            </a:endParaRPr>
          </a:p>
          <a:p>
            <a:pPr marL="357188" lvl="2" indent="-357188"/>
            <a:endParaRPr lang="en-US" dirty="0">
              <a:uFill>
                <a:solidFill>
                  <a:schemeClr val="accent1"/>
                </a:solidFill>
              </a:uFill>
              <a:cs typeface="Times New Roman" panose="02020603050405020304" pitchFamily="18" charset="0"/>
            </a:endParaRPr>
          </a:p>
          <a:p>
            <a:pPr marL="357188" lvl="2" indent="-357188"/>
            <a:endParaRPr lang="en-US" dirty="0" smtClean="0"/>
          </a:p>
        </p:txBody>
      </p:sp>
    </p:spTree>
    <p:extLst>
      <p:ext uri="{BB962C8B-B14F-4D97-AF65-F5344CB8AC3E}">
        <p14:creationId xmlns:p14="http://schemas.microsoft.com/office/powerpoint/2010/main" val="370259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Motivation</a:t>
            </a:r>
            <a:endParaRPr lang="de-DE" dirty="0"/>
          </a:p>
        </p:txBody>
      </p:sp>
      <p:sp>
        <p:nvSpPr>
          <p:cNvPr id="3" name="Inhaltsplatzhalter 2"/>
          <p:cNvSpPr>
            <a:spLocks noGrp="1"/>
          </p:cNvSpPr>
          <p:nvPr>
            <p:ph idx="1"/>
          </p:nvPr>
        </p:nvSpPr>
        <p:spPr>
          <a:xfrm>
            <a:off x="323850" y="1269703"/>
            <a:ext cx="8496300" cy="2447329"/>
          </a:xfrm>
        </p:spPr>
        <p:txBody>
          <a:bodyPr/>
          <a:lstStyle/>
          <a:p>
            <a:r>
              <a:rPr lang="en-US" dirty="0" smtClean="0"/>
              <a:t>How do addressees process information contained in financial statements?</a:t>
            </a:r>
          </a:p>
          <a:p>
            <a:pPr marL="361950" lvl="2" indent="-361950"/>
            <a:r>
              <a:rPr lang="en-US" b="1" u="sng" dirty="0" smtClean="0">
                <a:uFill>
                  <a:solidFill>
                    <a:schemeClr val="accent1"/>
                  </a:solidFill>
                </a:uFill>
                <a:cs typeface="Times New Roman" panose="02020603050405020304" pitchFamily="18" charset="0"/>
              </a:rPr>
              <a:t>Search </a:t>
            </a:r>
            <a:r>
              <a:rPr lang="en-US" b="1" u="sng" dirty="0">
                <a:uFill>
                  <a:solidFill>
                    <a:schemeClr val="accent1"/>
                  </a:solidFill>
                </a:uFill>
                <a:cs typeface="Times New Roman" panose="02020603050405020304" pitchFamily="18" charset="0"/>
              </a:rPr>
              <a:t>strategy: Sequential or directed?</a:t>
            </a:r>
          </a:p>
          <a:p>
            <a:pPr marL="714375" lvl="2" indent="-352425"/>
            <a:r>
              <a:rPr lang="da-DK" dirty="0" smtClean="0"/>
              <a:t>Using </a:t>
            </a:r>
            <a:r>
              <a:rPr lang="da-DK" b="1" u="sng" dirty="0">
                <a:uFill>
                  <a:solidFill>
                    <a:schemeClr val="accent1"/>
                  </a:solidFill>
                </a:uFill>
                <a:cs typeface="Times New Roman" panose="02020603050405020304" pitchFamily="18" charset="0"/>
              </a:rPr>
              <a:t>verbal protocols</a:t>
            </a:r>
            <a:r>
              <a:rPr lang="da-DK" dirty="0" smtClean="0"/>
              <a:t> on the </a:t>
            </a:r>
            <a:r>
              <a:rPr lang="da-DK" dirty="0"/>
              <a:t>individual level</a:t>
            </a:r>
            <a:r>
              <a:rPr lang="da-DK" dirty="0" smtClean="0"/>
              <a:t>, </a:t>
            </a:r>
            <a:r>
              <a:rPr lang="da-DK" cap="small" dirty="0"/>
              <a:t>Bouwman et al. </a:t>
            </a:r>
            <a:r>
              <a:rPr lang="da-DK" dirty="0"/>
              <a:t>(1997</a:t>
            </a:r>
            <a:r>
              <a:rPr lang="da-DK" dirty="0" smtClean="0"/>
              <a:t>) show that the 12 </a:t>
            </a:r>
            <a:r>
              <a:rPr lang="da-DK" b="1" u="sng" dirty="0">
                <a:uFill>
                  <a:solidFill>
                    <a:schemeClr val="accent1"/>
                  </a:solidFill>
                </a:uFill>
                <a:cs typeface="Times New Roman" panose="02020603050405020304" pitchFamily="18" charset="0"/>
              </a:rPr>
              <a:t>financial analysts</a:t>
            </a:r>
            <a:r>
              <a:rPr lang="da-DK" b="1" dirty="0">
                <a:uFill>
                  <a:solidFill>
                    <a:schemeClr val="accent1"/>
                  </a:solidFill>
                </a:uFill>
                <a:cs typeface="Times New Roman" panose="02020603050405020304" pitchFamily="18" charset="0"/>
              </a:rPr>
              <a:t> </a:t>
            </a:r>
            <a:r>
              <a:rPr lang="da-DK" dirty="0" smtClean="0"/>
              <a:t>included in the study apply a </a:t>
            </a:r>
            <a:r>
              <a:rPr lang="da-DK" b="1" u="sng" dirty="0">
                <a:uFill>
                  <a:solidFill>
                    <a:schemeClr val="accent1"/>
                  </a:solidFill>
                </a:uFill>
                <a:cs typeface="Times New Roman" panose="02020603050405020304" pitchFamily="18" charset="0"/>
              </a:rPr>
              <a:t>mix of sequential and </a:t>
            </a:r>
            <a:r>
              <a:rPr lang="da-DK" b="1" u="sng" dirty="0" smtClean="0">
                <a:uFill>
                  <a:solidFill>
                    <a:schemeClr val="accent1"/>
                  </a:solidFill>
                </a:uFill>
                <a:cs typeface="Times New Roman" panose="02020603050405020304" pitchFamily="18" charset="0"/>
              </a:rPr>
              <a:t>directed search strategies</a:t>
            </a:r>
          </a:p>
          <a:p>
            <a:pPr marL="714375" lvl="2" indent="-352425"/>
            <a:endParaRPr lang="da-DK" b="1" u="sng" dirty="0">
              <a:uFill>
                <a:solidFill>
                  <a:schemeClr val="accent1"/>
                </a:solidFill>
              </a:uFill>
              <a:cs typeface="Times New Roman" panose="02020603050405020304" pitchFamily="18" charset="0"/>
            </a:endParaRPr>
          </a:p>
          <a:p>
            <a:pPr marL="714375" lvl="2" indent="-352425"/>
            <a:r>
              <a:rPr lang="da-DK" dirty="0" smtClean="0"/>
              <a:t>Using a </a:t>
            </a:r>
            <a:r>
              <a:rPr lang="da-DK" b="1" u="sng" dirty="0">
                <a:uFill>
                  <a:solidFill>
                    <a:schemeClr val="accent1"/>
                  </a:solidFill>
                </a:uFill>
                <a:cs typeface="Times New Roman" panose="02020603050405020304" pitchFamily="18" charset="0"/>
              </a:rPr>
              <a:t>computerized eye-movement retinal imaging system</a:t>
            </a:r>
            <a:r>
              <a:rPr lang="da-DK" dirty="0" smtClean="0"/>
              <a:t>, </a:t>
            </a:r>
            <a:r>
              <a:rPr lang="da-DK" cap="small" dirty="0"/>
              <a:t>Hunton &amp; McEwen </a:t>
            </a:r>
            <a:r>
              <a:rPr lang="da-DK" dirty="0"/>
              <a:t>(1997) (retracted</a:t>
            </a:r>
            <a:r>
              <a:rPr lang="da-DK" dirty="0" smtClean="0"/>
              <a:t>) (claim to) find that more (less) accurate analysts apply a </a:t>
            </a:r>
            <a:r>
              <a:rPr lang="da-DK" b="1" u="sng" dirty="0" smtClean="0">
                <a:uFill>
                  <a:solidFill>
                    <a:schemeClr val="accent1"/>
                  </a:solidFill>
                </a:uFill>
                <a:cs typeface="Times New Roman" panose="02020603050405020304" pitchFamily="18" charset="0"/>
              </a:rPr>
              <a:t>directed</a:t>
            </a:r>
            <a:r>
              <a:rPr lang="da-DK" dirty="0" smtClean="0"/>
              <a:t> (</a:t>
            </a:r>
            <a:r>
              <a:rPr lang="da-DK" b="1" u="sng" dirty="0">
                <a:uFill>
                  <a:solidFill>
                    <a:schemeClr val="accent1"/>
                  </a:solidFill>
                </a:uFill>
                <a:cs typeface="Times New Roman" panose="02020603050405020304" pitchFamily="18" charset="0"/>
              </a:rPr>
              <a:t>sequential</a:t>
            </a:r>
            <a:r>
              <a:rPr lang="da-DK" dirty="0" smtClean="0"/>
              <a:t>) search strategy</a:t>
            </a:r>
          </a:p>
          <a:p>
            <a:pPr marL="714375" lvl="2" indent="-352425"/>
            <a:r>
              <a:rPr lang="en-US" cap="small" dirty="0" err="1"/>
              <a:t>Grigg</a:t>
            </a:r>
            <a:r>
              <a:rPr lang="en-US" cap="small" dirty="0"/>
              <a:t> &amp; Griffin </a:t>
            </a:r>
            <a:r>
              <a:rPr lang="en-US" dirty="0" smtClean="0"/>
              <a:t>(2014) use </a:t>
            </a:r>
            <a:r>
              <a:rPr lang="en-US" b="1" u="sng" dirty="0">
                <a:uFill>
                  <a:solidFill>
                    <a:schemeClr val="accent1"/>
                  </a:solidFill>
                </a:uFill>
                <a:cs typeface="Times New Roman" panose="02020603050405020304" pitchFamily="18" charset="0"/>
              </a:rPr>
              <a:t>eye-tracking</a:t>
            </a:r>
            <a:r>
              <a:rPr lang="en-US" dirty="0" smtClean="0"/>
              <a:t> to analyze </a:t>
            </a:r>
            <a:r>
              <a:rPr lang="en-US" b="1" u="sng" dirty="0">
                <a:uFill>
                  <a:solidFill>
                    <a:schemeClr val="accent1"/>
                  </a:solidFill>
                </a:uFill>
                <a:cs typeface="Times New Roman" panose="02020603050405020304" pitchFamily="18" charset="0"/>
              </a:rPr>
              <a:t>how</a:t>
            </a:r>
            <a:r>
              <a:rPr lang="en-US" dirty="0" smtClean="0"/>
              <a:t> 2 (2) participants with (without) accounting knowledge solve </a:t>
            </a:r>
            <a:r>
              <a:rPr lang="en-US" dirty="0"/>
              <a:t>key issues in financial </a:t>
            </a:r>
            <a:r>
              <a:rPr lang="en-US" dirty="0" smtClean="0"/>
              <a:t>analysis</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5</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grpSp>
        <p:nvGrpSpPr>
          <p:cNvPr id="7" name="Gruppieren 6"/>
          <p:cNvGrpSpPr/>
          <p:nvPr/>
        </p:nvGrpSpPr>
        <p:grpSpPr>
          <a:xfrm>
            <a:off x="541660" y="5753861"/>
            <a:ext cx="7991153" cy="529758"/>
            <a:chOff x="541660" y="5851570"/>
            <a:chExt cx="7991153" cy="529758"/>
          </a:xfrm>
        </p:grpSpPr>
        <p:sp>
          <p:nvSpPr>
            <p:cNvPr id="8" name="Rechteck 7"/>
            <p:cNvSpPr/>
            <p:nvPr/>
          </p:nvSpPr>
          <p:spPr>
            <a:xfrm>
              <a:off x="541660" y="5851570"/>
              <a:ext cx="7991153" cy="5297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90000" rIns="90000" bIns="90000" rtlCol="0" anchor="ctr"/>
            <a:lstStyle/>
            <a:p>
              <a:pPr marL="180975">
                <a:lnSpc>
                  <a:spcPct val="110000"/>
                </a:lnSpc>
              </a:pPr>
              <a:r>
                <a:rPr lang="en-US" sz="1600" b="1" dirty="0" smtClean="0"/>
                <a:t>How do professional investors / creditors process information contained in financial statements?</a:t>
              </a:r>
              <a:endParaRPr lang="en-US" sz="1600" b="1" dirty="0"/>
            </a:p>
          </p:txBody>
        </p:sp>
        <p:cxnSp>
          <p:nvCxnSpPr>
            <p:cNvPr id="9" name="Gerade Verbindung 9"/>
            <p:cNvCxnSpPr/>
            <p:nvPr/>
          </p:nvCxnSpPr>
          <p:spPr>
            <a:xfrm>
              <a:off x="8316416" y="5902973"/>
              <a:ext cx="190323" cy="1903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Gerade Verbindung 12"/>
            <p:cNvCxnSpPr/>
            <p:nvPr/>
          </p:nvCxnSpPr>
          <p:spPr>
            <a:xfrm flipH="1">
              <a:off x="8316416" y="5902973"/>
              <a:ext cx="190323" cy="19032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836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a:t>
            </a:r>
            <a:endParaRPr lang="en-US" dirty="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50</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sp>
        <p:nvSpPr>
          <p:cNvPr id="11" name="Inhaltsplatzhalter 2"/>
          <p:cNvSpPr txBox="1">
            <a:spLocks/>
          </p:cNvSpPr>
          <p:nvPr/>
        </p:nvSpPr>
        <p:spPr>
          <a:xfrm>
            <a:off x="323850" y="1270001"/>
            <a:ext cx="8496300" cy="35879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accent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32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774000" indent="-324000" algn="l" defTabSz="914400" rtl="0" eaLnBrk="1" latinLnBrk="0" hangingPunct="1">
              <a:lnSpc>
                <a:spcPct val="11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mj-lt"/>
              <a:buNone/>
              <a:defRPr sz="1600" u="sng" kern="1200" baseline="0">
                <a:solidFill>
                  <a:schemeClr val="tx1"/>
                </a:solidFill>
                <a:uFill>
                  <a:solidFill>
                    <a:schemeClr val="accent1"/>
                  </a:solidFill>
                </a:uFill>
                <a:latin typeface="+mn-lt"/>
                <a:ea typeface="+mn-ea"/>
                <a:cs typeface="+mn-cs"/>
              </a:defRPr>
            </a:lvl5pPr>
            <a:lvl6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6pPr>
            <a:lvl7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7pPr>
            <a:lvl8pPr marL="0" indent="0" algn="l" defTabSz="914400" rtl="0" eaLnBrk="1" latinLnBrk="0" hangingPunct="1">
              <a:lnSpc>
                <a:spcPct val="110000"/>
              </a:lnSpc>
              <a:spcBef>
                <a:spcPts val="0"/>
              </a:spcBef>
              <a:buClr>
                <a:schemeClr val="accent1"/>
              </a:buClr>
              <a:buFont typeface="Arial" panose="020B0604020202020204" pitchFamily="34" charset="0"/>
              <a:buNone/>
              <a:tabLst/>
              <a:defRPr sz="1600" kern="1200" baseline="0">
                <a:solidFill>
                  <a:schemeClr val="tx1"/>
                </a:solidFill>
                <a:latin typeface="+mn-lt"/>
                <a:ea typeface="+mn-ea"/>
                <a:cs typeface="+mn-cs"/>
              </a:defRPr>
            </a:lvl8pPr>
            <a:lvl9pPr marL="0" indent="0" algn="l" defTabSz="914400" rtl="0" eaLnBrk="1" latinLnBrk="0" hangingPunct="1">
              <a:lnSpc>
                <a:spcPct val="110000"/>
              </a:lnSpc>
              <a:spcBef>
                <a:spcPts val="0"/>
              </a:spcBef>
              <a:buClr>
                <a:schemeClr val="accent1"/>
              </a:buClr>
              <a:buFont typeface="Arial" panose="020B0604020202020204" pitchFamily="34" charset="0"/>
              <a:buNone/>
              <a:defRPr sz="1600" kern="1200" baseline="0">
                <a:solidFill>
                  <a:schemeClr val="tx1"/>
                </a:solidFill>
                <a:latin typeface="+mn-lt"/>
                <a:ea typeface="+mn-ea"/>
                <a:cs typeface="+mn-cs"/>
              </a:defRPr>
            </a:lvl9pPr>
          </a:lstStyle>
          <a:p>
            <a:r>
              <a:rPr lang="en-US" dirty="0" smtClean="0"/>
              <a:t>Key findings</a:t>
            </a:r>
          </a:p>
          <a:p>
            <a:endParaRPr lang="en-US" dirty="0" smtClean="0"/>
          </a:p>
          <a:p>
            <a:pPr marL="357188" lvl="2" indent="-357188"/>
            <a:r>
              <a:rPr lang="en-US" b="1" u="sng" dirty="0">
                <a:uFill>
                  <a:solidFill>
                    <a:schemeClr val="accent1"/>
                  </a:solidFill>
                </a:uFill>
                <a:cs typeface="Times New Roman" panose="02020603050405020304" pitchFamily="18" charset="0"/>
              </a:rPr>
              <a:t>EBIT seems to be particularly important for making investment / lending </a:t>
            </a:r>
            <a:r>
              <a:rPr lang="en-US" b="1" u="sng" dirty="0" smtClean="0">
                <a:uFill>
                  <a:solidFill>
                    <a:schemeClr val="accent1"/>
                  </a:solidFill>
                </a:uFill>
                <a:cs typeface="Times New Roman" panose="02020603050405020304" pitchFamily="18" charset="0"/>
              </a:rPr>
              <a:t>decisions</a:t>
            </a:r>
          </a:p>
          <a:p>
            <a:pPr marL="715963" lvl="2" indent="-357188"/>
            <a:r>
              <a:rPr lang="en-US" dirty="0">
                <a:uFill>
                  <a:solidFill>
                    <a:schemeClr val="accent1"/>
                  </a:solidFill>
                </a:uFill>
                <a:cs typeface="Times New Roman" panose="02020603050405020304" pitchFamily="18" charset="0"/>
              </a:rPr>
              <a:t>This finding </a:t>
            </a:r>
            <a:r>
              <a:rPr lang="en-US" dirty="0" smtClean="0">
                <a:uFill>
                  <a:solidFill>
                    <a:schemeClr val="accent1"/>
                  </a:solidFill>
                </a:uFill>
                <a:cs typeface="Times New Roman" panose="02020603050405020304" pitchFamily="18" charset="0"/>
              </a:rPr>
              <a:t>is relevant for the </a:t>
            </a:r>
            <a:r>
              <a:rPr lang="en-US" dirty="0">
                <a:uFill>
                  <a:solidFill>
                    <a:schemeClr val="accent1"/>
                  </a:solidFill>
                </a:uFill>
                <a:cs typeface="Times New Roman" panose="02020603050405020304" pitchFamily="18" charset="0"/>
              </a:rPr>
              <a:t>regulatory debate on the presentation of </a:t>
            </a:r>
            <a:r>
              <a:rPr lang="en-US" dirty="0" smtClean="0">
                <a:uFill>
                  <a:solidFill>
                    <a:schemeClr val="accent1"/>
                  </a:solidFill>
                </a:uFill>
                <a:cs typeface="Times New Roman" panose="02020603050405020304" pitchFamily="18" charset="0"/>
              </a:rPr>
              <a:t>Non-GAAP measures:</a:t>
            </a:r>
          </a:p>
          <a:p>
            <a:pPr marL="1074738" lvl="2" indent="-358775"/>
            <a:r>
              <a:rPr lang="en-US" dirty="0" smtClean="0"/>
              <a:t>Better </a:t>
            </a:r>
            <a:r>
              <a:rPr lang="en-US" dirty="0"/>
              <a:t>ways of communicating </a:t>
            </a:r>
            <a:r>
              <a:rPr lang="en-US" b="1" u="sng" dirty="0">
                <a:uFill>
                  <a:solidFill>
                    <a:schemeClr val="accent1"/>
                  </a:solidFill>
                </a:uFill>
                <a:cs typeface="Times New Roman" panose="02020603050405020304" pitchFamily="18" charset="0"/>
              </a:rPr>
              <a:t>other comprehensive income</a:t>
            </a:r>
            <a:r>
              <a:rPr lang="en-US" dirty="0" smtClean="0"/>
              <a:t>? OCI seems not to be very important…</a:t>
            </a:r>
            <a:endParaRPr lang="en-US" dirty="0"/>
          </a:p>
          <a:p>
            <a:pPr marL="1074738" lvl="2" indent="-358775"/>
            <a:r>
              <a:rPr lang="en-US" dirty="0" smtClean="0"/>
              <a:t>Reviewing </a:t>
            </a:r>
            <a:r>
              <a:rPr lang="en-US" dirty="0"/>
              <a:t>required </a:t>
            </a:r>
            <a:r>
              <a:rPr lang="en-US" b="1" u="sng" dirty="0">
                <a:uFill>
                  <a:solidFill>
                    <a:schemeClr val="accent1"/>
                  </a:solidFill>
                </a:uFill>
                <a:cs typeface="Times New Roman" panose="02020603050405020304" pitchFamily="18" charset="0"/>
              </a:rPr>
              <a:t>minimum line items</a:t>
            </a:r>
            <a:r>
              <a:rPr lang="en-US" b="1" dirty="0">
                <a:uFill>
                  <a:solidFill>
                    <a:schemeClr val="accent1"/>
                  </a:solidFill>
                </a:uFill>
                <a:cs typeface="Times New Roman" panose="02020603050405020304" pitchFamily="18" charset="0"/>
              </a:rPr>
              <a:t> </a:t>
            </a:r>
            <a:r>
              <a:rPr lang="en-US" dirty="0"/>
              <a:t>in primary financial </a:t>
            </a:r>
            <a:r>
              <a:rPr lang="en-US" dirty="0" smtClean="0"/>
              <a:t>statements? Probably a maximum is more helpful….</a:t>
            </a:r>
            <a:endParaRPr lang="en-US" dirty="0"/>
          </a:p>
          <a:p>
            <a:pPr marL="357188" lvl="2" indent="-357188"/>
            <a:endParaRPr lang="en-US" dirty="0">
              <a:uFill>
                <a:solidFill>
                  <a:schemeClr val="accent1"/>
                </a:solidFill>
              </a:uFill>
              <a:cs typeface="Times New Roman" panose="02020603050405020304" pitchFamily="18" charset="0"/>
            </a:endParaRPr>
          </a:p>
          <a:p>
            <a:pPr marL="357188" lvl="2" indent="-357188"/>
            <a:endParaRPr lang="en-US" b="1" u="sng" dirty="0" smtClean="0">
              <a:uFill>
                <a:solidFill>
                  <a:schemeClr val="accent1"/>
                </a:solidFill>
              </a:uFill>
              <a:cs typeface="Times New Roman" panose="02020603050405020304" pitchFamily="18" charset="0"/>
            </a:endParaRPr>
          </a:p>
          <a:p>
            <a:pPr marL="357188" lvl="2" indent="-357188"/>
            <a:r>
              <a:rPr lang="en-US" b="1" u="sng" dirty="0" smtClean="0">
                <a:uFill>
                  <a:solidFill>
                    <a:schemeClr val="accent1"/>
                  </a:solidFill>
                </a:uFill>
                <a:cs typeface="Times New Roman" panose="02020603050405020304" pitchFamily="18" charset="0"/>
              </a:rPr>
              <a:t>Professionals read in an ordered manner</a:t>
            </a:r>
          </a:p>
          <a:p>
            <a:pPr marL="715963" lvl="2" indent="-357188"/>
            <a:r>
              <a:rPr lang="en-US" dirty="0">
                <a:uFill>
                  <a:solidFill>
                    <a:schemeClr val="accent1"/>
                  </a:solidFill>
                </a:uFill>
                <a:cs typeface="Times New Roman" panose="02020603050405020304" pitchFamily="18" charset="0"/>
              </a:rPr>
              <a:t>This finding is relevant for </a:t>
            </a:r>
            <a:r>
              <a:rPr lang="en-US" dirty="0" smtClean="0">
                <a:uFill>
                  <a:solidFill>
                    <a:schemeClr val="accent1"/>
                  </a:solidFill>
                </a:uFill>
                <a:cs typeface="Times New Roman" panose="02020603050405020304" pitchFamily="18" charset="0"/>
              </a:rPr>
              <a:t>the development of hypotheses on the effects of the presence of information items and the choice of the presentation format</a:t>
            </a:r>
            <a:endParaRPr lang="en-US" dirty="0">
              <a:uFill>
                <a:solidFill>
                  <a:schemeClr val="accent1"/>
                </a:solidFill>
              </a:uFill>
              <a:cs typeface="Times New Roman" panose="02020603050405020304" pitchFamily="18" charset="0"/>
            </a:endParaRPr>
          </a:p>
        </p:txBody>
      </p:sp>
    </p:spTree>
    <p:extLst>
      <p:ext uri="{BB962C8B-B14F-4D97-AF65-F5344CB8AC3E}">
        <p14:creationId xmlns:p14="http://schemas.microsoft.com/office/powerpoint/2010/main" val="3762412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tertitel 6"/>
          <p:cNvSpPr txBox="1">
            <a:spLocks/>
          </p:cNvSpPr>
          <p:nvPr/>
        </p:nvSpPr>
        <p:spPr>
          <a:xfrm>
            <a:off x="323850" y="3717032"/>
            <a:ext cx="5256213" cy="2448818"/>
          </a:xfrm>
          <a:prstGeom prst="rect">
            <a:avLst/>
          </a:prstGeom>
        </p:spPr>
        <p:txBody>
          <a:bodyPr vert="horz" lIns="0" tIns="0" rIns="0" bIns="0" rtlCol="0" anchor="t" anchorCtr="0">
            <a:noAutofit/>
          </a:bodyPr>
          <a:lstStyle>
            <a:lvl1pPr indent="0">
              <a:lnSpc>
                <a:spcPct val="110000"/>
              </a:lnSpc>
              <a:spcBef>
                <a:spcPts val="0"/>
              </a:spcBef>
              <a:buFont typeface="Arial" pitchFamily="34" charset="0"/>
              <a:buNone/>
              <a:defRPr sz="2000" b="1" u="none" baseline="0">
                <a:uFill>
                  <a:solidFill>
                    <a:schemeClr val="accent1"/>
                  </a:solidFill>
                </a:uFill>
              </a:defRPr>
            </a:lvl1pPr>
            <a:lvl2pPr indent="0" algn="ctr">
              <a:lnSpc>
                <a:spcPct val="110000"/>
              </a:lnSpc>
              <a:spcBef>
                <a:spcPts val="0"/>
              </a:spcBef>
              <a:buFont typeface="Arial" pitchFamily="34" charset="0"/>
              <a:buNone/>
              <a:defRPr sz="1600">
                <a:solidFill>
                  <a:schemeClr val="tx1">
                    <a:tint val="75000"/>
                  </a:schemeClr>
                </a:solidFill>
              </a:defRPr>
            </a:lvl2pPr>
            <a:lvl3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3pPr>
            <a:lvl4pPr indent="0" algn="ctr">
              <a:lnSpc>
                <a:spcPct val="110000"/>
              </a:lnSpc>
              <a:spcBef>
                <a:spcPts val="0"/>
              </a:spcBef>
              <a:buClr>
                <a:schemeClr val="accent1"/>
              </a:buClr>
              <a:buFont typeface="Arial" panose="020B0604020202020204" pitchFamily="34" charset="0"/>
              <a:buNone/>
              <a:defRPr sz="1600">
                <a:solidFill>
                  <a:schemeClr val="tx1">
                    <a:tint val="75000"/>
                  </a:schemeClr>
                </a:solidFill>
              </a:defRPr>
            </a:lvl4pPr>
            <a:lvl5pPr indent="0" algn="ctr">
              <a:lnSpc>
                <a:spcPct val="110000"/>
              </a:lnSpc>
              <a:spcBef>
                <a:spcPts val="0"/>
              </a:spcBef>
              <a:buFont typeface="+mj-lt"/>
              <a:buNone/>
              <a:defRPr sz="1600" u="sng" baseline="0">
                <a:solidFill>
                  <a:schemeClr val="tx1">
                    <a:tint val="75000"/>
                  </a:schemeClr>
                </a:solidFill>
                <a:uFill>
                  <a:solidFill>
                    <a:schemeClr val="accent1"/>
                  </a:solidFill>
                </a:uFill>
              </a:defRPr>
            </a:lvl5pPr>
            <a:lvl6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6pPr>
            <a:lvl7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7pPr>
            <a:lvl8pPr indent="0" algn="ctr">
              <a:lnSpc>
                <a:spcPct val="110000"/>
              </a:lnSpc>
              <a:spcBef>
                <a:spcPts val="0"/>
              </a:spcBef>
              <a:buClr>
                <a:schemeClr val="accent1"/>
              </a:buClr>
              <a:buFont typeface="Arial" panose="020B0604020202020204" pitchFamily="34" charset="0"/>
              <a:buNone/>
              <a:tabLst/>
              <a:defRPr sz="1600" baseline="0">
                <a:solidFill>
                  <a:schemeClr val="tx1">
                    <a:tint val="75000"/>
                  </a:schemeClr>
                </a:solidFill>
              </a:defRPr>
            </a:lvl8pPr>
            <a:lvl9pPr indent="0" algn="ctr">
              <a:lnSpc>
                <a:spcPct val="110000"/>
              </a:lnSpc>
              <a:spcBef>
                <a:spcPts val="0"/>
              </a:spcBef>
              <a:buClr>
                <a:schemeClr val="accent1"/>
              </a:buClr>
              <a:buFont typeface="Arial" panose="020B0604020202020204" pitchFamily="34" charset="0"/>
              <a:buNone/>
              <a:defRPr sz="1600" baseline="0">
                <a:solidFill>
                  <a:schemeClr val="tx1">
                    <a:tint val="75000"/>
                  </a:schemeClr>
                </a:solidFill>
              </a:defRPr>
            </a:lvl9pPr>
          </a:lstStyle>
          <a:p>
            <a:r>
              <a:rPr lang="de-DE" dirty="0"/>
              <a:t>Prof. Dr. </a:t>
            </a:r>
            <a:r>
              <a:rPr lang="de-DE" dirty="0" smtClean="0"/>
              <a:t>Ulrike Stefani</a:t>
            </a:r>
            <a:endParaRPr lang="de-DE" dirty="0"/>
          </a:p>
          <a:p>
            <a:r>
              <a:rPr lang="de-DE" b="0" dirty="0" smtClean="0"/>
              <a:t>Department </a:t>
            </a:r>
            <a:r>
              <a:rPr lang="de-DE" b="0" dirty="0" err="1" smtClean="0"/>
              <a:t>of</a:t>
            </a:r>
            <a:r>
              <a:rPr lang="de-DE" b="0" dirty="0" smtClean="0"/>
              <a:t> Economics</a:t>
            </a:r>
            <a:endParaRPr lang="de-DE" b="0" dirty="0"/>
          </a:p>
          <a:p>
            <a:endParaRPr lang="de-DE" b="0" dirty="0"/>
          </a:p>
          <a:p>
            <a:r>
              <a:rPr lang="de-DE" b="0" dirty="0"/>
              <a:t>Tel.: +49 (0) 75 31/88 - </a:t>
            </a:r>
            <a:r>
              <a:rPr lang="de-DE" b="0" dirty="0" smtClean="0"/>
              <a:t>5251</a:t>
            </a:r>
            <a:endParaRPr lang="de-DE" b="0" dirty="0"/>
          </a:p>
          <a:p>
            <a:r>
              <a:rPr lang="de-DE" b="0" dirty="0"/>
              <a:t>Fax: +49 (0) 75 31/88 - </a:t>
            </a:r>
            <a:r>
              <a:rPr lang="de-DE" b="0" dirty="0" smtClean="0"/>
              <a:t>5257</a:t>
            </a:r>
            <a:endParaRPr lang="de-DE" b="0" dirty="0"/>
          </a:p>
          <a:p>
            <a:r>
              <a:rPr lang="de-DE" b="0" dirty="0" smtClean="0"/>
              <a:t>ulrike.stefani@uni-konstanz.de</a:t>
            </a:r>
            <a:endParaRPr lang="de-DE" b="0" dirty="0"/>
          </a:p>
        </p:txBody>
      </p:sp>
      <p:sp>
        <p:nvSpPr>
          <p:cNvPr id="10" name="Rechteck 9"/>
          <p:cNvSpPr>
            <a:spLocks/>
          </p:cNvSpPr>
          <p:nvPr/>
        </p:nvSpPr>
        <p:spPr>
          <a:xfrm>
            <a:off x="299833" y="2540434"/>
            <a:ext cx="5785806" cy="574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18000" rIns="36000" bIns="18000" rtlCol="0" anchor="ctr">
            <a:spAutoFit/>
          </a:bodyPr>
          <a:lstStyle/>
          <a:p>
            <a:r>
              <a:rPr lang="de-DE" sz="3500" b="1" dirty="0" smtClean="0">
                <a:solidFill>
                  <a:schemeClr val="tx1"/>
                </a:solidFill>
              </a:rPr>
              <a:t>… </a:t>
            </a:r>
            <a:r>
              <a:rPr lang="de-DE" sz="3500" b="1" dirty="0" err="1" smtClean="0">
                <a:solidFill>
                  <a:schemeClr val="tx1"/>
                </a:solidFill>
              </a:rPr>
              <a:t>and</a:t>
            </a:r>
            <a:r>
              <a:rPr lang="de-DE" sz="3500" b="1" dirty="0" smtClean="0">
                <a:solidFill>
                  <a:schemeClr val="tx1"/>
                </a:solidFill>
              </a:rPr>
              <a:t> </a:t>
            </a:r>
            <a:r>
              <a:rPr lang="de-DE" sz="3500" b="1" dirty="0" err="1" smtClean="0">
                <a:solidFill>
                  <a:schemeClr val="tx1"/>
                </a:solidFill>
              </a:rPr>
              <a:t>for</a:t>
            </a:r>
            <a:r>
              <a:rPr lang="de-DE" sz="3500" b="1" dirty="0" smtClean="0">
                <a:solidFill>
                  <a:schemeClr val="tx1"/>
                </a:solidFill>
              </a:rPr>
              <a:t> </a:t>
            </a:r>
            <a:r>
              <a:rPr lang="de-DE" sz="3500" b="1" dirty="0" err="1" smtClean="0">
                <a:solidFill>
                  <a:schemeClr val="tx1"/>
                </a:solidFill>
              </a:rPr>
              <a:t>your</a:t>
            </a:r>
            <a:r>
              <a:rPr lang="de-DE" sz="3500" b="1" dirty="0" smtClean="0">
                <a:solidFill>
                  <a:schemeClr val="tx1"/>
                </a:solidFill>
              </a:rPr>
              <a:t> </a:t>
            </a:r>
            <a:r>
              <a:rPr lang="de-DE" sz="3500" b="1" dirty="0" err="1" smtClean="0">
                <a:solidFill>
                  <a:schemeClr val="tx1"/>
                </a:solidFill>
              </a:rPr>
              <a:t>comments</a:t>
            </a:r>
            <a:r>
              <a:rPr lang="de-DE" sz="3500" b="1" dirty="0" smtClean="0">
                <a:solidFill>
                  <a:schemeClr val="tx1"/>
                </a:solidFill>
              </a:rPr>
              <a:t>!</a:t>
            </a:r>
          </a:p>
        </p:txBody>
      </p:sp>
      <p:sp>
        <p:nvSpPr>
          <p:cNvPr id="11" name="Rechteck 10"/>
          <p:cNvSpPr>
            <a:spLocks/>
          </p:cNvSpPr>
          <p:nvPr/>
        </p:nvSpPr>
        <p:spPr>
          <a:xfrm>
            <a:off x="299834" y="1970908"/>
            <a:ext cx="6733181" cy="5749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18000" rIns="36000" bIns="18000" numCol="1" spcCol="0" rtlCol="0" fromWordArt="0" anchor="ctr" anchorCtr="0" forceAA="0" compatLnSpc="1">
            <a:prstTxWarp prst="textNoShape">
              <a:avLst/>
            </a:prstTxWarp>
            <a:spAutoFit/>
          </a:bodyPr>
          <a:lstStyle/>
          <a:p>
            <a:r>
              <a:rPr lang="de-DE" sz="3500" b="1" dirty="0" err="1" smtClean="0">
                <a:solidFill>
                  <a:schemeClr val="tx1"/>
                </a:solidFill>
              </a:rPr>
              <a:t>Thank</a:t>
            </a:r>
            <a:r>
              <a:rPr lang="de-DE" sz="3500" b="1" dirty="0" smtClean="0">
                <a:solidFill>
                  <a:schemeClr val="tx1"/>
                </a:solidFill>
              </a:rPr>
              <a:t> </a:t>
            </a:r>
            <a:r>
              <a:rPr lang="de-DE" sz="3500" b="1" dirty="0" err="1" smtClean="0">
                <a:solidFill>
                  <a:schemeClr val="tx1"/>
                </a:solidFill>
              </a:rPr>
              <a:t>you</a:t>
            </a:r>
            <a:r>
              <a:rPr lang="de-DE" sz="3500" b="1" dirty="0" smtClean="0">
                <a:solidFill>
                  <a:schemeClr val="tx1"/>
                </a:solidFill>
              </a:rPr>
              <a:t> </a:t>
            </a:r>
            <a:r>
              <a:rPr lang="de-DE" sz="3500" b="1" dirty="0" err="1" smtClean="0">
                <a:solidFill>
                  <a:schemeClr val="tx1"/>
                </a:solidFill>
              </a:rPr>
              <a:t>for</a:t>
            </a:r>
            <a:r>
              <a:rPr lang="de-DE" sz="3500" b="1" dirty="0" smtClean="0">
                <a:solidFill>
                  <a:schemeClr val="tx1"/>
                </a:solidFill>
              </a:rPr>
              <a:t> </a:t>
            </a:r>
            <a:r>
              <a:rPr lang="de-DE" sz="3500" b="1" dirty="0" err="1" smtClean="0">
                <a:solidFill>
                  <a:schemeClr val="tx1"/>
                </a:solidFill>
              </a:rPr>
              <a:t>your</a:t>
            </a:r>
            <a:r>
              <a:rPr lang="de-DE" sz="3500" b="1" dirty="0" smtClean="0">
                <a:solidFill>
                  <a:schemeClr val="tx1"/>
                </a:solidFill>
              </a:rPr>
              <a:t> </a:t>
            </a:r>
            <a:r>
              <a:rPr lang="de-DE" sz="3500" b="1" dirty="0" err="1" smtClean="0">
                <a:solidFill>
                  <a:schemeClr val="tx1"/>
                </a:solidFill>
              </a:rPr>
              <a:t>attention</a:t>
            </a:r>
            <a:r>
              <a:rPr lang="de-DE" sz="3500" b="1" dirty="0" smtClean="0">
                <a:solidFill>
                  <a:schemeClr val="tx1"/>
                </a:solidFill>
              </a:rPr>
              <a:t> …</a:t>
            </a:r>
            <a:endParaRPr lang="de-DE" sz="3500" b="1" dirty="0">
              <a:solidFill>
                <a:schemeClr val="tx1"/>
              </a:solidFill>
            </a:endParaRPr>
          </a:p>
        </p:txBody>
      </p:sp>
    </p:spTree>
    <p:extLst>
      <p:ext uri="{BB962C8B-B14F-4D97-AF65-F5344CB8AC3E}">
        <p14:creationId xmlns:p14="http://schemas.microsoft.com/office/powerpoint/2010/main" val="909135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Experimental Design</a:t>
            </a:r>
            <a:endParaRPr lang="de-DE" dirty="0"/>
          </a:p>
        </p:txBody>
      </p:sp>
      <p:sp>
        <p:nvSpPr>
          <p:cNvPr id="3" name="Inhaltsplatzhalter 2"/>
          <p:cNvSpPr>
            <a:spLocks noGrp="1"/>
          </p:cNvSpPr>
          <p:nvPr>
            <p:ph idx="1"/>
          </p:nvPr>
        </p:nvSpPr>
        <p:spPr>
          <a:xfrm>
            <a:off x="323850" y="1269704"/>
            <a:ext cx="8496300" cy="3599160"/>
          </a:xfrm>
        </p:spPr>
        <p:txBody>
          <a:bodyPr/>
          <a:lstStyle/>
          <a:p>
            <a:pPr marL="0" lvl="3" indent="0">
              <a:buNone/>
            </a:pPr>
            <a:r>
              <a:rPr lang="en-US" b="1" dirty="0" smtClean="0">
                <a:solidFill>
                  <a:schemeClr val="accent1"/>
                </a:solidFill>
              </a:rPr>
              <a:t>Method</a:t>
            </a:r>
          </a:p>
          <a:p>
            <a:pPr marL="357188" lvl="2" indent="-357188"/>
            <a:r>
              <a:rPr lang="en-US" dirty="0" smtClean="0"/>
              <a:t>Participants see the financial statements of an existing (but unknown) Company XY and make </a:t>
            </a:r>
            <a:r>
              <a:rPr lang="en-US" b="1" u="sng" dirty="0">
                <a:uFill>
                  <a:solidFill>
                    <a:schemeClr val="accent1"/>
                  </a:solidFill>
                </a:uFill>
                <a:cs typeface="Times New Roman" panose="02020603050405020304" pitchFamily="18" charset="0"/>
              </a:rPr>
              <a:t>investment</a:t>
            </a:r>
            <a:r>
              <a:rPr lang="en-US" dirty="0" smtClean="0"/>
              <a:t> / </a:t>
            </a:r>
            <a:r>
              <a:rPr lang="en-US" b="1" u="sng" dirty="0" smtClean="0">
                <a:uFill>
                  <a:solidFill>
                    <a:schemeClr val="accent1"/>
                  </a:solidFill>
                </a:uFill>
                <a:cs typeface="Times New Roman" panose="02020603050405020304" pitchFamily="18" charset="0"/>
              </a:rPr>
              <a:t>lending decisions</a:t>
            </a:r>
            <a:r>
              <a:rPr lang="en-US" dirty="0" smtClean="0"/>
              <a:t> based on this information</a:t>
            </a:r>
          </a:p>
          <a:p>
            <a:pPr marL="357188" lvl="2" indent="-357188"/>
            <a:r>
              <a:rPr lang="en-US" dirty="0" smtClean="0"/>
              <a:t>Computerized experiment that </a:t>
            </a:r>
            <a:r>
              <a:rPr lang="en-US" b="1" u="sng" dirty="0">
                <a:uFill>
                  <a:solidFill>
                    <a:schemeClr val="accent1"/>
                  </a:solidFill>
                </a:uFill>
                <a:cs typeface="Times New Roman" panose="02020603050405020304" pitchFamily="18" charset="0"/>
              </a:rPr>
              <a:t>combines process </a:t>
            </a:r>
            <a:r>
              <a:rPr lang="en-US" b="1" u="sng" dirty="0" smtClean="0">
                <a:uFill>
                  <a:solidFill>
                    <a:schemeClr val="accent1"/>
                  </a:solidFill>
                </a:uFill>
                <a:cs typeface="Times New Roman" panose="02020603050405020304" pitchFamily="18" charset="0"/>
              </a:rPr>
              <a:t>data</a:t>
            </a:r>
            <a:br>
              <a:rPr lang="en-US" b="1" u="sng" dirty="0" smtClean="0">
                <a:uFill>
                  <a:solidFill>
                    <a:schemeClr val="accent1"/>
                  </a:solidFill>
                </a:uFill>
                <a:cs typeface="Times New Roman" panose="02020603050405020304" pitchFamily="18" charset="0"/>
              </a:rPr>
            </a:br>
            <a:r>
              <a:rPr lang="en-US" dirty="0" smtClean="0"/>
              <a:t>(collected by using </a:t>
            </a:r>
            <a:r>
              <a:rPr lang="en-US" b="1" u="sng" dirty="0">
                <a:uFill>
                  <a:solidFill>
                    <a:schemeClr val="accent1"/>
                  </a:solidFill>
                </a:uFill>
                <a:cs typeface="Times New Roman" panose="02020603050405020304" pitchFamily="18" charset="0"/>
              </a:rPr>
              <a:t>eye-trackers</a:t>
            </a:r>
            <a:r>
              <a:rPr lang="en-US" dirty="0" smtClean="0"/>
              <a:t>) with </a:t>
            </a:r>
            <a:r>
              <a:rPr lang="en-US" b="1" u="sng" dirty="0">
                <a:uFill>
                  <a:solidFill>
                    <a:schemeClr val="accent1"/>
                  </a:solidFill>
                </a:uFill>
                <a:cs typeface="Times New Roman" panose="02020603050405020304" pitchFamily="18" charset="0"/>
              </a:rPr>
              <a:t>decision </a:t>
            </a:r>
            <a:r>
              <a:rPr lang="en-US" b="1" u="sng" dirty="0" smtClean="0">
                <a:uFill>
                  <a:solidFill>
                    <a:schemeClr val="accent1"/>
                  </a:solidFill>
                </a:uFill>
                <a:cs typeface="Times New Roman" panose="02020603050405020304" pitchFamily="18" charset="0"/>
              </a:rPr>
              <a:t>data</a:t>
            </a:r>
          </a:p>
          <a:p>
            <a:pPr marL="357188" lvl="2" indent="-357188"/>
            <a:r>
              <a:rPr lang="en-US" dirty="0">
                <a:cs typeface="Times New Roman" panose="02020603050405020304" pitchFamily="18" charset="0"/>
              </a:rPr>
              <a:t>Eye-tracking devices use a </a:t>
            </a:r>
            <a:r>
              <a:rPr lang="en-US" dirty="0"/>
              <a:t>non-contact, optical method for</a:t>
            </a:r>
            <a:br>
              <a:rPr lang="en-US" dirty="0"/>
            </a:br>
            <a:r>
              <a:rPr lang="en-US" dirty="0"/>
              <a:t>measuring eye motion</a:t>
            </a:r>
            <a:r>
              <a:rPr lang="en-US" dirty="0" smtClean="0"/>
              <a:t>; they </a:t>
            </a:r>
            <a:r>
              <a:rPr lang="en-US" dirty="0" smtClean="0">
                <a:cs typeface="Times New Roman" panose="02020603050405020304" pitchFamily="18" charset="0"/>
              </a:rPr>
              <a:t>collect data on individual</a:t>
            </a:r>
            <a:br>
              <a:rPr lang="en-US" dirty="0" smtClean="0">
                <a:cs typeface="Times New Roman" panose="02020603050405020304" pitchFamily="18" charset="0"/>
              </a:rPr>
            </a:br>
            <a:r>
              <a:rPr lang="en-US" dirty="0" smtClean="0">
                <a:cs typeface="Times New Roman" panose="02020603050405020304" pitchFamily="18" charset="0"/>
              </a:rPr>
              <a:t>eye-movements in an </a:t>
            </a:r>
            <a:r>
              <a:rPr lang="en-US" b="1" u="sng" dirty="0" smtClean="0">
                <a:uFill>
                  <a:solidFill>
                    <a:schemeClr val="accent1"/>
                  </a:solidFill>
                </a:uFill>
                <a:cs typeface="Times New Roman" panose="02020603050405020304" pitchFamily="18" charset="0"/>
              </a:rPr>
              <a:t>unobtrusive</a:t>
            </a:r>
            <a:r>
              <a:rPr lang="en-US" dirty="0" smtClean="0">
                <a:cs typeface="Times New Roman" panose="02020603050405020304" pitchFamily="18" charset="0"/>
              </a:rPr>
              <a:t> way</a:t>
            </a:r>
          </a:p>
          <a:p>
            <a:pPr marL="357188" lvl="2" indent="-357188"/>
            <a:r>
              <a:rPr lang="en-US" dirty="0">
                <a:cs typeface="Times New Roman" panose="02020603050405020304" pitchFamily="18" charset="0"/>
              </a:rPr>
              <a:t>Eye-tracking devices </a:t>
            </a:r>
            <a:r>
              <a:rPr lang="en-US" dirty="0" smtClean="0">
                <a:cs typeface="Times New Roman" panose="02020603050405020304" pitchFamily="18" charset="0"/>
              </a:rPr>
              <a:t>get </a:t>
            </a:r>
            <a:r>
              <a:rPr lang="en-US" dirty="0">
                <a:cs typeface="Times New Roman" panose="02020603050405020304" pitchFamily="18" charset="0"/>
              </a:rPr>
              <a:t>„cheap“, are </a:t>
            </a:r>
            <a:r>
              <a:rPr lang="en-US" dirty="0" smtClean="0">
                <a:cs typeface="Times New Roman" panose="02020603050405020304" pitchFamily="18" charset="0"/>
              </a:rPr>
              <a:t>small, and </a:t>
            </a:r>
            <a:r>
              <a:rPr lang="en-US" dirty="0">
                <a:cs typeface="Times New Roman" panose="02020603050405020304" pitchFamily="18" charset="0"/>
              </a:rPr>
              <a:t>can </a:t>
            </a:r>
            <a:r>
              <a:rPr lang="en-US" dirty="0" smtClean="0">
                <a:cs typeface="Times New Roman" panose="02020603050405020304" pitchFamily="18" charset="0"/>
              </a:rPr>
              <a:t>be</a:t>
            </a:r>
            <a:br>
              <a:rPr lang="en-US" dirty="0" smtClean="0">
                <a:cs typeface="Times New Roman" panose="02020603050405020304" pitchFamily="18" charset="0"/>
              </a:rPr>
            </a:br>
            <a:r>
              <a:rPr lang="en-US" dirty="0" smtClean="0">
                <a:cs typeface="Times New Roman" panose="02020603050405020304" pitchFamily="18" charset="0"/>
              </a:rPr>
              <a:t>taken </a:t>
            </a:r>
            <a:r>
              <a:rPr lang="en-US" dirty="0">
                <a:cs typeface="Times New Roman" panose="02020603050405020304" pitchFamily="18" charset="0"/>
              </a:rPr>
              <a:t>nearly </a:t>
            </a:r>
            <a:r>
              <a:rPr lang="en-US" dirty="0" smtClean="0">
                <a:cs typeface="Times New Roman" panose="02020603050405020304" pitchFamily="18" charset="0"/>
              </a:rPr>
              <a:t>everywhere</a:t>
            </a:r>
            <a:endParaRPr lang="en-US" b="1" u="sng" dirty="0">
              <a:uFill>
                <a:solidFill>
                  <a:schemeClr val="accent1"/>
                </a:solidFill>
              </a:uFill>
              <a:cs typeface="Times New Roman" panose="02020603050405020304" pitchFamily="18" charset="0"/>
            </a:endParaRPr>
          </a:p>
          <a:p>
            <a:pPr marL="357188" lvl="2" indent="-357188"/>
            <a:r>
              <a:rPr lang="en-US" dirty="0" smtClean="0">
                <a:uFill>
                  <a:solidFill>
                    <a:schemeClr val="accent1"/>
                  </a:solidFill>
                </a:uFill>
                <a:cs typeface="Times New Roman" panose="02020603050405020304" pitchFamily="18" charset="0"/>
              </a:rPr>
              <a:t>(Weakly) </a:t>
            </a:r>
            <a:r>
              <a:rPr lang="en-US" b="1" u="sng" dirty="0" smtClean="0">
                <a:uFill>
                  <a:solidFill>
                    <a:schemeClr val="accent1"/>
                  </a:solidFill>
                </a:uFill>
                <a:cs typeface="Times New Roman" panose="02020603050405020304" pitchFamily="18" charset="0"/>
              </a:rPr>
              <a:t>incentivized</a:t>
            </a:r>
            <a:r>
              <a:rPr lang="en-US" dirty="0" smtClean="0"/>
              <a:t> experiment (correct answers in</a:t>
            </a:r>
            <a:br>
              <a:rPr lang="en-US" dirty="0" smtClean="0"/>
            </a:br>
            <a:r>
              <a:rPr lang="en-US" dirty="0" smtClean="0"/>
              <a:t>the acquisition task / manipulation check increase the</a:t>
            </a:r>
            <a:br>
              <a:rPr lang="en-US" dirty="0" smtClean="0"/>
            </a:br>
            <a:r>
              <a:rPr lang="en-US" dirty="0" smtClean="0"/>
              <a:t>probability to win an 100 EUR Amazon voucher)</a:t>
            </a:r>
          </a:p>
          <a:p>
            <a:pPr marL="357188" lvl="2" indent="-357188"/>
            <a:endParaRPr lang="en-US" dirty="0" smtClean="0"/>
          </a:p>
          <a:p>
            <a:r>
              <a:rPr lang="en-ZA" dirty="0" smtClean="0"/>
              <a:t>Comparison between investors and creditors</a:t>
            </a:r>
          </a:p>
          <a:p>
            <a:pPr marL="357188" lvl="2" indent="-357188"/>
            <a:r>
              <a:rPr lang="en-ZA" b="1" u="sng" dirty="0">
                <a:uFill>
                  <a:solidFill>
                    <a:schemeClr val="accent1"/>
                  </a:solidFill>
                </a:uFill>
                <a:cs typeface="Times New Roman" panose="02020603050405020304" pitchFamily="18" charset="0"/>
              </a:rPr>
              <a:t>Professional investors and creditors as participants</a:t>
            </a:r>
            <a:r>
              <a:rPr lang="en-ZA" dirty="0" smtClean="0"/>
              <a:t> (exogenous)</a:t>
            </a:r>
          </a:p>
          <a:p>
            <a:pPr marL="357188" lvl="2" indent="-357188"/>
            <a:r>
              <a:rPr lang="en-ZA" dirty="0"/>
              <a:t>Situations in which the company makes a </a:t>
            </a:r>
            <a:r>
              <a:rPr lang="en-ZA" b="1" u="sng" dirty="0">
                <a:uFill>
                  <a:solidFill>
                    <a:schemeClr val="accent1"/>
                  </a:solidFill>
                </a:uFill>
                <a:cs typeface="Times New Roman" panose="02020603050405020304" pitchFamily="18" charset="0"/>
              </a:rPr>
              <a:t>profit</a:t>
            </a:r>
            <a:r>
              <a:rPr lang="en-ZA" dirty="0"/>
              <a:t> or a </a:t>
            </a:r>
            <a:r>
              <a:rPr lang="en-ZA" b="1" u="sng" dirty="0">
                <a:uFill>
                  <a:solidFill>
                    <a:schemeClr val="accent1"/>
                  </a:solidFill>
                </a:uFill>
                <a:cs typeface="Times New Roman" panose="02020603050405020304" pitchFamily="18" charset="0"/>
              </a:rPr>
              <a:t>loss</a:t>
            </a:r>
            <a:r>
              <a:rPr lang="en-ZA" dirty="0"/>
              <a:t> (manipulated</a:t>
            </a:r>
            <a:r>
              <a:rPr lang="en-ZA" dirty="0" smtClean="0"/>
              <a:t>), </a:t>
            </a:r>
            <a:r>
              <a:rPr lang="en-US" dirty="0"/>
              <a:t>random assignment of participants to </a:t>
            </a:r>
            <a:r>
              <a:rPr lang="en-US" dirty="0" smtClean="0"/>
              <a:t>treatments</a:t>
            </a:r>
            <a:endParaRPr lang="en-ZA" dirty="0"/>
          </a:p>
          <a:p>
            <a:pPr marL="357188" lvl="2" indent="-357188"/>
            <a:r>
              <a:rPr lang="en-ZA" dirty="0" smtClean="0"/>
              <a:t>Between-subjects design (each participant experiences one treatment only): </a:t>
            </a:r>
            <a:r>
              <a:rPr lang="en-ZA" b="1" u="sng" dirty="0">
                <a:uFill>
                  <a:solidFill>
                    <a:schemeClr val="accent1"/>
                  </a:solidFill>
                </a:uFill>
                <a:cs typeface="Times New Roman" panose="02020603050405020304" pitchFamily="18" charset="0"/>
              </a:rPr>
              <a:t>2 x 2 design</a:t>
            </a:r>
          </a:p>
          <a:p>
            <a:pPr lvl="3"/>
            <a:endParaRPr lang="de-DE" dirty="0" smtClean="0"/>
          </a:p>
        </p:txBody>
      </p:sp>
      <p:sp>
        <p:nvSpPr>
          <p:cNvPr id="5" name="Fußzeilenplatzhalter 4"/>
          <p:cNvSpPr>
            <a:spLocks noGrp="1"/>
          </p:cNvSpPr>
          <p:nvPr>
            <p:ph type="ftr" sz="quarter" idx="3"/>
          </p:nvPr>
        </p:nvSpPr>
        <p:spPr>
          <a:xfrm>
            <a:off x="2484438" y="6453336"/>
            <a:ext cx="4247802" cy="216024"/>
          </a:xfrm>
        </p:spPr>
        <p:txBody>
          <a:bodyPr/>
          <a:lstStyle/>
          <a:p>
            <a:r>
              <a:rPr lang="en-US" sz="900" smtClean="0"/>
              <a:t>How do analysts read financial statements?</a:t>
            </a:r>
            <a:endParaRPr lang="de-DE" sz="900" dirty="0"/>
          </a:p>
        </p:txBody>
      </p:sp>
      <p:sp>
        <p:nvSpPr>
          <p:cNvPr id="6" name="Foliennummernplatzhalter 5"/>
          <p:cNvSpPr>
            <a:spLocks noGrp="1"/>
          </p:cNvSpPr>
          <p:nvPr>
            <p:ph type="sldNum" sz="quarter" idx="4"/>
          </p:nvPr>
        </p:nvSpPr>
        <p:spPr/>
        <p:txBody>
          <a:bodyPr/>
          <a:lstStyle/>
          <a:p>
            <a:fld id="{C05EE493-AD2E-4872-B2F6-8F12A747F0A5}" type="slidenum">
              <a:rPr lang="de-DE" sz="900" smtClean="0"/>
              <a:pPr/>
              <a:t>6</a:t>
            </a:fld>
            <a:endParaRPr lang="de-DE" sz="900" dirty="0"/>
          </a:p>
        </p:txBody>
      </p:sp>
      <p:sp>
        <p:nvSpPr>
          <p:cNvPr id="4" name="Datumsplatzhalter 3"/>
          <p:cNvSpPr>
            <a:spLocks noGrp="1"/>
          </p:cNvSpPr>
          <p:nvPr>
            <p:ph type="dt" sz="half" idx="2"/>
          </p:nvPr>
        </p:nvSpPr>
        <p:spPr/>
        <p:txBody>
          <a:bodyPr/>
          <a:lstStyle/>
          <a:p>
            <a:r>
              <a:rPr lang="de-DE" sz="900" smtClean="0"/>
              <a:t>07.02.2019</a:t>
            </a:r>
            <a:endParaRPr lang="de-DE" sz="900" dirty="0"/>
          </a:p>
        </p:txBody>
      </p:sp>
      <p:pic>
        <p:nvPicPr>
          <p:cNvPr id="9" name="Picture 2" descr="H:\To Do!\Hamburg\Bilder\Yarbus_eye_tr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968" y="2121645"/>
            <a:ext cx="2610542" cy="2503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73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Experimental </a:t>
            </a:r>
            <a:r>
              <a:rPr lang="de-DE" dirty="0" smtClean="0"/>
              <a:t>Design</a:t>
            </a:r>
            <a:endParaRPr lang="de-DE" dirty="0"/>
          </a:p>
        </p:txBody>
      </p:sp>
      <p:sp>
        <p:nvSpPr>
          <p:cNvPr id="5" name="Rechteck 4"/>
          <p:cNvSpPr/>
          <p:nvPr/>
        </p:nvSpPr>
        <p:spPr>
          <a:xfrm>
            <a:off x="323529" y="1988840"/>
            <a:ext cx="6624736" cy="72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buClr>
                <a:srgbClr val="0070C0"/>
              </a:buClr>
              <a:tabLst>
                <a:tab pos="363538" algn="l"/>
              </a:tabLst>
              <a:defRPr/>
            </a:pPr>
            <a:r>
              <a:rPr lang="en-US" sz="1600" dirty="0" smtClean="0">
                <a:solidFill>
                  <a:schemeClr val="tx1"/>
                </a:solidFill>
              </a:rPr>
              <a:t>Participants see introductory </a:t>
            </a:r>
            <a:r>
              <a:rPr lang="en-US" sz="1600" dirty="0">
                <a:solidFill>
                  <a:schemeClr val="tx1"/>
                </a:solidFill>
              </a:rPr>
              <a:t>pages </a:t>
            </a:r>
            <a:r>
              <a:rPr lang="en-US" sz="1600" dirty="0" smtClean="0">
                <a:solidFill>
                  <a:schemeClr val="tx1"/>
                </a:solidFill>
              </a:rPr>
              <a:t>and </a:t>
            </a:r>
            <a:r>
              <a:rPr lang="en-US" sz="1600" dirty="0">
                <a:solidFill>
                  <a:schemeClr val="tx1"/>
                </a:solidFill>
              </a:rPr>
              <a:t>financial </a:t>
            </a:r>
            <a:r>
              <a:rPr lang="en-US" sz="1600" dirty="0" smtClean="0">
                <a:solidFill>
                  <a:schemeClr val="tx1"/>
                </a:solidFill>
              </a:rPr>
              <a:t>report</a:t>
            </a:r>
            <a:br>
              <a:rPr lang="en-US" sz="1600" dirty="0" smtClean="0">
                <a:solidFill>
                  <a:schemeClr val="tx1"/>
                </a:solidFill>
              </a:rPr>
            </a:br>
            <a:r>
              <a:rPr lang="en-US" sz="1600" dirty="0" smtClean="0">
                <a:solidFill>
                  <a:schemeClr val="tx1"/>
                </a:solidFill>
              </a:rPr>
              <a:t>(income statement, balance sheet, </a:t>
            </a:r>
            <a:r>
              <a:rPr lang="en-US" sz="1600" dirty="0">
                <a:solidFill>
                  <a:schemeClr val="tx1"/>
                </a:solidFill>
              </a:rPr>
              <a:t>cash flow statement</a:t>
            </a:r>
            <a:r>
              <a:rPr lang="en-US" sz="1600" dirty="0" smtClean="0">
                <a:solidFill>
                  <a:schemeClr val="tx1"/>
                </a:solidFill>
              </a:rPr>
              <a:t>)</a:t>
            </a:r>
            <a:br>
              <a:rPr lang="en-US" sz="1600" dirty="0" smtClean="0">
                <a:solidFill>
                  <a:schemeClr val="tx1"/>
                </a:solidFill>
              </a:rPr>
            </a:br>
            <a:r>
              <a:rPr lang="en-US" sz="1600" dirty="0" smtClean="0">
                <a:solidFill>
                  <a:schemeClr val="tx1"/>
                </a:solidFill>
              </a:rPr>
              <a:t>of </a:t>
            </a:r>
            <a:r>
              <a:rPr lang="en-US" sz="1600" dirty="0">
                <a:solidFill>
                  <a:schemeClr val="tx1"/>
                </a:solidFill>
              </a:rPr>
              <a:t>Company XY </a:t>
            </a:r>
            <a:r>
              <a:rPr lang="en-US" sz="1600" dirty="0" smtClean="0">
                <a:solidFill>
                  <a:schemeClr val="tx1"/>
                </a:solidFill>
              </a:rPr>
              <a:t>(2015 </a:t>
            </a:r>
            <a:r>
              <a:rPr lang="en-US" sz="1600" dirty="0">
                <a:solidFill>
                  <a:schemeClr val="tx1"/>
                </a:solidFill>
              </a:rPr>
              <a:t>and </a:t>
            </a:r>
            <a:r>
              <a:rPr lang="en-US" sz="1600" dirty="0" smtClean="0">
                <a:solidFill>
                  <a:schemeClr val="tx1"/>
                </a:solidFill>
              </a:rPr>
              <a:t>2014)</a:t>
            </a:r>
            <a:endParaRPr lang="en-US" sz="1600" dirty="0">
              <a:solidFill>
                <a:schemeClr val="tx1"/>
              </a:solidFill>
            </a:endParaRPr>
          </a:p>
        </p:txBody>
      </p:sp>
      <p:sp>
        <p:nvSpPr>
          <p:cNvPr id="7" name="Rechteck 6"/>
          <p:cNvSpPr/>
          <p:nvPr/>
        </p:nvSpPr>
        <p:spPr>
          <a:xfrm>
            <a:off x="323552" y="3212976"/>
            <a:ext cx="6624712"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Participants state probability to </a:t>
            </a:r>
            <a:r>
              <a:rPr lang="en-US" sz="1600" b="1" u="sng" dirty="0">
                <a:solidFill>
                  <a:schemeClr val="tx1"/>
                </a:solidFill>
                <a:uFill>
                  <a:solidFill>
                    <a:schemeClr val="accent1"/>
                  </a:solidFill>
                </a:uFill>
                <a:cs typeface="Times New Roman" panose="02020603050405020304" pitchFamily="18" charset="0"/>
              </a:rPr>
              <a:t>invest </a:t>
            </a:r>
            <a:r>
              <a:rPr lang="en-US" sz="1600" b="1" u="sng" dirty="0" smtClean="0">
                <a:solidFill>
                  <a:schemeClr val="tx1"/>
                </a:solidFill>
                <a:uFill>
                  <a:solidFill>
                    <a:schemeClr val="accent1"/>
                  </a:solidFill>
                </a:uFill>
                <a:cs typeface="Times New Roman" panose="02020603050405020304" pitchFamily="18" charset="0"/>
              </a:rPr>
              <a:t>/ lend 500 </a:t>
            </a:r>
            <a:r>
              <a:rPr lang="en-US" sz="1600" b="1" u="sng" dirty="0">
                <a:solidFill>
                  <a:schemeClr val="tx1"/>
                </a:solidFill>
                <a:uFill>
                  <a:solidFill>
                    <a:schemeClr val="accent1"/>
                  </a:solidFill>
                </a:uFill>
                <a:cs typeface="Times New Roman" panose="02020603050405020304" pitchFamily="18" charset="0"/>
              </a:rPr>
              <a:t>Mio. EUR</a:t>
            </a:r>
            <a:r>
              <a:rPr lang="en-US" sz="1600" b="1" dirty="0">
                <a:solidFill>
                  <a:schemeClr val="tx1"/>
                </a:solidFill>
                <a:uFill>
                  <a:solidFill>
                    <a:schemeClr val="accent1"/>
                  </a:solidFill>
                </a:uFill>
                <a:cs typeface="Times New Roman" panose="02020603050405020304" pitchFamily="18" charset="0"/>
              </a:rPr>
              <a:t> </a:t>
            </a:r>
            <a:r>
              <a:rPr lang="en-US" sz="1600" dirty="0" smtClean="0">
                <a:solidFill>
                  <a:schemeClr val="tx1"/>
                </a:solidFill>
              </a:rPr>
              <a:t>for a project (return:1 percentage point above weighted costs of capital)</a:t>
            </a:r>
            <a:endParaRPr lang="en-US" sz="1600" dirty="0">
              <a:solidFill>
                <a:schemeClr val="tx1"/>
              </a:solidFill>
            </a:endParaRPr>
          </a:p>
        </p:txBody>
      </p:sp>
      <p:sp>
        <p:nvSpPr>
          <p:cNvPr id="8" name="Rechteck 7"/>
          <p:cNvSpPr/>
          <p:nvPr/>
        </p:nvSpPr>
        <p:spPr>
          <a:xfrm>
            <a:off x="323552" y="4847210"/>
            <a:ext cx="6624712" cy="72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Did the report of Company XY contain </a:t>
            </a:r>
            <a:r>
              <a:rPr lang="en-US" sz="1600" b="1" u="sng" dirty="0" smtClean="0">
                <a:solidFill>
                  <a:schemeClr val="tx1"/>
                </a:solidFill>
                <a:uFill>
                  <a:solidFill>
                    <a:schemeClr val="accent1"/>
                  </a:solidFill>
                </a:uFill>
                <a:cs typeface="Times New Roman" panose="02020603050405020304" pitchFamily="18" charset="0"/>
              </a:rPr>
              <a:t>income statement</a:t>
            </a:r>
            <a:r>
              <a:rPr lang="en-US" sz="1600" dirty="0">
                <a:solidFill>
                  <a:schemeClr val="tx1"/>
                </a:solidFill>
                <a:uFill>
                  <a:solidFill>
                    <a:schemeClr val="accent1"/>
                  </a:solidFill>
                </a:uFill>
                <a:cs typeface="Times New Roman" panose="02020603050405020304" pitchFamily="18" charset="0"/>
              </a:rPr>
              <a:t>, </a:t>
            </a:r>
            <a:r>
              <a:rPr lang="en-US" sz="1600" b="1" u="sng" dirty="0" smtClean="0">
                <a:solidFill>
                  <a:schemeClr val="tx1"/>
                </a:solidFill>
                <a:uFill>
                  <a:solidFill>
                    <a:schemeClr val="accent1"/>
                  </a:solidFill>
                </a:uFill>
                <a:cs typeface="Times New Roman" panose="02020603050405020304" pitchFamily="18" charset="0"/>
              </a:rPr>
              <a:t>statement </a:t>
            </a:r>
            <a:r>
              <a:rPr lang="en-US" sz="1600" b="1" u="sng" dirty="0">
                <a:solidFill>
                  <a:schemeClr val="tx1"/>
                </a:solidFill>
                <a:uFill>
                  <a:solidFill>
                    <a:schemeClr val="accent1"/>
                  </a:solidFill>
                </a:uFill>
                <a:cs typeface="Times New Roman" panose="02020603050405020304" pitchFamily="18" charset="0"/>
              </a:rPr>
              <a:t>of the changes in equity</a:t>
            </a:r>
            <a:r>
              <a:rPr lang="en-US" sz="1600" dirty="0">
                <a:solidFill>
                  <a:schemeClr val="tx1"/>
                </a:solidFill>
                <a:uFill>
                  <a:solidFill>
                    <a:schemeClr val="accent1"/>
                  </a:solidFill>
                </a:uFill>
                <a:cs typeface="Times New Roman" panose="02020603050405020304" pitchFamily="18" charset="0"/>
              </a:rPr>
              <a:t>, </a:t>
            </a:r>
            <a:r>
              <a:rPr lang="en-US" sz="1600" b="1" u="sng" dirty="0">
                <a:solidFill>
                  <a:schemeClr val="tx1"/>
                </a:solidFill>
                <a:uFill>
                  <a:solidFill>
                    <a:schemeClr val="accent1"/>
                  </a:solidFill>
                </a:uFill>
                <a:cs typeface="Times New Roman" panose="02020603050405020304" pitchFamily="18" charset="0"/>
              </a:rPr>
              <a:t>balance sheet</a:t>
            </a:r>
            <a:r>
              <a:rPr lang="en-US" sz="1600" dirty="0">
                <a:solidFill>
                  <a:schemeClr val="tx1"/>
                </a:solidFill>
                <a:uFill>
                  <a:solidFill>
                    <a:schemeClr val="accent1"/>
                  </a:solidFill>
                </a:uFill>
                <a:cs typeface="Times New Roman" panose="02020603050405020304" pitchFamily="18" charset="0"/>
              </a:rPr>
              <a:t>, </a:t>
            </a:r>
            <a:r>
              <a:rPr lang="en-US" sz="1600" b="1" u="sng" dirty="0">
                <a:solidFill>
                  <a:schemeClr val="tx1"/>
                </a:solidFill>
                <a:uFill>
                  <a:solidFill>
                    <a:schemeClr val="accent1"/>
                  </a:solidFill>
                </a:uFill>
                <a:cs typeface="Times New Roman" panose="02020603050405020304" pitchFamily="18" charset="0"/>
              </a:rPr>
              <a:t>cash flow statement</a:t>
            </a:r>
            <a:r>
              <a:rPr lang="en-US" sz="1600" dirty="0" smtClean="0">
                <a:solidFill>
                  <a:schemeClr val="tx1"/>
                </a:solidFill>
              </a:rPr>
              <a:t>, </a:t>
            </a:r>
            <a:r>
              <a:rPr lang="en-US" sz="1600" b="1" u="sng" dirty="0">
                <a:solidFill>
                  <a:schemeClr val="tx1"/>
                </a:solidFill>
                <a:uFill>
                  <a:solidFill>
                    <a:schemeClr val="accent1"/>
                  </a:solidFill>
                </a:uFill>
                <a:cs typeface="Times New Roman" panose="02020603050405020304" pitchFamily="18" charset="0"/>
              </a:rPr>
              <a:t>notes</a:t>
            </a:r>
            <a:r>
              <a:rPr lang="en-US" sz="1600" dirty="0">
                <a:solidFill>
                  <a:schemeClr val="tx1"/>
                </a:solidFill>
                <a:uFill>
                  <a:solidFill>
                    <a:schemeClr val="accent1"/>
                  </a:solidFill>
                </a:uFill>
                <a:cs typeface="Times New Roman" panose="02020603050405020304" pitchFamily="18" charset="0"/>
              </a:rPr>
              <a:t>, and / or </a:t>
            </a:r>
            <a:r>
              <a:rPr lang="en-US" sz="1600" b="1" u="sng" dirty="0">
                <a:solidFill>
                  <a:schemeClr val="tx1"/>
                </a:solidFill>
                <a:uFill>
                  <a:solidFill>
                    <a:schemeClr val="accent1"/>
                  </a:solidFill>
                </a:uFill>
                <a:cs typeface="Times New Roman" panose="02020603050405020304" pitchFamily="18" charset="0"/>
              </a:rPr>
              <a:t>management report</a:t>
            </a:r>
            <a:r>
              <a:rPr lang="en-US" sz="1600" dirty="0" smtClean="0">
                <a:solidFill>
                  <a:schemeClr val="tx1"/>
                </a:solidFill>
              </a:rPr>
              <a:t>? (6 answers)</a:t>
            </a:r>
            <a:endParaRPr lang="en-US" sz="1600" dirty="0">
              <a:solidFill>
                <a:schemeClr val="tx1"/>
              </a:solidFill>
            </a:endParaRPr>
          </a:p>
        </p:txBody>
      </p:sp>
      <p:sp>
        <p:nvSpPr>
          <p:cNvPr id="9" name="Rechteck 8"/>
          <p:cNvSpPr/>
          <p:nvPr/>
        </p:nvSpPr>
        <p:spPr>
          <a:xfrm>
            <a:off x="7020272" y="3212976"/>
            <a:ext cx="1800199" cy="54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Investment decision</a:t>
            </a:r>
            <a:endParaRPr lang="en-US" sz="1600" b="1" dirty="0">
              <a:solidFill>
                <a:schemeClr val="tx1"/>
              </a:solidFill>
            </a:endParaRPr>
          </a:p>
        </p:txBody>
      </p:sp>
      <p:sp>
        <p:nvSpPr>
          <p:cNvPr id="14" name="Rechteck 13"/>
          <p:cNvSpPr/>
          <p:nvPr/>
        </p:nvSpPr>
        <p:spPr>
          <a:xfrm>
            <a:off x="323553" y="4437112"/>
            <a:ext cx="8496597"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buClr>
                <a:srgbClr val="0070C0"/>
              </a:buClr>
              <a:tabLst>
                <a:tab pos="363538" algn="l"/>
              </a:tabLst>
              <a:defRPr/>
            </a:pPr>
            <a:r>
              <a:rPr lang="en-US" sz="1600" dirty="0" smtClean="0">
                <a:solidFill>
                  <a:schemeClr val="tx1"/>
                </a:solidFill>
              </a:rPr>
              <a:t>Financial statements </a:t>
            </a:r>
            <a:r>
              <a:rPr lang="en-US" sz="1600" dirty="0">
                <a:solidFill>
                  <a:schemeClr val="tx1"/>
                </a:solidFill>
              </a:rPr>
              <a:t>a</a:t>
            </a:r>
            <a:r>
              <a:rPr lang="en-US" sz="1600" dirty="0" smtClean="0">
                <a:solidFill>
                  <a:schemeClr val="tx1"/>
                </a:solidFill>
              </a:rPr>
              <a:t>re </a:t>
            </a:r>
            <a:r>
              <a:rPr lang="en-US" sz="1600" b="1" u="sng" dirty="0" smtClean="0">
                <a:solidFill>
                  <a:schemeClr val="tx1"/>
                </a:solidFill>
                <a:uFill>
                  <a:solidFill>
                    <a:schemeClr val="accent1"/>
                  </a:solidFill>
                </a:uFill>
                <a:cs typeface="Times New Roman" panose="02020603050405020304" pitchFamily="18" charset="0"/>
              </a:rPr>
              <a:t>not available anymore</a:t>
            </a:r>
            <a:endParaRPr lang="en-US" sz="1600" b="1" u="sng" dirty="0">
              <a:solidFill>
                <a:schemeClr val="tx1"/>
              </a:solidFill>
              <a:uFill>
                <a:solidFill>
                  <a:schemeClr val="accent1"/>
                </a:solidFill>
              </a:uFill>
              <a:cs typeface="Times New Roman" panose="02020603050405020304" pitchFamily="18" charset="0"/>
            </a:endParaRPr>
          </a:p>
        </p:txBody>
      </p:sp>
      <p:sp>
        <p:nvSpPr>
          <p:cNvPr id="19" name="Fußzeilenplatzhalter 18"/>
          <p:cNvSpPr>
            <a:spLocks noGrp="1"/>
          </p:cNvSpPr>
          <p:nvPr>
            <p:ph type="ftr" sz="quarter" idx="4294967295"/>
          </p:nvPr>
        </p:nvSpPr>
        <p:spPr>
          <a:xfrm>
            <a:off x="2484438" y="6453336"/>
            <a:ext cx="3095625" cy="216024"/>
          </a:xfrm>
          <a:prstGeom prst="rect">
            <a:avLst/>
          </a:prstGeom>
        </p:spPr>
        <p:txBody>
          <a:bodyPr/>
          <a:lstStyle/>
          <a:p>
            <a:r>
              <a:rPr lang="en-US" smtClean="0">
                <a:solidFill>
                  <a:prstClr val="black"/>
                </a:solidFill>
              </a:rPr>
              <a:t>How do analysts read financial statements?</a:t>
            </a:r>
            <a:endParaRPr lang="de-DE" dirty="0">
              <a:solidFill>
                <a:prstClr val="black"/>
              </a:solidFill>
            </a:endParaRPr>
          </a:p>
        </p:txBody>
      </p:sp>
      <p:sp>
        <p:nvSpPr>
          <p:cNvPr id="20" name="Foliennummernplatzhalter 19"/>
          <p:cNvSpPr>
            <a:spLocks noGrp="1"/>
          </p:cNvSpPr>
          <p:nvPr>
            <p:ph type="sldNum" sz="quarter" idx="4294967295"/>
          </p:nvPr>
        </p:nvSpPr>
        <p:spPr>
          <a:xfrm>
            <a:off x="323850" y="6453336"/>
            <a:ext cx="935038" cy="216024"/>
          </a:xfrm>
          <a:prstGeom prst="rect">
            <a:avLst/>
          </a:prstGeom>
        </p:spPr>
        <p:txBody>
          <a:bodyPr/>
          <a:lstStyle/>
          <a:p>
            <a:fld id="{C05EE493-AD2E-4872-B2F6-8F12A747F0A5}" type="slidenum">
              <a:rPr lang="de-DE" smtClean="0">
                <a:solidFill>
                  <a:prstClr val="black"/>
                </a:solidFill>
              </a:rPr>
              <a:pPr/>
              <a:t>7</a:t>
            </a:fld>
            <a:endParaRPr lang="de-DE" dirty="0">
              <a:solidFill>
                <a:prstClr val="black"/>
              </a:solidFill>
            </a:endParaRPr>
          </a:p>
        </p:txBody>
      </p:sp>
      <p:sp>
        <p:nvSpPr>
          <p:cNvPr id="22" name="Inhaltsplatzhalter 2"/>
          <p:cNvSpPr>
            <a:spLocks noGrp="1"/>
          </p:cNvSpPr>
          <p:nvPr>
            <p:ph idx="1"/>
          </p:nvPr>
        </p:nvSpPr>
        <p:spPr>
          <a:xfrm>
            <a:off x="323850" y="1269703"/>
            <a:ext cx="8496300" cy="431105"/>
          </a:xfrm>
        </p:spPr>
        <p:txBody>
          <a:bodyPr/>
          <a:lstStyle/>
          <a:p>
            <a:r>
              <a:rPr lang="de-DE" dirty="0" smtClean="0"/>
              <a:t>Task &amp; </a:t>
            </a:r>
            <a:r>
              <a:rPr lang="en-US" dirty="0" smtClean="0"/>
              <a:t>data</a:t>
            </a:r>
            <a:r>
              <a:rPr lang="de-DE" dirty="0" smtClean="0"/>
              <a:t> </a:t>
            </a:r>
            <a:r>
              <a:rPr lang="en-US" dirty="0" smtClean="0"/>
              <a:t>collection</a:t>
            </a:r>
            <a:endParaRPr lang="en-US" dirty="0"/>
          </a:p>
        </p:txBody>
      </p:sp>
      <p:sp>
        <p:nvSpPr>
          <p:cNvPr id="23" name="Rechteck 22"/>
          <p:cNvSpPr/>
          <p:nvPr/>
        </p:nvSpPr>
        <p:spPr>
          <a:xfrm>
            <a:off x="323550" y="1556792"/>
            <a:ext cx="8496599"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buClr>
                <a:srgbClr val="0070C0"/>
              </a:buClr>
              <a:tabLst>
                <a:tab pos="363538" algn="l"/>
              </a:tabLst>
              <a:defRPr/>
            </a:pPr>
            <a:r>
              <a:rPr lang="en-US" sz="1600" dirty="0" smtClean="0">
                <a:solidFill>
                  <a:schemeClr val="tx1"/>
                </a:solidFill>
              </a:rPr>
              <a:t>Calibration of the eye-tracker to the participant’s eyes </a:t>
            </a:r>
            <a:endParaRPr lang="en-US" sz="2000" b="1" dirty="0">
              <a:solidFill>
                <a:schemeClr val="tx1"/>
              </a:solidFill>
            </a:endParaRPr>
          </a:p>
        </p:txBody>
      </p:sp>
      <p:sp>
        <p:nvSpPr>
          <p:cNvPr id="25" name="Rechteck 24"/>
          <p:cNvSpPr/>
          <p:nvPr/>
        </p:nvSpPr>
        <p:spPr>
          <a:xfrm>
            <a:off x="323553" y="3834000"/>
            <a:ext cx="6624712"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Participants evaluate the </a:t>
            </a:r>
            <a:r>
              <a:rPr lang="en-US" sz="1600" b="1" u="sng" dirty="0">
                <a:solidFill>
                  <a:schemeClr val="tx1"/>
                </a:solidFill>
                <a:uFill>
                  <a:solidFill>
                    <a:schemeClr val="accent1"/>
                  </a:solidFill>
                </a:uFill>
                <a:cs typeface="Times New Roman" panose="02020603050405020304" pitchFamily="18" charset="0"/>
              </a:rPr>
              <a:t>performance</a:t>
            </a:r>
            <a:r>
              <a:rPr lang="en-US" sz="1600" dirty="0" smtClean="0">
                <a:solidFill>
                  <a:schemeClr val="tx1"/>
                </a:solidFill>
              </a:rPr>
              <a:t> and </a:t>
            </a:r>
            <a:r>
              <a:rPr lang="en-US" sz="1600" dirty="0">
                <a:solidFill>
                  <a:schemeClr val="tx1"/>
                </a:solidFill>
              </a:rPr>
              <a:t>the </a:t>
            </a:r>
            <a:r>
              <a:rPr lang="en-US" sz="1600" b="1" u="sng" dirty="0">
                <a:solidFill>
                  <a:schemeClr val="tx1"/>
                </a:solidFill>
                <a:uFill>
                  <a:solidFill>
                    <a:schemeClr val="accent1"/>
                  </a:solidFill>
                </a:uFill>
                <a:cs typeface="Times New Roman" panose="02020603050405020304" pitchFamily="18" charset="0"/>
              </a:rPr>
              <a:t>insolvency</a:t>
            </a:r>
            <a:r>
              <a:rPr lang="en-US" sz="1600" dirty="0">
                <a:solidFill>
                  <a:schemeClr val="tx1"/>
                </a:solidFill>
              </a:rPr>
              <a:t> </a:t>
            </a:r>
            <a:r>
              <a:rPr lang="en-US" sz="1600" b="1" u="sng" dirty="0">
                <a:solidFill>
                  <a:schemeClr val="tx1"/>
                </a:solidFill>
                <a:uFill>
                  <a:solidFill>
                    <a:schemeClr val="accent1"/>
                  </a:solidFill>
                </a:uFill>
                <a:cs typeface="Times New Roman" panose="02020603050405020304" pitchFamily="18" charset="0"/>
              </a:rPr>
              <a:t>probability</a:t>
            </a:r>
            <a:r>
              <a:rPr lang="en-US" sz="1600" dirty="0">
                <a:solidFill>
                  <a:schemeClr val="tx1"/>
                </a:solidFill>
              </a:rPr>
              <a:t> </a:t>
            </a:r>
            <a:r>
              <a:rPr lang="en-US" sz="1600" dirty="0" smtClean="0">
                <a:solidFill>
                  <a:schemeClr val="tx1"/>
                </a:solidFill>
              </a:rPr>
              <a:t>of Company XY</a:t>
            </a:r>
            <a:endParaRPr lang="en-US" sz="1600" dirty="0">
              <a:solidFill>
                <a:schemeClr val="tx1"/>
              </a:solidFill>
            </a:endParaRPr>
          </a:p>
        </p:txBody>
      </p:sp>
      <p:sp>
        <p:nvSpPr>
          <p:cNvPr id="26" name="Rechteck 25"/>
          <p:cNvSpPr/>
          <p:nvPr/>
        </p:nvSpPr>
        <p:spPr>
          <a:xfrm>
            <a:off x="7020273" y="3834000"/>
            <a:ext cx="1800199" cy="54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Evaluation</a:t>
            </a:r>
            <a:endParaRPr lang="en-US" sz="1600" b="1" dirty="0">
              <a:solidFill>
                <a:schemeClr val="tx1"/>
              </a:solidFill>
            </a:endParaRPr>
          </a:p>
        </p:txBody>
      </p:sp>
      <p:sp>
        <p:nvSpPr>
          <p:cNvPr id="29" name="Rechteck 28"/>
          <p:cNvSpPr/>
          <p:nvPr/>
        </p:nvSpPr>
        <p:spPr>
          <a:xfrm>
            <a:off x="7009507" y="5999873"/>
            <a:ext cx="1800199" cy="38141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lnSpc>
                <a:spcPct val="80000"/>
              </a:lnSpc>
              <a:buClr>
                <a:srgbClr val="0070C0"/>
              </a:buClr>
              <a:tabLst>
                <a:tab pos="363538" algn="l"/>
              </a:tabLst>
              <a:defRPr/>
            </a:pPr>
            <a:r>
              <a:rPr lang="en-US" sz="1600" dirty="0" smtClean="0">
                <a:solidFill>
                  <a:schemeClr val="tx1"/>
                </a:solidFill>
              </a:rPr>
              <a:t>Manipulation check</a:t>
            </a:r>
            <a:endParaRPr lang="en-US" sz="1600" b="1" dirty="0">
              <a:solidFill>
                <a:schemeClr val="tx1"/>
              </a:solidFill>
            </a:endParaRPr>
          </a:p>
        </p:txBody>
      </p:sp>
      <p:sp>
        <p:nvSpPr>
          <p:cNvPr id="32" name="Rechteck 31"/>
          <p:cNvSpPr/>
          <p:nvPr/>
        </p:nvSpPr>
        <p:spPr>
          <a:xfrm>
            <a:off x="323552" y="5589240"/>
            <a:ext cx="6624712"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rPr>
              <a:t>Did the </a:t>
            </a:r>
            <a:r>
              <a:rPr lang="en-US" sz="1600" dirty="0" smtClean="0">
                <a:solidFill>
                  <a:schemeClr val="tx1"/>
                </a:solidFill>
              </a:rPr>
              <a:t>income statement contain </a:t>
            </a:r>
            <a:r>
              <a:rPr lang="en-US" sz="1600" b="1" u="sng" dirty="0">
                <a:solidFill>
                  <a:schemeClr val="tx1"/>
                </a:solidFill>
                <a:uFill>
                  <a:solidFill>
                    <a:schemeClr val="accent1"/>
                  </a:solidFill>
                </a:uFill>
                <a:cs typeface="Times New Roman" panose="02020603050405020304" pitchFamily="18" charset="0"/>
              </a:rPr>
              <a:t>certain KPIs</a:t>
            </a:r>
            <a:r>
              <a:rPr lang="en-US" sz="1600" dirty="0" smtClean="0">
                <a:solidFill>
                  <a:schemeClr val="tx1"/>
                </a:solidFill>
              </a:rPr>
              <a:t>? (9 answers)</a:t>
            </a:r>
            <a:endParaRPr lang="en-US" sz="1600" dirty="0">
              <a:solidFill>
                <a:schemeClr val="tx1"/>
              </a:solidFill>
            </a:endParaRPr>
          </a:p>
        </p:txBody>
      </p:sp>
      <p:sp>
        <p:nvSpPr>
          <p:cNvPr id="34" name="Rechteck 33"/>
          <p:cNvSpPr/>
          <p:nvPr/>
        </p:nvSpPr>
        <p:spPr>
          <a:xfrm>
            <a:off x="7009507" y="4847036"/>
            <a:ext cx="1800199" cy="110291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Acquisition</a:t>
            </a:r>
            <a:endParaRPr lang="en-US" sz="1600" b="1" dirty="0">
              <a:solidFill>
                <a:schemeClr val="tx1"/>
              </a:solidFill>
            </a:endParaRPr>
          </a:p>
        </p:txBody>
      </p:sp>
      <p:sp>
        <p:nvSpPr>
          <p:cNvPr id="21" name="Rechteck 20"/>
          <p:cNvSpPr/>
          <p:nvPr/>
        </p:nvSpPr>
        <p:spPr>
          <a:xfrm>
            <a:off x="7020272" y="1988840"/>
            <a:ext cx="1800199" cy="72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Profit </a:t>
            </a:r>
            <a:r>
              <a:rPr lang="en-US" sz="1600" dirty="0">
                <a:solidFill>
                  <a:schemeClr val="tx1"/>
                </a:solidFill>
              </a:rPr>
              <a:t>or Loss</a:t>
            </a:r>
          </a:p>
          <a:p>
            <a:pPr marL="0" lvl="1" algn="ctr">
              <a:buClr>
                <a:srgbClr val="0070C0"/>
              </a:buClr>
              <a:tabLst>
                <a:tab pos="363538" algn="l"/>
              </a:tabLst>
              <a:defRPr/>
            </a:pPr>
            <a:r>
              <a:rPr lang="en-US" sz="1600" dirty="0">
                <a:solidFill>
                  <a:schemeClr val="tx1"/>
                </a:solidFill>
              </a:rPr>
              <a:t>treatment</a:t>
            </a:r>
          </a:p>
        </p:txBody>
      </p:sp>
      <p:sp>
        <p:nvSpPr>
          <p:cNvPr id="24" name="Rechteck 23"/>
          <p:cNvSpPr/>
          <p:nvPr/>
        </p:nvSpPr>
        <p:spPr>
          <a:xfrm>
            <a:off x="323850" y="2776990"/>
            <a:ext cx="8496597"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buClr>
                <a:srgbClr val="0070C0"/>
              </a:buClr>
              <a:tabLst>
                <a:tab pos="363538" algn="l"/>
              </a:tabLst>
              <a:defRPr/>
            </a:pPr>
            <a:r>
              <a:rPr lang="en-US" sz="1600" dirty="0" smtClean="0">
                <a:solidFill>
                  <a:schemeClr val="tx1"/>
                </a:solidFill>
              </a:rPr>
              <a:t>Financial statements </a:t>
            </a:r>
            <a:r>
              <a:rPr lang="en-US" sz="1600" dirty="0">
                <a:solidFill>
                  <a:schemeClr val="tx1"/>
                </a:solidFill>
              </a:rPr>
              <a:t>a</a:t>
            </a:r>
            <a:r>
              <a:rPr lang="en-US" sz="1600" dirty="0" smtClean="0">
                <a:solidFill>
                  <a:schemeClr val="tx1"/>
                </a:solidFill>
              </a:rPr>
              <a:t>re </a:t>
            </a:r>
            <a:r>
              <a:rPr lang="en-US" sz="1600" b="1" u="sng" dirty="0" smtClean="0">
                <a:solidFill>
                  <a:schemeClr val="tx1"/>
                </a:solidFill>
                <a:uFill>
                  <a:solidFill>
                    <a:schemeClr val="accent1"/>
                  </a:solidFill>
                </a:uFill>
                <a:cs typeface="Times New Roman" panose="02020603050405020304" pitchFamily="18" charset="0"/>
              </a:rPr>
              <a:t>still available</a:t>
            </a:r>
            <a:endParaRPr lang="en-US" sz="1600" b="1" u="sng" dirty="0">
              <a:solidFill>
                <a:schemeClr val="tx1"/>
              </a:solidFill>
              <a:uFill>
                <a:solidFill>
                  <a:schemeClr val="accent1"/>
                </a:solidFill>
              </a:uFill>
              <a:cs typeface="Times New Roman" panose="02020603050405020304" pitchFamily="18" charset="0"/>
            </a:endParaRPr>
          </a:p>
        </p:txBody>
      </p:sp>
      <p:sp>
        <p:nvSpPr>
          <p:cNvPr id="18" name="Pfeil nach unten 17"/>
          <p:cNvSpPr/>
          <p:nvPr/>
        </p:nvSpPr>
        <p:spPr>
          <a:xfrm>
            <a:off x="6517704" y="1989138"/>
            <a:ext cx="944488" cy="2384862"/>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ts val="1400"/>
              </a:lnSpc>
            </a:pPr>
            <a:r>
              <a:rPr lang="de-DE" sz="1400" dirty="0" smtClean="0"/>
              <a:t>Eye-</a:t>
            </a:r>
            <a:r>
              <a:rPr lang="de-DE" sz="1400" dirty="0" err="1" smtClean="0"/>
              <a:t>tracker</a:t>
            </a:r>
            <a:r>
              <a:rPr lang="de-DE" sz="1400" dirty="0" smtClean="0"/>
              <a:t> </a:t>
            </a:r>
            <a:r>
              <a:rPr lang="de-DE" sz="1400" dirty="0" err="1" smtClean="0"/>
              <a:t>collects</a:t>
            </a:r>
            <a:r>
              <a:rPr lang="de-DE" sz="1400" dirty="0" smtClean="0"/>
              <a:t> </a:t>
            </a:r>
            <a:r>
              <a:rPr lang="de-DE" sz="1400" dirty="0" err="1" smtClean="0"/>
              <a:t>process</a:t>
            </a:r>
            <a:r>
              <a:rPr lang="de-DE" sz="1400" dirty="0" smtClean="0"/>
              <a:t> </a:t>
            </a:r>
            <a:r>
              <a:rPr lang="de-DE" sz="1400" dirty="0" err="1" smtClean="0"/>
              <a:t>data</a:t>
            </a:r>
            <a:endParaRPr lang="de-DE" sz="1400" dirty="0"/>
          </a:p>
        </p:txBody>
      </p:sp>
      <p:sp>
        <p:nvSpPr>
          <p:cNvPr id="3" name="Datumsplatzhalter 2"/>
          <p:cNvSpPr>
            <a:spLocks noGrp="1"/>
          </p:cNvSpPr>
          <p:nvPr>
            <p:ph type="dt" sz="half" idx="10"/>
          </p:nvPr>
        </p:nvSpPr>
        <p:spPr/>
        <p:txBody>
          <a:bodyPr/>
          <a:lstStyle/>
          <a:p>
            <a:r>
              <a:rPr lang="de-DE" smtClean="0">
                <a:solidFill>
                  <a:prstClr val="black"/>
                </a:solidFill>
              </a:rPr>
              <a:t>07.02.2019</a:t>
            </a:r>
            <a:endParaRPr lang="de-DE" dirty="0">
              <a:solidFill>
                <a:prstClr val="black"/>
              </a:solidFill>
            </a:endParaRPr>
          </a:p>
        </p:txBody>
      </p:sp>
      <p:sp>
        <p:nvSpPr>
          <p:cNvPr id="27" name="Rechteck 26"/>
          <p:cNvSpPr/>
          <p:nvPr/>
        </p:nvSpPr>
        <p:spPr>
          <a:xfrm>
            <a:off x="323552" y="6021288"/>
            <a:ext cx="6624712"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Was Company XY a </a:t>
            </a:r>
            <a:r>
              <a:rPr lang="en-US" sz="1600" b="1" u="sng" dirty="0">
                <a:solidFill>
                  <a:schemeClr val="tx1"/>
                </a:solidFill>
                <a:uFill>
                  <a:solidFill>
                    <a:schemeClr val="accent1"/>
                  </a:solidFill>
                </a:uFill>
                <a:cs typeface="Times New Roman" panose="02020603050405020304" pitchFamily="18" charset="0"/>
              </a:rPr>
              <a:t>profit</a:t>
            </a:r>
            <a:r>
              <a:rPr lang="en-US" sz="1600" dirty="0" smtClean="0">
                <a:solidFill>
                  <a:schemeClr val="tx1"/>
                </a:solidFill>
              </a:rPr>
              <a:t> or a </a:t>
            </a:r>
            <a:r>
              <a:rPr lang="en-US" sz="1600" b="1" u="sng" dirty="0">
                <a:solidFill>
                  <a:schemeClr val="tx1"/>
                </a:solidFill>
                <a:uFill>
                  <a:solidFill>
                    <a:schemeClr val="accent1"/>
                  </a:solidFill>
                </a:uFill>
                <a:cs typeface="Times New Roman" panose="02020603050405020304" pitchFamily="18" charset="0"/>
              </a:rPr>
              <a:t>loss</a:t>
            </a:r>
            <a:r>
              <a:rPr lang="en-US" sz="1600" dirty="0" smtClean="0">
                <a:solidFill>
                  <a:schemeClr val="tx1"/>
                </a:solidFill>
              </a:rPr>
              <a:t> firm? (1 answer) </a:t>
            </a:r>
            <a:endParaRPr lang="en-US" sz="1600" dirty="0">
              <a:solidFill>
                <a:schemeClr val="tx1"/>
              </a:solidFill>
            </a:endParaRPr>
          </a:p>
        </p:txBody>
      </p:sp>
    </p:spTree>
    <p:extLst>
      <p:ext uri="{BB962C8B-B14F-4D97-AF65-F5344CB8AC3E}">
        <p14:creationId xmlns:p14="http://schemas.microsoft.com/office/powerpoint/2010/main" val="279136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4" grpId="0" animBg="1"/>
      <p:bldP spid="23" grpId="0" animBg="1"/>
      <p:bldP spid="25" grpId="0" animBg="1"/>
      <p:bldP spid="26" grpId="0" animBg="1"/>
      <p:bldP spid="29" grpId="0" animBg="1"/>
      <p:bldP spid="32" grpId="0" animBg="1"/>
      <p:bldP spid="34" grpId="0" animBg="1"/>
      <p:bldP spid="21" grpId="0" animBg="1"/>
      <p:bldP spid="24" grpId="0" animBg="1"/>
      <p:bldP spid="18"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Experimental </a:t>
            </a:r>
            <a:r>
              <a:rPr lang="de-DE" dirty="0" smtClean="0"/>
              <a:t>Design</a:t>
            </a:r>
            <a:endParaRPr lang="de-DE" dirty="0"/>
          </a:p>
        </p:txBody>
      </p:sp>
      <p:sp>
        <p:nvSpPr>
          <p:cNvPr id="6" name="Rechteck 5"/>
          <p:cNvSpPr/>
          <p:nvPr/>
        </p:nvSpPr>
        <p:spPr>
          <a:xfrm>
            <a:off x="323552" y="1556792"/>
            <a:ext cx="8496598" cy="36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buClr>
                <a:srgbClr val="0070C0"/>
              </a:buClr>
              <a:tabLst>
                <a:tab pos="363538" algn="l"/>
              </a:tabLst>
              <a:defRPr/>
            </a:pPr>
            <a:r>
              <a:rPr lang="en-US" sz="1600" dirty="0" smtClean="0">
                <a:solidFill>
                  <a:schemeClr val="tx1"/>
                </a:solidFill>
              </a:rPr>
              <a:t>Financial statements </a:t>
            </a:r>
            <a:r>
              <a:rPr lang="en-US" sz="1600" dirty="0">
                <a:solidFill>
                  <a:schemeClr val="tx1"/>
                </a:solidFill>
              </a:rPr>
              <a:t>a</a:t>
            </a:r>
            <a:r>
              <a:rPr lang="en-US" sz="1600" dirty="0" smtClean="0">
                <a:solidFill>
                  <a:schemeClr val="tx1"/>
                </a:solidFill>
              </a:rPr>
              <a:t>re </a:t>
            </a:r>
            <a:r>
              <a:rPr lang="en-US" sz="1600" b="1" u="sng" dirty="0">
                <a:solidFill>
                  <a:schemeClr val="tx1"/>
                </a:solidFill>
                <a:uFill>
                  <a:solidFill>
                    <a:schemeClr val="accent1"/>
                  </a:solidFill>
                </a:uFill>
                <a:cs typeface="Times New Roman" panose="02020603050405020304" pitchFamily="18" charset="0"/>
              </a:rPr>
              <a:t>not </a:t>
            </a:r>
            <a:r>
              <a:rPr lang="en-US" sz="1600" b="1" u="sng" dirty="0" smtClean="0">
                <a:solidFill>
                  <a:schemeClr val="tx1"/>
                </a:solidFill>
                <a:uFill>
                  <a:solidFill>
                    <a:schemeClr val="accent1"/>
                  </a:solidFill>
                </a:uFill>
                <a:cs typeface="Times New Roman" panose="02020603050405020304" pitchFamily="18" charset="0"/>
              </a:rPr>
              <a:t>available anymore</a:t>
            </a:r>
            <a:endParaRPr lang="en-US" sz="1600" b="1" u="sng" dirty="0">
              <a:solidFill>
                <a:schemeClr val="tx1"/>
              </a:solidFill>
              <a:uFill>
                <a:solidFill>
                  <a:schemeClr val="accent1"/>
                </a:solidFill>
              </a:uFill>
              <a:cs typeface="Times New Roman" panose="02020603050405020304" pitchFamily="18" charset="0"/>
            </a:endParaRPr>
          </a:p>
        </p:txBody>
      </p:sp>
      <p:sp>
        <p:nvSpPr>
          <p:cNvPr id="7" name="Rechteck 6"/>
          <p:cNvSpPr/>
          <p:nvPr/>
        </p:nvSpPr>
        <p:spPr>
          <a:xfrm>
            <a:off x="323552" y="1979943"/>
            <a:ext cx="6624712"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Participants state </a:t>
            </a:r>
            <a:r>
              <a:rPr lang="en-US" sz="1600" b="1" u="sng" dirty="0">
                <a:solidFill>
                  <a:schemeClr val="tx1"/>
                </a:solidFill>
                <a:uFill>
                  <a:solidFill>
                    <a:schemeClr val="accent1"/>
                  </a:solidFill>
                </a:uFill>
                <a:cs typeface="Times New Roman" panose="02020603050405020304" pitchFamily="18" charset="0"/>
              </a:rPr>
              <a:t>relevance of KPIs </a:t>
            </a:r>
            <a:r>
              <a:rPr lang="en-US" sz="1600" b="1" u="sng" dirty="0" smtClean="0">
                <a:solidFill>
                  <a:schemeClr val="tx1"/>
                </a:solidFill>
                <a:uFill>
                  <a:solidFill>
                    <a:schemeClr val="accent1"/>
                  </a:solidFill>
                </a:uFill>
                <a:cs typeface="Times New Roman" panose="02020603050405020304" pitchFamily="18" charset="0"/>
              </a:rPr>
              <a:t>for their investment / lending decision</a:t>
            </a:r>
            <a:endParaRPr lang="en-US" sz="1600" b="1" u="sng" dirty="0">
              <a:solidFill>
                <a:schemeClr val="tx1"/>
              </a:solidFill>
              <a:uFill>
                <a:solidFill>
                  <a:schemeClr val="accent1"/>
                </a:solidFill>
              </a:uFill>
              <a:cs typeface="Times New Roman" panose="02020603050405020304" pitchFamily="18" charset="0"/>
            </a:endParaRPr>
          </a:p>
        </p:txBody>
      </p:sp>
      <p:sp>
        <p:nvSpPr>
          <p:cNvPr id="8" name="Rechteck 7"/>
          <p:cNvSpPr/>
          <p:nvPr/>
        </p:nvSpPr>
        <p:spPr>
          <a:xfrm>
            <a:off x="323552" y="4653136"/>
            <a:ext cx="6624712"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Questions on </a:t>
            </a:r>
            <a:r>
              <a:rPr lang="en-US" sz="1600" b="1" u="sng" dirty="0">
                <a:solidFill>
                  <a:schemeClr val="tx1"/>
                </a:solidFill>
                <a:uFill>
                  <a:solidFill>
                    <a:schemeClr val="accent1"/>
                  </a:solidFill>
                </a:uFill>
                <a:cs typeface="Times New Roman" panose="02020603050405020304" pitchFamily="18" charset="0"/>
              </a:rPr>
              <a:t>risk aversion</a:t>
            </a:r>
          </a:p>
        </p:txBody>
      </p:sp>
      <p:sp>
        <p:nvSpPr>
          <p:cNvPr id="9" name="Rechteck 8"/>
          <p:cNvSpPr/>
          <p:nvPr/>
        </p:nvSpPr>
        <p:spPr>
          <a:xfrm>
            <a:off x="7020272" y="1979943"/>
            <a:ext cx="1800199" cy="54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Weighting</a:t>
            </a:r>
            <a:endParaRPr lang="en-US" sz="1600" b="1" dirty="0">
              <a:solidFill>
                <a:schemeClr val="tx1"/>
              </a:solidFill>
            </a:endParaRPr>
          </a:p>
        </p:txBody>
      </p:sp>
      <p:sp>
        <p:nvSpPr>
          <p:cNvPr id="19" name="Fußzeilenplatzhalter 18"/>
          <p:cNvSpPr>
            <a:spLocks noGrp="1"/>
          </p:cNvSpPr>
          <p:nvPr>
            <p:ph type="ftr" sz="quarter" idx="4294967295"/>
          </p:nvPr>
        </p:nvSpPr>
        <p:spPr>
          <a:xfrm>
            <a:off x="2484438" y="6453336"/>
            <a:ext cx="3095625" cy="216024"/>
          </a:xfrm>
          <a:prstGeom prst="rect">
            <a:avLst/>
          </a:prstGeom>
        </p:spPr>
        <p:txBody>
          <a:bodyPr/>
          <a:lstStyle/>
          <a:p>
            <a:r>
              <a:rPr lang="en-US" smtClean="0">
                <a:solidFill>
                  <a:prstClr val="black"/>
                </a:solidFill>
              </a:rPr>
              <a:t>How do analysts read financial statements?</a:t>
            </a:r>
            <a:endParaRPr lang="de-DE" dirty="0">
              <a:solidFill>
                <a:prstClr val="black"/>
              </a:solidFill>
            </a:endParaRPr>
          </a:p>
        </p:txBody>
      </p:sp>
      <p:sp>
        <p:nvSpPr>
          <p:cNvPr id="20" name="Foliennummernplatzhalter 19"/>
          <p:cNvSpPr>
            <a:spLocks noGrp="1"/>
          </p:cNvSpPr>
          <p:nvPr>
            <p:ph type="sldNum" sz="quarter" idx="4294967295"/>
          </p:nvPr>
        </p:nvSpPr>
        <p:spPr>
          <a:xfrm>
            <a:off x="323850" y="6453336"/>
            <a:ext cx="935038" cy="216024"/>
          </a:xfrm>
          <a:prstGeom prst="rect">
            <a:avLst/>
          </a:prstGeom>
        </p:spPr>
        <p:txBody>
          <a:bodyPr/>
          <a:lstStyle/>
          <a:p>
            <a:fld id="{C05EE493-AD2E-4872-B2F6-8F12A747F0A5}" type="slidenum">
              <a:rPr lang="de-DE" smtClean="0">
                <a:solidFill>
                  <a:prstClr val="black"/>
                </a:solidFill>
              </a:rPr>
              <a:pPr/>
              <a:t>8</a:t>
            </a:fld>
            <a:endParaRPr lang="de-DE" dirty="0">
              <a:solidFill>
                <a:prstClr val="black"/>
              </a:solidFill>
            </a:endParaRPr>
          </a:p>
        </p:txBody>
      </p:sp>
      <p:sp>
        <p:nvSpPr>
          <p:cNvPr id="22" name="Inhaltsplatzhalter 2"/>
          <p:cNvSpPr>
            <a:spLocks noGrp="1"/>
          </p:cNvSpPr>
          <p:nvPr>
            <p:ph idx="1"/>
          </p:nvPr>
        </p:nvSpPr>
        <p:spPr>
          <a:xfrm>
            <a:off x="323850" y="1269703"/>
            <a:ext cx="8496300" cy="431105"/>
          </a:xfrm>
        </p:spPr>
        <p:txBody>
          <a:bodyPr/>
          <a:lstStyle/>
          <a:p>
            <a:r>
              <a:rPr lang="de-DE" dirty="0"/>
              <a:t>Task &amp; </a:t>
            </a:r>
            <a:r>
              <a:rPr lang="en-US" dirty="0"/>
              <a:t>data</a:t>
            </a:r>
            <a:r>
              <a:rPr lang="de-DE" dirty="0"/>
              <a:t> </a:t>
            </a:r>
            <a:r>
              <a:rPr lang="en-US" dirty="0"/>
              <a:t>collection</a:t>
            </a:r>
          </a:p>
          <a:p>
            <a:endParaRPr lang="de-DE" dirty="0"/>
          </a:p>
        </p:txBody>
      </p:sp>
      <p:sp>
        <p:nvSpPr>
          <p:cNvPr id="25" name="Rechteck 24"/>
          <p:cNvSpPr/>
          <p:nvPr/>
        </p:nvSpPr>
        <p:spPr>
          <a:xfrm>
            <a:off x="323553" y="2600967"/>
            <a:ext cx="6624712"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Participants state relevance of KPIs for predicting </a:t>
            </a:r>
            <a:r>
              <a:rPr lang="en-US" sz="1600" b="1" u="sng" dirty="0">
                <a:solidFill>
                  <a:schemeClr val="tx1"/>
                </a:solidFill>
                <a:uFill>
                  <a:solidFill>
                    <a:schemeClr val="accent1"/>
                  </a:solidFill>
                </a:uFill>
                <a:cs typeface="Times New Roman" panose="02020603050405020304" pitchFamily="18" charset="0"/>
              </a:rPr>
              <a:t>future cash flows</a:t>
            </a:r>
            <a:r>
              <a:rPr lang="en-US" sz="1600" b="1" dirty="0">
                <a:solidFill>
                  <a:schemeClr val="tx1"/>
                </a:solidFill>
                <a:uFill>
                  <a:solidFill>
                    <a:schemeClr val="accent1"/>
                  </a:solidFill>
                </a:uFill>
                <a:cs typeface="Times New Roman" panose="02020603050405020304" pitchFamily="18" charset="0"/>
              </a:rPr>
              <a:t> </a:t>
            </a:r>
            <a:r>
              <a:rPr lang="en-US" sz="1600" dirty="0" smtClean="0">
                <a:solidFill>
                  <a:schemeClr val="tx1"/>
                </a:solidFill>
              </a:rPr>
              <a:t>/ for measuring </a:t>
            </a:r>
            <a:r>
              <a:rPr lang="en-US" sz="1600" b="1" u="sng" dirty="0">
                <a:solidFill>
                  <a:schemeClr val="tx1"/>
                </a:solidFill>
                <a:uFill>
                  <a:solidFill>
                    <a:schemeClr val="accent1"/>
                  </a:solidFill>
                </a:uFill>
                <a:cs typeface="Times New Roman" panose="02020603050405020304" pitchFamily="18" charset="0"/>
              </a:rPr>
              <a:t>current performance</a:t>
            </a:r>
          </a:p>
        </p:txBody>
      </p:sp>
      <p:sp>
        <p:nvSpPr>
          <p:cNvPr id="26" name="Rechteck 25"/>
          <p:cNvSpPr/>
          <p:nvPr/>
        </p:nvSpPr>
        <p:spPr>
          <a:xfrm>
            <a:off x="7020273" y="2600967"/>
            <a:ext cx="1800199" cy="54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Interpretation</a:t>
            </a:r>
            <a:endParaRPr lang="en-US" sz="1600" b="1" dirty="0">
              <a:solidFill>
                <a:schemeClr val="tx1"/>
              </a:solidFill>
            </a:endParaRPr>
          </a:p>
        </p:txBody>
      </p:sp>
      <p:sp>
        <p:nvSpPr>
          <p:cNvPr id="29" name="Rechteck 28"/>
          <p:cNvSpPr/>
          <p:nvPr/>
        </p:nvSpPr>
        <p:spPr>
          <a:xfrm>
            <a:off x="7019950" y="4653136"/>
            <a:ext cx="1800199"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Control</a:t>
            </a:r>
            <a:endParaRPr lang="en-US" sz="1600" b="1" dirty="0">
              <a:solidFill>
                <a:schemeClr val="tx1"/>
              </a:solidFill>
            </a:endParaRPr>
          </a:p>
        </p:txBody>
      </p:sp>
      <p:sp>
        <p:nvSpPr>
          <p:cNvPr id="21" name="Rechteck 20"/>
          <p:cNvSpPr/>
          <p:nvPr/>
        </p:nvSpPr>
        <p:spPr>
          <a:xfrm>
            <a:off x="323528" y="3212976"/>
            <a:ext cx="6624712"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Participants state relevance of KPIs for measuring </a:t>
            </a:r>
            <a:r>
              <a:rPr lang="en-US" sz="1600" b="1" u="sng" dirty="0">
                <a:solidFill>
                  <a:schemeClr val="tx1"/>
                </a:solidFill>
                <a:uFill>
                  <a:solidFill>
                    <a:schemeClr val="accent1"/>
                  </a:solidFill>
                </a:uFill>
                <a:cs typeface="Times New Roman" panose="02020603050405020304" pitchFamily="18" charset="0"/>
              </a:rPr>
              <a:t>core business</a:t>
            </a:r>
            <a:r>
              <a:rPr lang="en-US" sz="1600" dirty="0" smtClean="0">
                <a:solidFill>
                  <a:schemeClr val="tx1"/>
                </a:solidFill>
              </a:rPr>
              <a:t> / </a:t>
            </a:r>
            <a:r>
              <a:rPr lang="en-US" sz="1600" b="1" u="sng" dirty="0">
                <a:solidFill>
                  <a:schemeClr val="tx1"/>
                </a:solidFill>
                <a:uFill>
                  <a:solidFill>
                    <a:schemeClr val="accent1"/>
                  </a:solidFill>
                </a:uFill>
                <a:cs typeface="Times New Roman" panose="02020603050405020304" pitchFamily="18" charset="0"/>
              </a:rPr>
              <a:t>additional activities</a:t>
            </a:r>
          </a:p>
        </p:txBody>
      </p:sp>
      <p:sp>
        <p:nvSpPr>
          <p:cNvPr id="24" name="Rechteck 23"/>
          <p:cNvSpPr/>
          <p:nvPr/>
        </p:nvSpPr>
        <p:spPr>
          <a:xfrm>
            <a:off x="7020248" y="3212976"/>
            <a:ext cx="1800199" cy="54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Interpretation</a:t>
            </a:r>
            <a:endParaRPr lang="en-US" sz="1600" b="1" dirty="0">
              <a:solidFill>
                <a:schemeClr val="tx1"/>
              </a:solidFill>
            </a:endParaRPr>
          </a:p>
        </p:txBody>
      </p:sp>
      <p:sp>
        <p:nvSpPr>
          <p:cNvPr id="27" name="Rechteck 26"/>
          <p:cNvSpPr/>
          <p:nvPr/>
        </p:nvSpPr>
        <p:spPr>
          <a:xfrm>
            <a:off x="323528" y="3825104"/>
            <a:ext cx="6624712" cy="54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Participants state relevance of KPIs for measuring </a:t>
            </a:r>
            <a:r>
              <a:rPr lang="en-US" sz="1600" b="1" u="sng" dirty="0">
                <a:solidFill>
                  <a:schemeClr val="tx1"/>
                </a:solidFill>
                <a:uFill>
                  <a:solidFill>
                    <a:schemeClr val="accent1"/>
                  </a:solidFill>
                </a:uFill>
                <a:cs typeface="Times New Roman" panose="02020603050405020304" pitchFamily="18" charset="0"/>
              </a:rPr>
              <a:t>continuous effects</a:t>
            </a:r>
            <a:r>
              <a:rPr lang="en-US" sz="1600" dirty="0" smtClean="0">
                <a:solidFill>
                  <a:schemeClr val="tx1"/>
                </a:solidFill>
              </a:rPr>
              <a:t> / </a:t>
            </a:r>
            <a:r>
              <a:rPr lang="en-US" sz="1600" b="1" u="sng" dirty="0">
                <a:solidFill>
                  <a:schemeClr val="tx1"/>
                </a:solidFill>
                <a:uFill>
                  <a:solidFill>
                    <a:schemeClr val="accent1"/>
                  </a:solidFill>
                </a:uFill>
                <a:cs typeface="Times New Roman" panose="02020603050405020304" pitchFamily="18" charset="0"/>
              </a:rPr>
              <a:t>one-off effects</a:t>
            </a:r>
          </a:p>
        </p:txBody>
      </p:sp>
      <p:sp>
        <p:nvSpPr>
          <p:cNvPr id="28" name="Rechteck 27"/>
          <p:cNvSpPr/>
          <p:nvPr/>
        </p:nvSpPr>
        <p:spPr>
          <a:xfrm>
            <a:off x="7020248" y="3825104"/>
            <a:ext cx="1800199" cy="54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Interpretation</a:t>
            </a:r>
            <a:endParaRPr lang="en-US" sz="1600" b="1" dirty="0">
              <a:solidFill>
                <a:schemeClr val="tx1"/>
              </a:solidFill>
            </a:endParaRPr>
          </a:p>
        </p:txBody>
      </p:sp>
      <p:sp>
        <p:nvSpPr>
          <p:cNvPr id="30" name="Rechteck 29"/>
          <p:cNvSpPr/>
          <p:nvPr/>
        </p:nvSpPr>
        <p:spPr>
          <a:xfrm>
            <a:off x="323528" y="5085184"/>
            <a:ext cx="6624712"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smtClean="0">
                <a:solidFill>
                  <a:schemeClr val="tx1"/>
                </a:solidFill>
              </a:rPr>
              <a:t>Questions on gender, age, and professional experience</a:t>
            </a:r>
            <a:endParaRPr lang="en-US" sz="1600" dirty="0">
              <a:solidFill>
                <a:schemeClr val="tx1"/>
              </a:solidFill>
            </a:endParaRPr>
          </a:p>
        </p:txBody>
      </p:sp>
      <p:sp>
        <p:nvSpPr>
          <p:cNvPr id="31" name="Rechteck 30"/>
          <p:cNvSpPr/>
          <p:nvPr/>
        </p:nvSpPr>
        <p:spPr>
          <a:xfrm>
            <a:off x="7030964" y="5085184"/>
            <a:ext cx="1800199" cy="36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buClr>
                <a:srgbClr val="0070C0"/>
              </a:buClr>
              <a:tabLst>
                <a:tab pos="363538" algn="l"/>
              </a:tabLst>
              <a:defRPr/>
            </a:pPr>
            <a:r>
              <a:rPr lang="en-US" sz="1600" dirty="0" smtClean="0">
                <a:solidFill>
                  <a:schemeClr val="tx1"/>
                </a:solidFill>
              </a:rPr>
              <a:t>Demographics</a:t>
            </a:r>
            <a:endParaRPr lang="en-US" sz="1600" b="1" dirty="0">
              <a:solidFill>
                <a:schemeClr val="tx1"/>
              </a:solidFill>
            </a:endParaRPr>
          </a:p>
        </p:txBody>
      </p:sp>
      <p:sp>
        <p:nvSpPr>
          <p:cNvPr id="33" name="Rechteck 32"/>
          <p:cNvSpPr/>
          <p:nvPr/>
        </p:nvSpPr>
        <p:spPr>
          <a:xfrm>
            <a:off x="323528" y="5697312"/>
            <a:ext cx="8496598" cy="540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buClr>
                <a:srgbClr val="0070C0"/>
              </a:buClr>
              <a:tabLst>
                <a:tab pos="363538" algn="l"/>
              </a:tabLst>
              <a:defRPr/>
            </a:pPr>
            <a:r>
              <a:rPr lang="en-US" sz="1600" dirty="0" smtClean="0">
                <a:solidFill>
                  <a:schemeClr val="tx1"/>
                </a:solidFill>
              </a:rPr>
              <a:t>Information on the number of </a:t>
            </a:r>
            <a:r>
              <a:rPr lang="en-US" sz="1600" b="1" u="sng" dirty="0">
                <a:solidFill>
                  <a:schemeClr val="tx1"/>
                </a:solidFill>
                <a:uFill>
                  <a:solidFill>
                    <a:schemeClr val="accent1"/>
                  </a:solidFill>
                </a:uFill>
                <a:cs typeface="Times New Roman" panose="02020603050405020304" pitchFamily="18" charset="0"/>
              </a:rPr>
              <a:t>lottery tickets earned</a:t>
            </a:r>
            <a:r>
              <a:rPr lang="en-US" sz="1600" dirty="0">
                <a:solidFill>
                  <a:schemeClr val="tx1"/>
                </a:solidFill>
              </a:rPr>
              <a:t> </a:t>
            </a:r>
            <a:r>
              <a:rPr lang="en-US" sz="1600" dirty="0" smtClean="0">
                <a:solidFill>
                  <a:schemeClr val="tx1"/>
                </a:solidFill>
              </a:rPr>
              <a:t>(1 </a:t>
            </a:r>
            <a:r>
              <a:rPr lang="en-US" sz="1600" dirty="0">
                <a:solidFill>
                  <a:schemeClr val="tx1"/>
                </a:solidFill>
              </a:rPr>
              <a:t>/ -1 </a:t>
            </a:r>
            <a:r>
              <a:rPr lang="en-US" sz="1600" dirty="0" smtClean="0">
                <a:solidFill>
                  <a:schemeClr val="tx1"/>
                </a:solidFill>
              </a:rPr>
              <a:t>lottery ticket for each correct </a:t>
            </a:r>
            <a:r>
              <a:rPr lang="en-US" sz="1600" dirty="0">
                <a:solidFill>
                  <a:schemeClr val="tx1"/>
                </a:solidFill>
              </a:rPr>
              <a:t>/ </a:t>
            </a:r>
            <a:r>
              <a:rPr lang="en-US" sz="1600" dirty="0" smtClean="0">
                <a:solidFill>
                  <a:schemeClr val="tx1"/>
                </a:solidFill>
              </a:rPr>
              <a:t>incorrect answer), winner receives 100 </a:t>
            </a:r>
            <a:r>
              <a:rPr lang="en-US" sz="1600" dirty="0">
                <a:solidFill>
                  <a:schemeClr val="tx1"/>
                </a:solidFill>
              </a:rPr>
              <a:t>€ </a:t>
            </a:r>
            <a:r>
              <a:rPr lang="en-US" sz="1600" dirty="0" smtClean="0">
                <a:solidFill>
                  <a:schemeClr val="tx1"/>
                </a:solidFill>
              </a:rPr>
              <a:t>Amazon voucher</a:t>
            </a:r>
            <a:endParaRPr lang="en-US" sz="1600" b="1" u="sng" dirty="0">
              <a:solidFill>
                <a:schemeClr val="tx1"/>
              </a:solidFill>
              <a:uFill>
                <a:solidFill>
                  <a:schemeClr val="accent1"/>
                </a:solidFill>
              </a:uFill>
              <a:cs typeface="Times New Roman" panose="02020603050405020304" pitchFamily="18" charset="0"/>
            </a:endParaRPr>
          </a:p>
        </p:txBody>
      </p:sp>
      <p:sp>
        <p:nvSpPr>
          <p:cNvPr id="3" name="Datumsplatzhalter 2"/>
          <p:cNvSpPr>
            <a:spLocks noGrp="1"/>
          </p:cNvSpPr>
          <p:nvPr>
            <p:ph type="dt" sz="half" idx="10"/>
          </p:nvPr>
        </p:nvSpPr>
        <p:spPr/>
        <p:txBody>
          <a:bodyPr/>
          <a:lstStyle/>
          <a:p>
            <a:r>
              <a:rPr lang="de-DE" smtClean="0">
                <a:solidFill>
                  <a:prstClr val="black"/>
                </a:solidFill>
              </a:rPr>
              <a:t>07.02.2019</a:t>
            </a:r>
            <a:endParaRPr lang="de-DE" dirty="0">
              <a:solidFill>
                <a:prstClr val="black"/>
              </a:solidFill>
            </a:endParaRPr>
          </a:p>
        </p:txBody>
      </p:sp>
    </p:spTree>
    <p:extLst>
      <p:ext uri="{BB962C8B-B14F-4D97-AF65-F5344CB8AC3E}">
        <p14:creationId xmlns:p14="http://schemas.microsoft.com/office/powerpoint/2010/main" val="7256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5" grpId="0" animBg="1"/>
      <p:bldP spid="26" grpId="0" animBg="1"/>
      <p:bldP spid="29" grpId="0" animBg="1"/>
      <p:bldP spid="21" grpId="0" animBg="1"/>
      <p:bldP spid="24" grpId="0" animBg="1"/>
      <p:bldP spid="27" grpId="0" animBg="1"/>
      <p:bldP spid="28" grpId="0" animBg="1"/>
      <p:bldP spid="30" grpId="0" animBg="1"/>
      <p:bldP spid="31"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lstStyle/>
          <a:p>
            <a:endParaRPr lang="en-US" dirty="0"/>
          </a:p>
        </p:txBody>
      </p:sp>
      <p:pic>
        <p:nvPicPr>
          <p:cNvPr id="5" name="Grafik 4"/>
          <p:cNvPicPr>
            <a:picLocks noChangeAspect="1"/>
          </p:cNvPicPr>
          <p:nvPr/>
        </p:nvPicPr>
        <p:blipFill>
          <a:blip r:embed="rId3"/>
          <a:stretch>
            <a:fillRect/>
          </a:stretch>
        </p:blipFill>
        <p:spPr>
          <a:xfrm>
            <a:off x="0" y="0"/>
            <a:ext cx="9144000" cy="6858000"/>
          </a:xfrm>
          <a:prstGeom prst="rect">
            <a:avLst/>
          </a:prstGeom>
        </p:spPr>
      </p:pic>
      <p:sp>
        <p:nvSpPr>
          <p:cNvPr id="4" name="Textfeld 3"/>
          <p:cNvSpPr txBox="1"/>
          <p:nvPr/>
        </p:nvSpPr>
        <p:spPr>
          <a:xfrm>
            <a:off x="6297925" y="508030"/>
            <a:ext cx="721672" cy="338554"/>
          </a:xfrm>
          <a:prstGeom prst="rect">
            <a:avLst/>
          </a:prstGeom>
          <a:noFill/>
        </p:spPr>
        <p:txBody>
          <a:bodyPr wrap="none" rtlCol="0">
            <a:spAutoFit/>
          </a:bodyPr>
          <a:lstStyle/>
          <a:p>
            <a:r>
              <a:rPr lang="de-DE" sz="1600" b="1" u="sng" dirty="0">
                <a:uFill>
                  <a:solidFill>
                    <a:schemeClr val="accent1"/>
                  </a:solidFill>
                </a:uFill>
                <a:cs typeface="Times New Roman" panose="02020603050405020304" pitchFamily="18" charset="0"/>
              </a:rPr>
              <a:t>Profit</a:t>
            </a:r>
          </a:p>
        </p:txBody>
      </p:sp>
      <p:grpSp>
        <p:nvGrpSpPr>
          <p:cNvPr id="8" name="Gruppieren 7"/>
          <p:cNvGrpSpPr/>
          <p:nvPr/>
        </p:nvGrpSpPr>
        <p:grpSpPr>
          <a:xfrm>
            <a:off x="5191125" y="123825"/>
            <a:ext cx="2571750" cy="5591175"/>
            <a:chOff x="5191125" y="123825"/>
            <a:chExt cx="2571750" cy="5591175"/>
          </a:xfrm>
        </p:grpSpPr>
        <p:pic>
          <p:nvPicPr>
            <p:cNvPr id="9" name="Grafik 8"/>
            <p:cNvPicPr>
              <a:picLocks noChangeAspect="1"/>
            </p:cNvPicPr>
            <p:nvPr/>
          </p:nvPicPr>
          <p:blipFill rotWithShape="1">
            <a:blip r:embed="rId4"/>
            <a:srcRect l="56771" t="1805" r="15104" b="16666"/>
            <a:stretch/>
          </p:blipFill>
          <p:spPr>
            <a:xfrm>
              <a:off x="5191125" y="123825"/>
              <a:ext cx="2571750" cy="5591175"/>
            </a:xfrm>
            <a:prstGeom prst="rect">
              <a:avLst/>
            </a:prstGeom>
          </p:spPr>
        </p:pic>
        <p:sp>
          <p:nvSpPr>
            <p:cNvPr id="10" name="Textfeld 9"/>
            <p:cNvSpPr txBox="1"/>
            <p:nvPr/>
          </p:nvSpPr>
          <p:spPr>
            <a:xfrm>
              <a:off x="6297925" y="508030"/>
              <a:ext cx="662361" cy="338554"/>
            </a:xfrm>
            <a:prstGeom prst="rect">
              <a:avLst/>
            </a:prstGeom>
            <a:noFill/>
          </p:spPr>
          <p:txBody>
            <a:bodyPr wrap="none" rtlCol="0">
              <a:spAutoFit/>
            </a:bodyPr>
            <a:lstStyle/>
            <a:p>
              <a:r>
                <a:rPr lang="de-DE" sz="1600" b="1" u="sng" dirty="0" smtClean="0">
                  <a:uFill>
                    <a:solidFill>
                      <a:schemeClr val="accent1"/>
                    </a:solidFill>
                  </a:uFill>
                  <a:cs typeface="Times New Roman" panose="02020603050405020304" pitchFamily="18" charset="0"/>
                </a:rPr>
                <a:t>Loss</a:t>
              </a:r>
              <a:endParaRPr lang="de-DE" sz="1600" b="1" u="sng" dirty="0">
                <a:uFill>
                  <a:solidFill>
                    <a:schemeClr val="accent1"/>
                  </a:solidFill>
                </a:uFill>
                <a:cs typeface="Times New Roman" panose="02020603050405020304" pitchFamily="18" charset="0"/>
              </a:endParaRPr>
            </a:p>
          </p:txBody>
        </p:sp>
      </p:grpSp>
      <p:sp>
        <p:nvSpPr>
          <p:cNvPr id="6" name="Rechteck 5"/>
          <p:cNvSpPr/>
          <p:nvPr/>
        </p:nvSpPr>
        <p:spPr>
          <a:xfrm>
            <a:off x="5510322" y="1052736"/>
            <a:ext cx="717862" cy="288032"/>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5510322" y="2276922"/>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5510322" y="3205783"/>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5510322" y="3789040"/>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5544607" y="5013176"/>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5517175" y="1376963"/>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7060213" y="1052736"/>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7060213" y="2276922"/>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7060213" y="3205783"/>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7060213" y="3789040"/>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7094498" y="5013176"/>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7067066" y="1376963"/>
            <a:ext cx="717862" cy="288032"/>
          </a:xfrm>
          <a:prstGeom prst="rect">
            <a:avLst/>
          </a:prstGeom>
          <a:noFill/>
          <a:ln w="1905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p:cNvSpPr txBox="1"/>
          <p:nvPr/>
        </p:nvSpPr>
        <p:spPr>
          <a:xfrm>
            <a:off x="3059832" y="1049710"/>
            <a:ext cx="2304256" cy="1384995"/>
          </a:xfrm>
          <a:prstGeom prst="rect">
            <a:avLst/>
          </a:prstGeom>
          <a:solidFill>
            <a:schemeClr val="accent1">
              <a:lumMod val="40000"/>
              <a:lumOff val="60000"/>
            </a:schemeClr>
          </a:solidFill>
        </p:spPr>
        <p:txBody>
          <a:bodyPr wrap="square" rtlCol="0">
            <a:spAutoFit/>
          </a:bodyPr>
          <a:lstStyle/>
          <a:p>
            <a:r>
              <a:rPr lang="en-US" sz="1400" b="1" u="sng" dirty="0" smtClean="0">
                <a:uFill>
                  <a:solidFill>
                    <a:schemeClr val="accent1"/>
                  </a:solidFill>
                </a:uFill>
                <a:cs typeface="Times New Roman" panose="02020603050405020304" pitchFamily="18" charset="0"/>
              </a:rPr>
              <a:t>Provisions increase </a:t>
            </a:r>
            <a:r>
              <a:rPr lang="en-US" sz="1400" b="1" u="sng" dirty="0">
                <a:uFill>
                  <a:solidFill>
                    <a:schemeClr val="accent1"/>
                  </a:solidFill>
                </a:uFill>
                <a:cs typeface="Times New Roman" panose="02020603050405020304" pitchFamily="18" charset="0"/>
              </a:rPr>
              <a:t>by</a:t>
            </a:r>
            <a:br>
              <a:rPr lang="en-US" sz="1400" b="1" u="sng" dirty="0">
                <a:uFill>
                  <a:solidFill>
                    <a:schemeClr val="accent1"/>
                  </a:solidFill>
                </a:uFill>
                <a:cs typeface="Times New Roman" panose="02020603050405020304" pitchFamily="18" charset="0"/>
              </a:rPr>
            </a:br>
            <a:r>
              <a:rPr lang="en-US" sz="1400" b="1" u="sng" dirty="0">
                <a:uFill>
                  <a:solidFill>
                    <a:schemeClr val="accent1"/>
                  </a:solidFill>
                </a:uFill>
                <a:cs typeface="Times New Roman" panose="02020603050405020304" pitchFamily="18" charset="0"/>
              </a:rPr>
              <a:t>9500 more</a:t>
            </a:r>
            <a:r>
              <a:rPr lang="en-US" sz="1400" b="1" dirty="0">
                <a:uFill>
                  <a:solidFill>
                    <a:schemeClr val="accent1"/>
                  </a:solidFill>
                </a:uFill>
                <a:cs typeface="Times New Roman" panose="02020603050405020304" pitchFamily="18" charset="0"/>
              </a:rPr>
              <a:t> </a:t>
            </a:r>
            <a:r>
              <a:rPr lang="en-US" sz="1400" dirty="0" smtClean="0"/>
              <a:t>in the loss than in the profit treatment: </a:t>
            </a:r>
            <a:r>
              <a:rPr lang="en-US" sz="1400" b="1" u="sng" dirty="0">
                <a:uFill>
                  <a:solidFill>
                    <a:schemeClr val="accent1"/>
                  </a:solidFill>
                </a:uFill>
                <a:cs typeface="Times New Roman" panose="02020603050405020304" pitchFamily="18" charset="0"/>
              </a:rPr>
              <a:t>Costs of goods sold are by 9500</a:t>
            </a:r>
            <a:r>
              <a:rPr lang="en-US" sz="1400" b="1" dirty="0">
                <a:uFill>
                  <a:solidFill>
                    <a:schemeClr val="accent1"/>
                  </a:solidFill>
                </a:uFill>
                <a:cs typeface="Times New Roman" panose="02020603050405020304" pitchFamily="18" charset="0"/>
              </a:rPr>
              <a:t> </a:t>
            </a:r>
            <a:r>
              <a:rPr lang="en-US" sz="1400" dirty="0" smtClean="0">
                <a:uFill>
                  <a:solidFill>
                    <a:schemeClr val="accent1"/>
                  </a:solidFill>
                </a:uFill>
                <a:cs typeface="Times New Roman" panose="02020603050405020304" pitchFamily="18" charset="0"/>
              </a:rPr>
              <a:t>higher in the </a:t>
            </a:r>
            <a:r>
              <a:rPr lang="en-US" sz="1400" dirty="0"/>
              <a:t>loss </a:t>
            </a:r>
            <a:r>
              <a:rPr lang="en-US" sz="1400" dirty="0" smtClean="0"/>
              <a:t>than in the profit treatment</a:t>
            </a:r>
            <a:endParaRPr lang="en-US" sz="1400" dirty="0"/>
          </a:p>
        </p:txBody>
      </p:sp>
      <p:sp>
        <p:nvSpPr>
          <p:cNvPr id="29" name="Textfeld 28"/>
          <p:cNvSpPr txBox="1"/>
          <p:nvPr/>
        </p:nvSpPr>
        <p:spPr>
          <a:xfrm>
            <a:off x="3059832" y="2728729"/>
            <a:ext cx="2304256" cy="2246769"/>
          </a:xfrm>
          <a:prstGeom prst="rect">
            <a:avLst/>
          </a:prstGeom>
          <a:solidFill>
            <a:schemeClr val="accent1">
              <a:lumMod val="40000"/>
              <a:lumOff val="60000"/>
            </a:schemeClr>
          </a:solidFill>
        </p:spPr>
        <p:txBody>
          <a:bodyPr wrap="square" rtlCol="0">
            <a:spAutoFit/>
          </a:bodyPr>
          <a:lstStyle/>
          <a:p>
            <a:r>
              <a:rPr lang="en-US" sz="1400" dirty="0" smtClean="0">
                <a:solidFill>
                  <a:schemeClr val="dk1"/>
                </a:solidFill>
              </a:rPr>
              <a:t>In 2015, </a:t>
            </a:r>
            <a:r>
              <a:rPr lang="en-US" sz="1400" b="1" u="sng" dirty="0">
                <a:uFill>
                  <a:solidFill>
                    <a:schemeClr val="accent1"/>
                  </a:solidFill>
                </a:uFill>
                <a:cs typeface="Times New Roman" panose="02020603050405020304" pitchFamily="18" charset="0"/>
              </a:rPr>
              <a:t>all KPIs</a:t>
            </a:r>
            <a:r>
              <a:rPr lang="en-US" sz="1400" dirty="0" smtClean="0">
                <a:solidFill>
                  <a:schemeClr val="dk1"/>
                </a:solidFill>
              </a:rPr>
              <a:t> are </a:t>
            </a:r>
            <a:r>
              <a:rPr lang="en-US" sz="1400" b="1" u="sng" dirty="0">
                <a:uFill>
                  <a:solidFill>
                    <a:schemeClr val="accent1"/>
                  </a:solidFill>
                </a:uFill>
                <a:cs typeface="Times New Roman" panose="02020603050405020304" pitchFamily="18" charset="0"/>
              </a:rPr>
              <a:t>by 9500 lower</a:t>
            </a:r>
            <a:r>
              <a:rPr lang="en-US" sz="1400" dirty="0" smtClean="0">
                <a:solidFill>
                  <a:schemeClr val="dk1"/>
                </a:solidFill>
              </a:rPr>
              <a:t> in the loss than in the profit treatment; already in 2014, </a:t>
            </a:r>
            <a:r>
              <a:rPr lang="en-US" sz="1400" b="1" u="sng" dirty="0">
                <a:uFill>
                  <a:solidFill>
                    <a:schemeClr val="accent1"/>
                  </a:solidFill>
                </a:uFill>
                <a:cs typeface="Times New Roman" panose="02020603050405020304" pitchFamily="18" charset="0"/>
              </a:rPr>
              <a:t>comprehensive income is by 8000 lower</a:t>
            </a:r>
            <a:r>
              <a:rPr lang="en-US" sz="1400" dirty="0" smtClean="0">
                <a:solidFill>
                  <a:schemeClr val="dk1"/>
                </a:solidFill>
              </a:rPr>
              <a:t> </a:t>
            </a:r>
            <a:r>
              <a:rPr lang="en-US" sz="1400" dirty="0" smtClean="0"/>
              <a:t>in the loss than in the profit treatment since </a:t>
            </a:r>
            <a:r>
              <a:rPr lang="en-US" sz="1400" dirty="0" smtClean="0">
                <a:uFill>
                  <a:solidFill>
                    <a:schemeClr val="accent1"/>
                  </a:solidFill>
                </a:uFill>
                <a:cs typeface="Times New Roman" panose="02020603050405020304" pitchFamily="18" charset="0"/>
              </a:rPr>
              <a:t>costs </a:t>
            </a:r>
            <a:r>
              <a:rPr lang="en-US" sz="1400" dirty="0">
                <a:uFill>
                  <a:solidFill>
                    <a:schemeClr val="accent1"/>
                  </a:solidFill>
                </a:uFill>
                <a:cs typeface="Times New Roman" panose="02020603050405020304" pitchFamily="18" charset="0"/>
              </a:rPr>
              <a:t>of goods sold are by </a:t>
            </a:r>
            <a:r>
              <a:rPr lang="en-US" sz="1400" dirty="0" smtClean="0">
                <a:uFill>
                  <a:solidFill>
                    <a:schemeClr val="accent1"/>
                  </a:solidFill>
                </a:uFill>
                <a:cs typeface="Times New Roman" panose="02020603050405020304" pitchFamily="18" charset="0"/>
              </a:rPr>
              <a:t>8000 higher </a:t>
            </a:r>
            <a:endParaRPr lang="en-US" sz="1400" dirty="0"/>
          </a:p>
        </p:txBody>
      </p:sp>
    </p:spTree>
    <p:extLst>
      <p:ext uri="{BB962C8B-B14F-4D97-AF65-F5344CB8AC3E}">
        <p14:creationId xmlns:p14="http://schemas.microsoft.com/office/powerpoint/2010/main" val="139642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5" grpId="0" animBg="1"/>
      <p:bldP spid="29" grpId="0" animBg="1"/>
    </p:bldLst>
  </p:timing>
</p:sld>
</file>

<file path=ppt/theme/theme1.xml><?xml version="1.0" encoding="utf-8"?>
<a:theme xmlns:a="http://schemas.openxmlformats.org/drawingml/2006/main" name="PPT_UniKN">
  <a:themeElements>
    <a:clrScheme name="UNIK Farben PowerPoint">
      <a:dk1>
        <a:sysClr val="windowText" lastClr="000000"/>
      </a:dk1>
      <a:lt1>
        <a:sysClr val="window" lastClr="FFFFFF"/>
      </a:lt1>
      <a:dk2>
        <a:srgbClr val="000000"/>
      </a:dk2>
      <a:lt2>
        <a:srgbClr val="F8F8F8"/>
      </a:lt2>
      <a:accent1>
        <a:srgbClr val="009AD1"/>
      </a:accent1>
      <a:accent2>
        <a:srgbClr val="59B6DC"/>
      </a:accent2>
      <a:accent3>
        <a:srgbClr val="A0D3E6"/>
      </a:accent3>
      <a:accent4>
        <a:srgbClr val="C8E5EF"/>
      </a:accent4>
      <a:accent5>
        <a:srgbClr val="B2B2B2"/>
      </a:accent5>
      <a:accent6>
        <a:srgbClr val="808080"/>
      </a:accent6>
      <a:hlink>
        <a:srgbClr val="5F5F5F"/>
      </a:hlink>
      <a:folHlink>
        <a:srgbClr val="919191"/>
      </a:folHlink>
    </a:clrScheme>
    <a:fontScheme name="UNIK 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PT_UNIK_004_141210_001.potx" id="{D5C4D1FF-0076-4A15-A409-554B8B0B2150}" vid="{2F6AA3DA-7512-4909-A2F0-00BCBEA17D62}"/>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Masterfolien__PPT_2010_</Template>
  <TotalTime>0</TotalTime>
  <Words>4469</Words>
  <Application>Microsoft Office PowerPoint</Application>
  <PresentationFormat>Bildschirmpräsentation (4:3)</PresentationFormat>
  <Paragraphs>1305</Paragraphs>
  <Slides>51</Slides>
  <Notes>51</Notes>
  <HiddenSlides>0</HiddenSlides>
  <MMClips>0</MMClips>
  <ScaleCrop>false</ScaleCrop>
  <HeadingPairs>
    <vt:vector size="4" baseType="variant">
      <vt:variant>
        <vt:lpstr>Design</vt:lpstr>
      </vt:variant>
      <vt:variant>
        <vt:i4>1</vt:i4>
      </vt:variant>
      <vt:variant>
        <vt:lpstr>Folientitel</vt:lpstr>
      </vt:variant>
      <vt:variant>
        <vt:i4>51</vt:i4>
      </vt:variant>
    </vt:vector>
  </HeadingPairs>
  <TitlesOfParts>
    <vt:vector size="52" baseType="lpstr">
      <vt:lpstr>PPT_UniKN</vt:lpstr>
      <vt:lpstr>PowerPoint-Präsentation</vt:lpstr>
      <vt:lpstr>Motivation</vt:lpstr>
      <vt:lpstr>Motivation</vt:lpstr>
      <vt:lpstr>Motivation</vt:lpstr>
      <vt:lpstr>Motivation</vt:lpstr>
      <vt:lpstr>Experimental Design</vt:lpstr>
      <vt:lpstr>Experimental Design</vt:lpstr>
      <vt:lpstr>Experimental Design</vt:lpstr>
      <vt:lpstr>PowerPoint-Präsentation</vt:lpstr>
      <vt:lpstr>PowerPoint-Präsentation</vt:lpstr>
      <vt:lpstr>PowerPoint-Präsentation</vt:lpstr>
      <vt:lpstr>Collecting Process Data: Eye-Tracking</vt:lpstr>
      <vt:lpstr>Participants </vt:lpstr>
      <vt:lpstr>Participants</vt:lpstr>
      <vt:lpstr>Participants </vt:lpstr>
      <vt:lpstr>Performance in the Acquisition Task / Manipulation Checks </vt:lpstr>
      <vt:lpstr>Performance in the Acquisition Task / Manipulation Checks</vt:lpstr>
      <vt:lpstr>Performance in the Acquisition Task / Manipulation Checks</vt:lpstr>
      <vt:lpstr>Risk Aversion</vt:lpstr>
      <vt:lpstr>What Kind of Search Strategy is Applied?</vt:lpstr>
      <vt:lpstr>PowerPoint-Präsentation</vt:lpstr>
      <vt:lpstr>PowerPoint-Präsentation</vt:lpstr>
      <vt:lpstr>What Kind of Search Strategy is Applied?</vt:lpstr>
      <vt:lpstr>What Kind of Search Strategy is Applied?</vt:lpstr>
      <vt:lpstr>What Kind of Search Strategy is Applied?</vt:lpstr>
      <vt:lpstr>How is Company XY Evaluated?</vt:lpstr>
      <vt:lpstr>How is Company XY Evaluated?</vt:lpstr>
      <vt:lpstr>How is Company XY Evaluated?</vt:lpstr>
      <vt:lpstr>Which KPIs are Relevant for Decision-Making?</vt:lpstr>
      <vt:lpstr>Which KPIs are Relevant for Decision-Making?</vt:lpstr>
      <vt:lpstr>PowerPoint-Präsentation</vt:lpstr>
      <vt:lpstr>PowerPoint-Präsentation</vt:lpstr>
      <vt:lpstr>PowerPoint-Präsentation</vt:lpstr>
      <vt:lpstr>PowerPoint-Präsentation</vt:lpstr>
      <vt:lpstr>Which KPIs are Relevant for Decision-Making?</vt:lpstr>
      <vt:lpstr>Which KPIs are Relevant for Decision-Making?</vt:lpstr>
      <vt:lpstr>Which KPIs are Relevant for Decision-Making?</vt:lpstr>
      <vt:lpstr>Which KPIs are Relevant for Decision-Making?</vt:lpstr>
      <vt:lpstr>PowerPoint-Präsentation</vt:lpstr>
      <vt:lpstr>PowerPoint-Präsentation</vt:lpstr>
      <vt:lpstr>PowerPoint-Präsentation</vt:lpstr>
      <vt:lpstr>PowerPoint-Präsentation</vt:lpstr>
      <vt:lpstr>Which KPIs are Relevant for Decision-Making?</vt:lpstr>
      <vt:lpstr>PowerPoint-Präsentation</vt:lpstr>
      <vt:lpstr>PowerPoint-Präsentation</vt:lpstr>
      <vt:lpstr>PowerPoint-Präsentation</vt:lpstr>
      <vt:lpstr>PowerPoint-Präsentation</vt:lpstr>
      <vt:lpstr>Which KPIs are Relevant for Decision-Making?</vt:lpstr>
      <vt:lpstr>Which KPIs are Relevant for Decision-Making?</vt:lpstr>
      <vt:lpstr>Conclusion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mit Bild, Typografie: Arial Bold, maximal  über vier Zeilen</dc:title>
  <dc:creator>User</dc:creator>
  <dc:description>Vorlage Praesentation – Office 2010;_x000d_
Version 010;_x000d_
2015-03-03;</dc:description>
  <cp:lastModifiedBy>user</cp:lastModifiedBy>
  <cp:revision>231</cp:revision>
  <cp:lastPrinted>2019-01-17T08:09:51Z</cp:lastPrinted>
  <dcterms:created xsi:type="dcterms:W3CDTF">2019-01-16T09:18:23Z</dcterms:created>
  <dcterms:modified xsi:type="dcterms:W3CDTF">2019-02-18T08:09:24Z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rstellt von">
    <vt:lpwstr>STRICHPUNKT</vt:lpwstr>
  </property>
  <property fmtid="{D5CDD505-2E9C-101B-9397-08002B2CF9AE}" pid="3" name="Erstellt am">
    <vt:lpwstr>10.10.2014</vt:lpwstr>
  </property>
  <property fmtid="{D5CDD505-2E9C-101B-9397-08002B2CF9AE}" pid="4" name="Bearbeiter">
    <vt:lpwstr>gadamovich | office implementation</vt:lpwstr>
  </property>
  <property fmtid="{D5CDD505-2E9C-101B-9397-08002B2CF9AE}" pid="5" name="Version">
    <vt:lpwstr>010</vt:lpwstr>
  </property>
  <property fmtid="{D5CDD505-2E9C-101B-9397-08002B2CF9AE}" pid="6" name="Version vom">
    <vt:lpwstr>03.03.2015</vt:lpwstr>
  </property>
</Properties>
</file>