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36"/>
  </p:notesMasterIdLst>
  <p:handoutMasterIdLst>
    <p:handoutMasterId r:id="rId37"/>
  </p:handoutMasterIdLst>
  <p:sldIdLst>
    <p:sldId id="278" r:id="rId2"/>
    <p:sldId id="279" r:id="rId3"/>
    <p:sldId id="300" r:id="rId4"/>
    <p:sldId id="336" r:id="rId5"/>
    <p:sldId id="303" r:id="rId6"/>
    <p:sldId id="306" r:id="rId7"/>
    <p:sldId id="284" r:id="rId8"/>
    <p:sldId id="283" r:id="rId9"/>
    <p:sldId id="286" r:id="rId10"/>
    <p:sldId id="282" r:id="rId11"/>
    <p:sldId id="337" r:id="rId12"/>
    <p:sldId id="308" r:id="rId13"/>
    <p:sldId id="329" r:id="rId14"/>
    <p:sldId id="310" r:id="rId15"/>
    <p:sldId id="309" r:id="rId16"/>
    <p:sldId id="331" r:id="rId17"/>
    <p:sldId id="338" r:id="rId18"/>
    <p:sldId id="312" r:id="rId19"/>
    <p:sldId id="340" r:id="rId20"/>
    <p:sldId id="313" r:id="rId21"/>
    <p:sldId id="315" r:id="rId22"/>
    <p:sldId id="316" r:id="rId23"/>
    <p:sldId id="317" r:id="rId24"/>
    <p:sldId id="320" r:id="rId25"/>
    <p:sldId id="332" r:id="rId26"/>
    <p:sldId id="319" r:id="rId27"/>
    <p:sldId id="341" r:id="rId28"/>
    <p:sldId id="323" r:id="rId29"/>
    <p:sldId id="339" r:id="rId30"/>
    <p:sldId id="321" r:id="rId31"/>
    <p:sldId id="333" r:id="rId32"/>
    <p:sldId id="342" r:id="rId33"/>
    <p:sldId id="295" r:id="rId34"/>
    <p:sldId id="334" r:id="rId3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p15:clr>
            <a:srgbClr val="A4A3A4"/>
          </p15:clr>
        </p15:guide>
        <p15:guide id="2" orient="horz" pos="3838">
          <p15:clr>
            <a:srgbClr val="A4A3A4"/>
          </p15:clr>
        </p15:guide>
        <p15:guide id="3" orient="horz" pos="4201">
          <p15:clr>
            <a:srgbClr val="A4A3A4"/>
          </p15:clr>
        </p15:guide>
        <p15:guide id="4" orient="horz" pos="3294">
          <p15:clr>
            <a:srgbClr val="A4A3A4"/>
          </p15:clr>
        </p15:guide>
        <p15:guide id="5" orient="horz" pos="255">
          <p15:clr>
            <a:srgbClr val="A4A3A4"/>
          </p15:clr>
        </p15:guide>
        <p15:guide id="6" orient="horz" pos="1026">
          <p15:clr>
            <a:srgbClr val="A4A3A4"/>
          </p15:clr>
        </p15:guide>
        <p15:guide id="7" orient="horz" pos="3884">
          <p15:clr>
            <a:srgbClr val="A4A3A4"/>
          </p15:clr>
        </p15:guide>
        <p15:guide id="8" orient="horz" pos="3385">
          <p15:clr>
            <a:srgbClr val="A4A3A4"/>
          </p15:clr>
        </p15:guide>
        <p15:guide id="9" orient="horz" pos="2704">
          <p15:clr>
            <a:srgbClr val="A4A3A4"/>
          </p15:clr>
        </p15:guide>
        <p15:guide id="10" orient="horz" pos="1207">
          <p15:clr>
            <a:srgbClr val="A4A3A4"/>
          </p15:clr>
        </p15:guide>
        <p15:guide id="11" orient="horz" pos="1525">
          <p15:clr>
            <a:srgbClr val="A4A3A4"/>
          </p15:clr>
        </p15:guide>
        <p15:guide id="12" orient="horz" pos="1480">
          <p15:clr>
            <a:srgbClr val="A4A3A4"/>
          </p15:clr>
        </p15:guide>
        <p15:guide id="13" orient="horz" pos="3067">
          <p15:clr>
            <a:srgbClr val="A4A3A4"/>
          </p15:clr>
        </p15:guide>
        <p15:guide id="14" orient="horz" pos="1979">
          <p15:clr>
            <a:srgbClr val="A4A3A4"/>
          </p15:clr>
        </p15:guide>
        <p15:guide id="15" pos="2925">
          <p15:clr>
            <a:srgbClr val="A4A3A4"/>
          </p15:clr>
        </p15:guide>
        <p15:guide id="16" pos="2835">
          <p15:clr>
            <a:srgbClr val="A4A3A4"/>
          </p15:clr>
        </p15:guide>
        <p15:guide id="17" pos="2245">
          <p15:clr>
            <a:srgbClr val="A4A3A4"/>
          </p15:clr>
        </p15:guide>
        <p15:guide id="18" pos="2154">
          <p15:clr>
            <a:srgbClr val="A4A3A4"/>
          </p15:clr>
        </p15:guide>
        <p15:guide id="19" pos="1565">
          <p15:clr>
            <a:srgbClr val="A4A3A4"/>
          </p15:clr>
        </p15:guide>
        <p15:guide id="20" pos="1474">
          <p15:clr>
            <a:srgbClr val="A4A3A4"/>
          </p15:clr>
        </p15:guide>
        <p15:guide id="21" pos="884">
          <p15:clr>
            <a:srgbClr val="A4A3A4"/>
          </p15:clr>
        </p15:guide>
        <p15:guide id="22" pos="793">
          <p15:clr>
            <a:srgbClr val="A4A3A4"/>
          </p15:clr>
        </p15:guide>
        <p15:guide id="23" pos="204">
          <p15:clr>
            <a:srgbClr val="A4A3A4"/>
          </p15:clr>
        </p15:guide>
        <p15:guide id="24" pos="3515">
          <p15:clr>
            <a:srgbClr val="A4A3A4"/>
          </p15:clr>
        </p15:guide>
        <p15:guide id="25" pos="3606">
          <p15:clr>
            <a:srgbClr val="A4A3A4"/>
          </p15:clr>
        </p15:guide>
        <p15:guide id="26" pos="4195">
          <p15:clr>
            <a:srgbClr val="A4A3A4"/>
          </p15:clr>
        </p15:guide>
        <p15:guide id="27" pos="4286">
          <p15:clr>
            <a:srgbClr val="A4A3A4"/>
          </p15:clr>
        </p15:guide>
        <p15:guide id="28" pos="4876">
          <p15:clr>
            <a:srgbClr val="A4A3A4"/>
          </p15:clr>
        </p15:guide>
        <p15:guide id="29" pos="4967">
          <p15:clr>
            <a:srgbClr val="A4A3A4"/>
          </p15:clr>
        </p15:guide>
        <p15:guide id="30" pos="555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D1"/>
    <a:srgbClr val="B4B4B4"/>
    <a:srgbClr val="C9CBB4"/>
    <a:srgbClr val="BEE4CF"/>
    <a:srgbClr val="95C0E0"/>
    <a:srgbClr val="D5F4FF"/>
    <a:srgbClr val="C3D0EF"/>
    <a:srgbClr val="9BCFFF"/>
    <a:srgbClr val="C3E2FF"/>
    <a:srgbClr val="C3D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00" autoAdjust="0"/>
    <p:restoredTop sz="81210" autoAdjust="0"/>
  </p:normalViewPr>
  <p:slideViewPr>
    <p:cSldViewPr showGuides="1">
      <p:cViewPr>
        <p:scale>
          <a:sx n="90" d="100"/>
          <a:sy n="90" d="100"/>
        </p:scale>
        <p:origin x="848" y="144"/>
      </p:cViewPr>
      <p:guideLst>
        <p:guide orient="horz" pos="1253"/>
        <p:guide orient="horz" pos="3838"/>
        <p:guide orient="horz" pos="4201"/>
        <p:guide orient="horz" pos="3294"/>
        <p:guide orient="horz" pos="255"/>
        <p:guide orient="horz" pos="1026"/>
        <p:guide orient="horz" pos="3884"/>
        <p:guide orient="horz" pos="3385"/>
        <p:guide orient="horz" pos="2704"/>
        <p:guide orient="horz" pos="1207"/>
        <p:guide orient="horz" pos="1525"/>
        <p:guide orient="horz" pos="1480"/>
        <p:guide orient="horz" pos="3067"/>
        <p:guide orient="horz" pos="1979"/>
        <p:guide pos="2925"/>
        <p:guide pos="2835"/>
        <p:guide pos="2245"/>
        <p:guide pos="2154"/>
        <p:guide pos="1565"/>
        <p:guide pos="1474"/>
        <p:guide pos="884"/>
        <p:guide pos="793"/>
        <p:guide pos="204"/>
        <p:guide pos="3515"/>
        <p:guide pos="3606"/>
        <p:guide pos="4195"/>
        <p:guide pos="4286"/>
        <p:guide pos="4876"/>
        <p:guide pos="4967"/>
        <p:guide pos="5556"/>
      </p:guideLst>
    </p:cSldViewPr>
  </p:slideViewPr>
  <p:notesTextViewPr>
    <p:cViewPr>
      <p:scale>
        <a:sx n="95" d="100"/>
        <a:sy n="95" d="100"/>
      </p:scale>
      <p:origin x="0" y="0"/>
    </p:cViewPr>
  </p:notesTextViewPr>
  <p:sorterViewPr>
    <p:cViewPr varScale="1">
      <p:scale>
        <a:sx n="100" d="100"/>
        <a:sy n="100" d="100"/>
      </p:scale>
      <p:origin x="0" y="0"/>
    </p:cViewPr>
  </p:sorterViewPr>
  <p:notesViewPr>
    <p:cSldViewPr showGuides="1">
      <p:cViewPr varScale="1">
        <p:scale>
          <a:sx n="87" d="100"/>
          <a:sy n="87" d="100"/>
        </p:scale>
        <p:origin x="-243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1" Type="http://schemas.openxmlformats.org/officeDocument/2006/relationships/image" Target="../media/image9.emf"/><Relationship Id="rId2" Type="http://schemas.openxmlformats.org/officeDocument/2006/relationships/image" Target="../media/image10.emf"/></Relationships>
</file>

<file path=ppt/diagrams/_rels/data4.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image" Target="../media/image18.emf"/><Relationship Id="rId2" Type="http://schemas.openxmlformats.org/officeDocument/2006/relationships/image" Target="../media/image19.emf"/></Relationships>
</file>

<file path=ppt/diagrams/_rels/drawing2.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1" Type="http://schemas.openxmlformats.org/officeDocument/2006/relationships/image" Target="../media/image9.emf"/><Relationship Id="rId2" Type="http://schemas.openxmlformats.org/officeDocument/2006/relationships/image" Target="../media/image10.emf"/></Relationships>
</file>

<file path=ppt/diagrams/_rels/drawing4.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image" Target="../media/image18.emf"/><Relationship Id="rId2" Type="http://schemas.openxmlformats.org/officeDocument/2006/relationships/image" Target="../media/image19.emf"/></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451B2-6C6D-47D0-96D0-BD26B4FCB7D2}" type="doc">
      <dgm:prSet loTypeId="urn:microsoft.com/office/officeart/2005/8/layout/venn2" loCatId="relationship" qsTypeId="urn:microsoft.com/office/officeart/2005/8/quickstyle/simple1" qsCatId="simple" csTypeId="urn:microsoft.com/office/officeart/2005/8/colors/accent1_3" csCatId="accent1" phldr="1"/>
      <dgm:spPr/>
      <dgm:t>
        <a:bodyPr/>
        <a:lstStyle/>
        <a:p>
          <a:endParaRPr lang="de-DE"/>
        </a:p>
      </dgm:t>
    </dgm:pt>
    <dgm:pt modelId="{8CCDD61B-F99B-4584-A37F-67C8F372F444}">
      <dgm:prSet phldrT="[Text]" custT="1"/>
      <dgm:spPr/>
      <dgm:t>
        <a:bodyPr lIns="36000" tIns="36000" rIns="36000" bIns="36000"/>
        <a:lstStyle/>
        <a:p>
          <a:pPr algn="ctr">
            <a:spcBef>
              <a:spcPts val="0"/>
            </a:spcBef>
            <a:spcAft>
              <a:spcPts val="600"/>
            </a:spcAft>
          </a:pPr>
          <a:endParaRPr lang="de-DE" sz="1800" b="0" dirty="0" smtClean="0"/>
        </a:p>
        <a:p>
          <a:pPr algn="ctr">
            <a:spcBef>
              <a:spcPts val="0"/>
            </a:spcBef>
            <a:spcAft>
              <a:spcPts val="600"/>
            </a:spcAft>
          </a:pPr>
          <a:r>
            <a:rPr lang="de-DE" sz="1800" b="0" dirty="0" smtClean="0">
              <a:solidFill>
                <a:schemeClr val="bg1"/>
              </a:solidFill>
            </a:rPr>
            <a:t>…Lehrens und Lernens</a:t>
          </a:r>
        </a:p>
        <a:p>
          <a:pPr algn="ctr">
            <a:spcBef>
              <a:spcPts val="600"/>
            </a:spcBef>
            <a:spcAft>
              <a:spcPts val="0"/>
            </a:spcAft>
          </a:pPr>
          <a:r>
            <a:rPr lang="de-DE" sz="1800" b="0" dirty="0" smtClean="0">
              <a:solidFill>
                <a:schemeClr val="tx1"/>
              </a:solidFill>
            </a:rPr>
            <a:t>…</a:t>
          </a:r>
          <a:r>
            <a:rPr lang="uk-UA" sz="1800" b="0" dirty="0" smtClean="0">
              <a:solidFill>
                <a:schemeClr val="tx1"/>
              </a:solidFill>
            </a:rPr>
            <a:t>Викладання і навчання</a:t>
          </a:r>
          <a:endParaRPr lang="de-DE" sz="1800" dirty="0" smtClean="0">
            <a:solidFill>
              <a:schemeClr val="tx1"/>
            </a:solidFill>
          </a:endParaRPr>
        </a:p>
        <a:p>
          <a:pPr algn="ctr">
            <a:spcBef>
              <a:spcPts val="1200"/>
            </a:spcBef>
            <a:spcAft>
              <a:spcPts val="0"/>
            </a:spcAft>
          </a:pPr>
          <a:endParaRPr lang="de-DE" sz="1800" b="0" dirty="0"/>
        </a:p>
      </dgm:t>
    </dgm:pt>
    <dgm:pt modelId="{2640BA94-B5F9-4013-91A5-B6437B8D33E6}" type="parTrans" cxnId="{5A37DB48-4513-4775-B9A8-E95EAC89082F}">
      <dgm:prSet/>
      <dgm:spPr/>
      <dgm:t>
        <a:bodyPr/>
        <a:lstStyle/>
        <a:p>
          <a:pPr algn="l"/>
          <a:endParaRPr lang="de-DE"/>
        </a:p>
      </dgm:t>
    </dgm:pt>
    <dgm:pt modelId="{B1DF8205-302D-48F2-AD95-0C2F5C6FDBC8}" type="sibTrans" cxnId="{5A37DB48-4513-4775-B9A8-E95EAC89082F}">
      <dgm:prSet/>
      <dgm:spPr/>
      <dgm:t>
        <a:bodyPr/>
        <a:lstStyle/>
        <a:p>
          <a:pPr algn="l"/>
          <a:endParaRPr lang="de-DE"/>
        </a:p>
      </dgm:t>
    </dgm:pt>
    <dgm:pt modelId="{2318647C-8717-42DC-9E11-718BF38C6A3F}">
      <dgm:prSet phldrT="[Text]" custT="1"/>
      <dgm:spPr/>
      <dgm:t>
        <a:bodyPr lIns="36000" tIns="36000" rIns="36000" bIns="36000"/>
        <a:lstStyle/>
        <a:p>
          <a:pPr algn="ctr">
            <a:spcBef>
              <a:spcPts val="0"/>
            </a:spcBef>
            <a:spcAft>
              <a:spcPts val="600"/>
            </a:spcAft>
          </a:pPr>
          <a:r>
            <a:rPr lang="de-DE" sz="1800" b="0" dirty="0" smtClean="0">
              <a:solidFill>
                <a:schemeClr val="bg1"/>
              </a:solidFill>
            </a:rPr>
            <a:t>…Unterrichts</a:t>
          </a:r>
        </a:p>
        <a:p>
          <a:pPr algn="ctr">
            <a:spcBef>
              <a:spcPts val="600"/>
            </a:spcBef>
            <a:spcAft>
              <a:spcPts val="0"/>
            </a:spcAft>
          </a:pPr>
          <a:r>
            <a:rPr lang="de-DE" sz="1800" b="0" dirty="0" smtClean="0">
              <a:solidFill>
                <a:schemeClr val="tx1"/>
              </a:solidFill>
            </a:rPr>
            <a:t>…</a:t>
          </a:r>
          <a:r>
            <a:rPr lang="uk-UA" sz="1800" b="0" dirty="0" smtClean="0">
              <a:solidFill>
                <a:schemeClr val="tx1"/>
              </a:solidFill>
            </a:rPr>
            <a:t>Уроки</a:t>
          </a:r>
          <a:endParaRPr lang="de-DE" sz="1800" b="0" dirty="0">
            <a:solidFill>
              <a:schemeClr val="tx1"/>
            </a:solidFill>
          </a:endParaRPr>
        </a:p>
      </dgm:t>
    </dgm:pt>
    <dgm:pt modelId="{E6CD3315-7B76-4915-B59C-23B5E78C7310}" type="parTrans" cxnId="{6411BC27-218A-4716-B656-E1C21469172A}">
      <dgm:prSet/>
      <dgm:spPr/>
      <dgm:t>
        <a:bodyPr/>
        <a:lstStyle/>
        <a:p>
          <a:pPr algn="l"/>
          <a:endParaRPr lang="de-DE"/>
        </a:p>
      </dgm:t>
    </dgm:pt>
    <dgm:pt modelId="{B35F5BF0-394B-454B-9068-0BEADF85DAEB}" type="sibTrans" cxnId="{6411BC27-218A-4716-B656-E1C21469172A}">
      <dgm:prSet/>
      <dgm:spPr/>
      <dgm:t>
        <a:bodyPr/>
        <a:lstStyle/>
        <a:p>
          <a:pPr algn="l"/>
          <a:endParaRPr lang="de-DE"/>
        </a:p>
      </dgm:t>
    </dgm:pt>
    <dgm:pt modelId="{EDD75877-EE98-423D-8E7B-EEA44C5B64EE}">
      <dgm:prSet phldrT="[Text]" custT="1"/>
      <dgm:spPr/>
      <dgm:t>
        <a:bodyPr lIns="36000" tIns="36000" rIns="36000" bIns="36000"/>
        <a:lstStyle/>
        <a:p>
          <a:pPr algn="ctr">
            <a:spcBef>
              <a:spcPts val="0"/>
            </a:spcBef>
            <a:spcAft>
              <a:spcPts val="600"/>
            </a:spcAft>
          </a:pPr>
          <a:endParaRPr lang="de-DE" sz="1800" b="0" dirty="0" smtClean="0"/>
        </a:p>
        <a:p>
          <a:pPr algn="ctr">
            <a:spcBef>
              <a:spcPts val="0"/>
            </a:spcBef>
            <a:spcAft>
              <a:spcPts val="600"/>
            </a:spcAft>
          </a:pPr>
          <a:r>
            <a:rPr lang="de-DE" sz="1800" b="0" dirty="0" smtClean="0">
              <a:solidFill>
                <a:schemeClr val="bg1"/>
              </a:solidFill>
            </a:rPr>
            <a:t>…Lehrplanes oder der Theorie von Bildungsinhalten</a:t>
          </a:r>
        </a:p>
        <a:p>
          <a:pPr algn="ctr">
            <a:spcBef>
              <a:spcPts val="600"/>
            </a:spcBef>
            <a:spcAft>
              <a:spcPts val="0"/>
            </a:spcAft>
          </a:pPr>
          <a:r>
            <a:rPr lang="de-DE" sz="1800" b="0" dirty="0" smtClean="0">
              <a:solidFill>
                <a:schemeClr val="tx1"/>
              </a:solidFill>
            </a:rPr>
            <a:t>…</a:t>
          </a:r>
          <a:r>
            <a:rPr lang="uk-UA" sz="1800" b="0" dirty="0" smtClean="0">
              <a:solidFill>
                <a:schemeClr val="tx1"/>
              </a:solidFill>
            </a:rPr>
            <a:t>Навчальний план та  теорія змісту освіти</a:t>
          </a:r>
          <a:endParaRPr lang="de-DE" sz="1800" dirty="0" smtClean="0">
            <a:solidFill>
              <a:schemeClr val="tx1"/>
            </a:solidFill>
          </a:endParaRPr>
        </a:p>
        <a:p>
          <a:pPr algn="ctr">
            <a:spcBef>
              <a:spcPts val="1200"/>
            </a:spcBef>
            <a:spcAft>
              <a:spcPts val="0"/>
            </a:spcAft>
          </a:pPr>
          <a:endParaRPr lang="de-DE" sz="1800" b="0" dirty="0" smtClean="0"/>
        </a:p>
        <a:p>
          <a:pPr algn="ctr">
            <a:spcBef>
              <a:spcPts val="1200"/>
            </a:spcBef>
            <a:spcAft>
              <a:spcPts val="0"/>
            </a:spcAft>
          </a:pPr>
          <a:endParaRPr lang="de-DE" sz="1800" b="0" dirty="0" smtClean="0"/>
        </a:p>
        <a:p>
          <a:pPr algn="ctr">
            <a:spcBef>
              <a:spcPts val="1200"/>
            </a:spcBef>
            <a:spcAft>
              <a:spcPts val="0"/>
            </a:spcAft>
          </a:pPr>
          <a:endParaRPr lang="de-DE" sz="1800" b="0" dirty="0"/>
        </a:p>
      </dgm:t>
    </dgm:pt>
    <dgm:pt modelId="{BB90D3A6-9B25-4456-978C-EEDC206125D7}" type="parTrans" cxnId="{048B1350-531A-492F-A8E9-DFCECFB814BF}">
      <dgm:prSet/>
      <dgm:spPr/>
      <dgm:t>
        <a:bodyPr/>
        <a:lstStyle/>
        <a:p>
          <a:pPr algn="l"/>
          <a:endParaRPr lang="de-DE"/>
        </a:p>
      </dgm:t>
    </dgm:pt>
    <dgm:pt modelId="{5F202354-887C-487D-8A91-15922E32A84E}" type="sibTrans" cxnId="{048B1350-531A-492F-A8E9-DFCECFB814BF}">
      <dgm:prSet/>
      <dgm:spPr/>
      <dgm:t>
        <a:bodyPr/>
        <a:lstStyle/>
        <a:p>
          <a:pPr algn="l"/>
          <a:endParaRPr lang="de-DE"/>
        </a:p>
      </dgm:t>
    </dgm:pt>
    <dgm:pt modelId="{7D76E594-18EB-4987-8C27-7B77289FA441}" type="pres">
      <dgm:prSet presAssocID="{63A451B2-6C6D-47D0-96D0-BD26B4FCB7D2}" presName="Name0" presStyleCnt="0">
        <dgm:presLayoutVars>
          <dgm:chMax val="7"/>
          <dgm:resizeHandles val="exact"/>
        </dgm:presLayoutVars>
      </dgm:prSet>
      <dgm:spPr/>
      <dgm:t>
        <a:bodyPr/>
        <a:lstStyle/>
        <a:p>
          <a:endParaRPr lang="de-DE"/>
        </a:p>
      </dgm:t>
    </dgm:pt>
    <dgm:pt modelId="{FBF97987-17F8-4F2E-9E09-2F7CE84616DE}" type="pres">
      <dgm:prSet presAssocID="{63A451B2-6C6D-47D0-96D0-BD26B4FCB7D2}" presName="comp1" presStyleCnt="0"/>
      <dgm:spPr/>
    </dgm:pt>
    <dgm:pt modelId="{E74A5F85-41ED-4F55-973B-6655317A3114}" type="pres">
      <dgm:prSet presAssocID="{63A451B2-6C6D-47D0-96D0-BD26B4FCB7D2}" presName="circle1" presStyleLbl="node1" presStyleIdx="0" presStyleCnt="3" custScaleX="109855"/>
      <dgm:spPr/>
      <dgm:t>
        <a:bodyPr/>
        <a:lstStyle/>
        <a:p>
          <a:endParaRPr lang="de-DE"/>
        </a:p>
      </dgm:t>
    </dgm:pt>
    <dgm:pt modelId="{8A03B271-7F3C-48FC-9DBA-75320AD05E22}" type="pres">
      <dgm:prSet presAssocID="{63A451B2-6C6D-47D0-96D0-BD26B4FCB7D2}" presName="c1text" presStyleLbl="node1" presStyleIdx="0" presStyleCnt="3">
        <dgm:presLayoutVars>
          <dgm:bulletEnabled val="1"/>
        </dgm:presLayoutVars>
      </dgm:prSet>
      <dgm:spPr/>
      <dgm:t>
        <a:bodyPr/>
        <a:lstStyle/>
        <a:p>
          <a:endParaRPr lang="de-DE"/>
        </a:p>
      </dgm:t>
    </dgm:pt>
    <dgm:pt modelId="{B6270B01-C51C-4645-8AA5-6275316FE72A}" type="pres">
      <dgm:prSet presAssocID="{63A451B2-6C6D-47D0-96D0-BD26B4FCB7D2}" presName="comp2" presStyleCnt="0"/>
      <dgm:spPr/>
    </dgm:pt>
    <dgm:pt modelId="{BBF2C868-C31D-44D7-99E9-A6C881B7BD92}" type="pres">
      <dgm:prSet presAssocID="{63A451B2-6C6D-47D0-96D0-BD26B4FCB7D2}" presName="circle2" presStyleLbl="node1" presStyleIdx="1" presStyleCnt="3" custScaleX="113398"/>
      <dgm:spPr/>
      <dgm:t>
        <a:bodyPr/>
        <a:lstStyle/>
        <a:p>
          <a:endParaRPr lang="de-DE"/>
        </a:p>
      </dgm:t>
    </dgm:pt>
    <dgm:pt modelId="{3EE41FB3-FF56-42A9-BF7F-45D77DDE31C1}" type="pres">
      <dgm:prSet presAssocID="{63A451B2-6C6D-47D0-96D0-BD26B4FCB7D2}" presName="c2text" presStyleLbl="node1" presStyleIdx="1" presStyleCnt="3">
        <dgm:presLayoutVars>
          <dgm:bulletEnabled val="1"/>
        </dgm:presLayoutVars>
      </dgm:prSet>
      <dgm:spPr/>
      <dgm:t>
        <a:bodyPr/>
        <a:lstStyle/>
        <a:p>
          <a:endParaRPr lang="de-DE"/>
        </a:p>
      </dgm:t>
    </dgm:pt>
    <dgm:pt modelId="{4FE7F9FD-FA13-49DC-83BA-E7276C5F0620}" type="pres">
      <dgm:prSet presAssocID="{63A451B2-6C6D-47D0-96D0-BD26B4FCB7D2}" presName="comp3" presStyleCnt="0"/>
      <dgm:spPr/>
    </dgm:pt>
    <dgm:pt modelId="{454913FC-9A4B-451B-8564-0C236A6A3889}" type="pres">
      <dgm:prSet presAssocID="{63A451B2-6C6D-47D0-96D0-BD26B4FCB7D2}" presName="circle3" presStyleLbl="node1" presStyleIdx="2" presStyleCnt="3" custScaleX="113398"/>
      <dgm:spPr/>
      <dgm:t>
        <a:bodyPr/>
        <a:lstStyle/>
        <a:p>
          <a:endParaRPr lang="de-DE"/>
        </a:p>
      </dgm:t>
    </dgm:pt>
    <dgm:pt modelId="{E38A83D7-DD71-4B8F-9035-CD4121E5DD5E}" type="pres">
      <dgm:prSet presAssocID="{63A451B2-6C6D-47D0-96D0-BD26B4FCB7D2}" presName="c3text" presStyleLbl="node1" presStyleIdx="2" presStyleCnt="3">
        <dgm:presLayoutVars>
          <dgm:bulletEnabled val="1"/>
        </dgm:presLayoutVars>
      </dgm:prSet>
      <dgm:spPr/>
      <dgm:t>
        <a:bodyPr/>
        <a:lstStyle/>
        <a:p>
          <a:endParaRPr lang="de-DE"/>
        </a:p>
      </dgm:t>
    </dgm:pt>
  </dgm:ptLst>
  <dgm:cxnLst>
    <dgm:cxn modelId="{048B1350-531A-492F-A8E9-DFCECFB814BF}" srcId="{63A451B2-6C6D-47D0-96D0-BD26B4FCB7D2}" destId="{EDD75877-EE98-423D-8E7B-EEA44C5B64EE}" srcOrd="2" destOrd="0" parTransId="{BB90D3A6-9B25-4456-978C-EEDC206125D7}" sibTransId="{5F202354-887C-487D-8A91-15922E32A84E}"/>
    <dgm:cxn modelId="{5A37DB48-4513-4775-B9A8-E95EAC89082F}" srcId="{63A451B2-6C6D-47D0-96D0-BD26B4FCB7D2}" destId="{8CCDD61B-F99B-4584-A37F-67C8F372F444}" srcOrd="0" destOrd="0" parTransId="{2640BA94-B5F9-4013-91A5-B6437B8D33E6}" sibTransId="{B1DF8205-302D-48F2-AD95-0C2F5C6FDBC8}"/>
    <dgm:cxn modelId="{4AC0E9AB-FE68-42F4-9EDD-D3E2F9820165}" type="presOf" srcId="{8CCDD61B-F99B-4584-A37F-67C8F372F444}" destId="{8A03B271-7F3C-48FC-9DBA-75320AD05E22}" srcOrd="1" destOrd="0" presId="urn:microsoft.com/office/officeart/2005/8/layout/venn2"/>
    <dgm:cxn modelId="{513C8963-2D03-482D-9D70-71138AFC1E4F}" type="presOf" srcId="{2318647C-8717-42DC-9E11-718BF38C6A3F}" destId="{BBF2C868-C31D-44D7-99E9-A6C881B7BD92}" srcOrd="0" destOrd="0" presId="urn:microsoft.com/office/officeart/2005/8/layout/venn2"/>
    <dgm:cxn modelId="{A135A2C0-A6BD-47C9-9BF2-B93B011941FB}" type="presOf" srcId="{2318647C-8717-42DC-9E11-718BF38C6A3F}" destId="{3EE41FB3-FF56-42A9-BF7F-45D77DDE31C1}" srcOrd="1" destOrd="0" presId="urn:microsoft.com/office/officeart/2005/8/layout/venn2"/>
    <dgm:cxn modelId="{6411BC27-218A-4716-B656-E1C21469172A}" srcId="{63A451B2-6C6D-47D0-96D0-BD26B4FCB7D2}" destId="{2318647C-8717-42DC-9E11-718BF38C6A3F}" srcOrd="1" destOrd="0" parTransId="{E6CD3315-7B76-4915-B59C-23B5E78C7310}" sibTransId="{B35F5BF0-394B-454B-9068-0BEADF85DAEB}"/>
    <dgm:cxn modelId="{073729D6-F32A-437A-911B-05F12301EE15}" type="presOf" srcId="{63A451B2-6C6D-47D0-96D0-BD26B4FCB7D2}" destId="{7D76E594-18EB-4987-8C27-7B77289FA441}" srcOrd="0" destOrd="0" presId="urn:microsoft.com/office/officeart/2005/8/layout/venn2"/>
    <dgm:cxn modelId="{43C21947-288F-4907-AA51-E7E8AF9272EA}" type="presOf" srcId="{EDD75877-EE98-423D-8E7B-EEA44C5B64EE}" destId="{454913FC-9A4B-451B-8564-0C236A6A3889}" srcOrd="0" destOrd="0" presId="urn:microsoft.com/office/officeart/2005/8/layout/venn2"/>
    <dgm:cxn modelId="{BA11A578-9F87-4CAE-8CFB-C25FBC74C10E}" type="presOf" srcId="{8CCDD61B-F99B-4584-A37F-67C8F372F444}" destId="{E74A5F85-41ED-4F55-973B-6655317A3114}" srcOrd="0" destOrd="0" presId="urn:microsoft.com/office/officeart/2005/8/layout/venn2"/>
    <dgm:cxn modelId="{1C540412-6E38-4835-9225-2ED8C96D4CEF}" type="presOf" srcId="{EDD75877-EE98-423D-8E7B-EEA44C5B64EE}" destId="{E38A83D7-DD71-4B8F-9035-CD4121E5DD5E}" srcOrd="1" destOrd="0" presId="urn:microsoft.com/office/officeart/2005/8/layout/venn2"/>
    <dgm:cxn modelId="{C2BB0D72-A1F4-4898-90EC-9A5B43BF423F}" type="presParOf" srcId="{7D76E594-18EB-4987-8C27-7B77289FA441}" destId="{FBF97987-17F8-4F2E-9E09-2F7CE84616DE}" srcOrd="0" destOrd="0" presId="urn:microsoft.com/office/officeart/2005/8/layout/venn2"/>
    <dgm:cxn modelId="{7259CFEB-F6B3-45AB-ABD6-A02206E6D917}" type="presParOf" srcId="{FBF97987-17F8-4F2E-9E09-2F7CE84616DE}" destId="{E74A5F85-41ED-4F55-973B-6655317A3114}" srcOrd="0" destOrd="0" presId="urn:microsoft.com/office/officeart/2005/8/layout/venn2"/>
    <dgm:cxn modelId="{9871DE7C-7028-4D98-92E7-AFD806442799}" type="presParOf" srcId="{FBF97987-17F8-4F2E-9E09-2F7CE84616DE}" destId="{8A03B271-7F3C-48FC-9DBA-75320AD05E22}" srcOrd="1" destOrd="0" presId="urn:microsoft.com/office/officeart/2005/8/layout/venn2"/>
    <dgm:cxn modelId="{8FF903BE-7310-4930-B9D6-ADEBE40D8AF6}" type="presParOf" srcId="{7D76E594-18EB-4987-8C27-7B77289FA441}" destId="{B6270B01-C51C-4645-8AA5-6275316FE72A}" srcOrd="1" destOrd="0" presId="urn:microsoft.com/office/officeart/2005/8/layout/venn2"/>
    <dgm:cxn modelId="{CFBC0F80-7460-49F0-A166-F6339E175E1F}" type="presParOf" srcId="{B6270B01-C51C-4645-8AA5-6275316FE72A}" destId="{BBF2C868-C31D-44D7-99E9-A6C881B7BD92}" srcOrd="0" destOrd="0" presId="urn:microsoft.com/office/officeart/2005/8/layout/venn2"/>
    <dgm:cxn modelId="{EEF32C9D-F8C4-4A3D-A7A6-2DAAE5153D0A}" type="presParOf" srcId="{B6270B01-C51C-4645-8AA5-6275316FE72A}" destId="{3EE41FB3-FF56-42A9-BF7F-45D77DDE31C1}" srcOrd="1" destOrd="0" presId="urn:microsoft.com/office/officeart/2005/8/layout/venn2"/>
    <dgm:cxn modelId="{AEAE01DA-7926-4066-AB16-F4D997C33146}" type="presParOf" srcId="{7D76E594-18EB-4987-8C27-7B77289FA441}" destId="{4FE7F9FD-FA13-49DC-83BA-E7276C5F0620}" srcOrd="2" destOrd="0" presId="urn:microsoft.com/office/officeart/2005/8/layout/venn2"/>
    <dgm:cxn modelId="{D9A9871E-59ED-434B-BAF9-04CC8CCF1D06}" type="presParOf" srcId="{4FE7F9FD-FA13-49DC-83BA-E7276C5F0620}" destId="{454913FC-9A4B-451B-8564-0C236A6A3889}" srcOrd="0" destOrd="0" presId="urn:microsoft.com/office/officeart/2005/8/layout/venn2"/>
    <dgm:cxn modelId="{7A975B4E-235A-4E51-B835-830AA5409C19}" type="presParOf" srcId="{4FE7F9FD-FA13-49DC-83BA-E7276C5F0620}" destId="{E38A83D7-DD71-4B8F-9035-CD4121E5DD5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4DDAC3-0AA5-4D25-B948-B06CAC5C2F64}"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de-DE"/>
        </a:p>
      </dgm:t>
    </dgm:pt>
    <dgm:pt modelId="{DA9E9736-B66A-4B74-A03E-62DFF53F1A97}">
      <dgm:prSet phldrT="[Text]"/>
      <dgm:spPr/>
      <dgm:t>
        <a:bodyPr/>
        <a:lstStyle/>
        <a:p>
          <a:r>
            <a:rPr lang="de-DE" altLang="de-DE" b="0" dirty="0" smtClean="0">
              <a:solidFill>
                <a:schemeClr val="tx1"/>
              </a:solidFill>
            </a:rPr>
            <a:t>1 Lernen verstehen</a:t>
          </a:r>
          <a:r>
            <a:rPr lang="uk-UA" altLang="de-DE" b="0" dirty="0" smtClean="0">
              <a:solidFill>
                <a:schemeClr val="tx1"/>
              </a:solidFill>
            </a:rPr>
            <a:t> </a:t>
          </a:r>
          <a:r>
            <a:rPr lang="uk-UA" altLang="de-DE" b="0" dirty="0" smtClean="0">
              <a:solidFill>
                <a:srgbClr val="002060"/>
              </a:solidFill>
            </a:rPr>
            <a:t>Навчити розуміти </a:t>
          </a:r>
          <a:endParaRPr lang="de-DE" dirty="0">
            <a:solidFill>
              <a:srgbClr val="002060"/>
            </a:solidFill>
          </a:endParaRPr>
        </a:p>
      </dgm:t>
    </dgm:pt>
    <dgm:pt modelId="{E1CDFC65-76B3-4FFA-AE23-DF74B09B20B1}" type="parTrans" cxnId="{F4F29F34-06DE-47CC-9AC0-E7A788144FFD}">
      <dgm:prSet/>
      <dgm:spPr/>
      <dgm:t>
        <a:bodyPr/>
        <a:lstStyle/>
        <a:p>
          <a:endParaRPr lang="de-DE">
            <a:solidFill>
              <a:schemeClr val="tx1"/>
            </a:solidFill>
          </a:endParaRPr>
        </a:p>
      </dgm:t>
    </dgm:pt>
    <dgm:pt modelId="{B613EBCE-A038-4753-AB62-7D9BC659D54F}" type="sibTrans" cxnId="{F4F29F34-06DE-47CC-9AC0-E7A788144FFD}">
      <dgm:prSet/>
      <dgm:spPr/>
      <dgm:t>
        <a:bodyPr/>
        <a:lstStyle/>
        <a:p>
          <a:endParaRPr lang="de-DE">
            <a:solidFill>
              <a:schemeClr val="tx1"/>
            </a:solidFill>
          </a:endParaRPr>
        </a:p>
      </dgm:t>
    </dgm:pt>
    <dgm:pt modelId="{3D3145B6-8A7F-4E50-9D50-6972E65629A5}">
      <dgm:prSet phldrT="[Text]"/>
      <dgm:spPr/>
      <dgm:t>
        <a:bodyPr/>
        <a:lstStyle/>
        <a:p>
          <a:r>
            <a:rPr lang="de-DE" altLang="de-DE" b="0" dirty="0" smtClean="0">
              <a:solidFill>
                <a:schemeClr val="tx1"/>
              </a:solidFill>
            </a:rPr>
            <a:t>2 Lernen arrangieren </a:t>
          </a:r>
          <a:r>
            <a:rPr lang="uk-UA" altLang="de-DE" b="0" dirty="0" smtClean="0">
              <a:solidFill>
                <a:srgbClr val="002060"/>
              </a:solidFill>
            </a:rPr>
            <a:t>Навчити організовуват</a:t>
          </a:r>
          <a:r>
            <a:rPr lang="uk-UA" altLang="de-DE" b="0" dirty="0" smtClean="0">
              <a:solidFill>
                <a:schemeClr val="tx1"/>
              </a:solidFill>
            </a:rPr>
            <a:t>и</a:t>
          </a:r>
          <a:endParaRPr lang="de-DE" b="0" dirty="0">
            <a:solidFill>
              <a:schemeClr val="tx1"/>
            </a:solidFill>
          </a:endParaRPr>
        </a:p>
      </dgm:t>
    </dgm:pt>
    <dgm:pt modelId="{52748DCB-32BF-4FDC-A08F-594F8D4E020F}" type="parTrans" cxnId="{1760E99B-E2B9-42B8-A978-B3403A22B21B}">
      <dgm:prSet/>
      <dgm:spPr/>
      <dgm:t>
        <a:bodyPr/>
        <a:lstStyle/>
        <a:p>
          <a:endParaRPr lang="de-DE">
            <a:solidFill>
              <a:schemeClr val="tx1"/>
            </a:solidFill>
          </a:endParaRPr>
        </a:p>
      </dgm:t>
    </dgm:pt>
    <dgm:pt modelId="{B4E2AB6C-A1BC-4264-B245-814D8DDAA1DA}" type="sibTrans" cxnId="{1760E99B-E2B9-42B8-A978-B3403A22B21B}">
      <dgm:prSet/>
      <dgm:spPr/>
      <dgm:t>
        <a:bodyPr/>
        <a:lstStyle/>
        <a:p>
          <a:endParaRPr lang="de-DE">
            <a:solidFill>
              <a:schemeClr val="tx1"/>
            </a:solidFill>
          </a:endParaRPr>
        </a:p>
      </dgm:t>
    </dgm:pt>
    <dgm:pt modelId="{C9F7769A-2E87-41F7-A529-789ECB5DDF30}">
      <dgm:prSet phldrT="[Text]"/>
      <dgm:spPr/>
      <dgm:t>
        <a:bodyPr/>
        <a:lstStyle/>
        <a:p>
          <a:r>
            <a:rPr lang="de-DE" altLang="de-DE" b="0" dirty="0" smtClean="0">
              <a:solidFill>
                <a:schemeClr val="tx1"/>
              </a:solidFill>
            </a:rPr>
            <a:t>3 Kommunikation gestalten</a:t>
          </a:r>
          <a:r>
            <a:rPr lang="uk-UA" altLang="de-DE" b="0" dirty="0" smtClean="0">
              <a:solidFill>
                <a:schemeClr val="tx1"/>
              </a:solidFill>
            </a:rPr>
            <a:t> </a:t>
          </a:r>
          <a:r>
            <a:rPr lang="uk-UA" altLang="de-DE" b="0" dirty="0" smtClean="0">
              <a:solidFill>
                <a:srgbClr val="002060"/>
              </a:solidFill>
            </a:rPr>
            <a:t>Забезпечувати спілкування</a:t>
          </a:r>
          <a:endParaRPr lang="de-DE" dirty="0">
            <a:solidFill>
              <a:srgbClr val="002060"/>
            </a:solidFill>
          </a:endParaRPr>
        </a:p>
      </dgm:t>
    </dgm:pt>
    <dgm:pt modelId="{44221C7D-4467-4E1C-9655-DA28F7DCD133}" type="parTrans" cxnId="{3BFCD719-A2EB-4DBD-92BC-88DC77AA95C7}">
      <dgm:prSet/>
      <dgm:spPr/>
      <dgm:t>
        <a:bodyPr/>
        <a:lstStyle/>
        <a:p>
          <a:endParaRPr lang="de-DE">
            <a:solidFill>
              <a:schemeClr val="tx1"/>
            </a:solidFill>
          </a:endParaRPr>
        </a:p>
      </dgm:t>
    </dgm:pt>
    <dgm:pt modelId="{9D54B08F-3523-4DFD-A684-213BDE225D38}" type="sibTrans" cxnId="{3BFCD719-A2EB-4DBD-92BC-88DC77AA95C7}">
      <dgm:prSet/>
      <dgm:spPr/>
      <dgm:t>
        <a:bodyPr/>
        <a:lstStyle/>
        <a:p>
          <a:endParaRPr lang="de-DE">
            <a:solidFill>
              <a:schemeClr val="tx1"/>
            </a:solidFill>
          </a:endParaRPr>
        </a:p>
      </dgm:t>
    </dgm:pt>
    <dgm:pt modelId="{F4506F58-9954-4955-9A79-879F9CA69A29}">
      <dgm:prSet/>
      <dgm:spPr/>
      <dgm:t>
        <a:bodyPr/>
        <a:lstStyle/>
        <a:p>
          <a:r>
            <a:rPr lang="de-DE" altLang="de-DE" b="0" dirty="0" smtClean="0">
              <a:solidFill>
                <a:schemeClr val="tx1"/>
              </a:solidFill>
            </a:rPr>
            <a:t>4 Rahmenbedingungen mitgestalten </a:t>
          </a:r>
          <a:r>
            <a:rPr lang="uk-UA" altLang="de-DE" b="0" dirty="0" smtClean="0">
              <a:solidFill>
                <a:srgbClr val="002060"/>
              </a:solidFill>
            </a:rPr>
            <a:t>Створювати типові умови</a:t>
          </a:r>
          <a:endParaRPr lang="de-DE" dirty="0">
            <a:solidFill>
              <a:srgbClr val="002060"/>
            </a:solidFill>
          </a:endParaRPr>
        </a:p>
      </dgm:t>
    </dgm:pt>
    <dgm:pt modelId="{C50E9FBB-5544-4F6C-93E8-9F9121D66E4D}" type="parTrans" cxnId="{DA07E8C2-E613-4FEA-9417-03B6EDAFADA8}">
      <dgm:prSet/>
      <dgm:spPr/>
      <dgm:t>
        <a:bodyPr/>
        <a:lstStyle/>
        <a:p>
          <a:endParaRPr lang="de-DE">
            <a:solidFill>
              <a:schemeClr val="tx1"/>
            </a:solidFill>
          </a:endParaRPr>
        </a:p>
      </dgm:t>
    </dgm:pt>
    <dgm:pt modelId="{B0D5C426-31C1-4C9E-B38F-002B926D343D}" type="sibTrans" cxnId="{DA07E8C2-E613-4FEA-9417-03B6EDAFADA8}">
      <dgm:prSet/>
      <dgm:spPr/>
      <dgm:t>
        <a:bodyPr/>
        <a:lstStyle/>
        <a:p>
          <a:endParaRPr lang="de-DE">
            <a:solidFill>
              <a:schemeClr val="tx1"/>
            </a:solidFill>
          </a:endParaRPr>
        </a:p>
      </dgm:t>
    </dgm:pt>
    <dgm:pt modelId="{10446D42-1B05-4B03-833D-CA6E4FF13F09}">
      <dgm:prSet/>
      <dgm:spPr/>
      <dgm:t>
        <a:bodyPr/>
        <a:lstStyle/>
        <a:p>
          <a:r>
            <a:rPr lang="de-DE" altLang="de-DE" b="0" dirty="0" smtClean="0">
              <a:solidFill>
                <a:schemeClr val="tx1"/>
              </a:solidFill>
            </a:rPr>
            <a:t>5 Eigenes Handeln reflektieren </a:t>
          </a:r>
          <a:r>
            <a:rPr lang="uk-UA" altLang="de-DE" b="0" dirty="0" smtClean="0">
              <a:solidFill>
                <a:srgbClr val="002060"/>
              </a:solidFill>
            </a:rPr>
            <a:t>Забезпечувати рефлексію власних дій</a:t>
          </a:r>
          <a:endParaRPr lang="de-DE" b="0" dirty="0">
            <a:solidFill>
              <a:srgbClr val="002060"/>
            </a:solidFill>
          </a:endParaRPr>
        </a:p>
      </dgm:t>
    </dgm:pt>
    <dgm:pt modelId="{78D990A1-C2E1-4384-AD5C-0E25F4ED4A8B}" type="parTrans" cxnId="{9A4495B1-FDE5-4763-B224-51D27525C35D}">
      <dgm:prSet/>
      <dgm:spPr/>
      <dgm:t>
        <a:bodyPr/>
        <a:lstStyle/>
        <a:p>
          <a:endParaRPr lang="de-DE">
            <a:solidFill>
              <a:schemeClr val="tx1"/>
            </a:solidFill>
          </a:endParaRPr>
        </a:p>
      </dgm:t>
    </dgm:pt>
    <dgm:pt modelId="{C231E20C-56BF-46C6-9195-A0DA56DB1063}" type="sibTrans" cxnId="{9A4495B1-FDE5-4763-B224-51D27525C35D}">
      <dgm:prSet/>
      <dgm:spPr/>
      <dgm:t>
        <a:bodyPr/>
        <a:lstStyle/>
        <a:p>
          <a:endParaRPr lang="de-DE">
            <a:solidFill>
              <a:schemeClr val="tx1"/>
            </a:solidFill>
          </a:endParaRPr>
        </a:p>
      </dgm:t>
    </dgm:pt>
    <dgm:pt modelId="{1D3534B8-CD6F-4417-AF58-B36BB2F1A037}">
      <dgm:prSet/>
      <dgm:spPr/>
      <dgm:t>
        <a:bodyPr/>
        <a:lstStyle/>
        <a:p>
          <a:r>
            <a:rPr lang="de-DE" altLang="de-DE" b="0" dirty="0" smtClean="0">
              <a:solidFill>
                <a:schemeClr val="tx1"/>
              </a:solidFill>
            </a:rPr>
            <a:t>6 Erfahrungen nutzen  </a:t>
          </a:r>
          <a:r>
            <a:rPr lang="uk-UA" altLang="de-DE" b="0" dirty="0" smtClean="0">
              <a:solidFill>
                <a:srgbClr val="002060"/>
              </a:solidFill>
            </a:rPr>
            <a:t>Використовувати досвід</a:t>
          </a:r>
          <a:r>
            <a:rPr lang="de-DE" altLang="de-DE" b="0" dirty="0" smtClean="0">
              <a:solidFill>
                <a:srgbClr val="002060"/>
              </a:solidFill>
            </a:rPr>
            <a:t> </a:t>
          </a:r>
          <a:endParaRPr lang="de-DE" altLang="de-DE" b="0" dirty="0">
            <a:solidFill>
              <a:srgbClr val="002060"/>
            </a:solidFill>
          </a:endParaRPr>
        </a:p>
      </dgm:t>
    </dgm:pt>
    <dgm:pt modelId="{732B64BC-3041-4FB7-9074-A891C9571182}" type="parTrans" cxnId="{AF6F8207-7075-49BC-B2F7-D934D265BA24}">
      <dgm:prSet/>
      <dgm:spPr/>
      <dgm:t>
        <a:bodyPr/>
        <a:lstStyle/>
        <a:p>
          <a:endParaRPr lang="de-DE">
            <a:solidFill>
              <a:schemeClr val="tx1"/>
            </a:solidFill>
          </a:endParaRPr>
        </a:p>
      </dgm:t>
    </dgm:pt>
    <dgm:pt modelId="{BDC01C32-859E-4E7B-992B-E141BD4D7BF2}" type="sibTrans" cxnId="{AF6F8207-7075-49BC-B2F7-D934D265BA24}">
      <dgm:prSet/>
      <dgm:spPr/>
      <dgm:t>
        <a:bodyPr/>
        <a:lstStyle/>
        <a:p>
          <a:endParaRPr lang="de-DE">
            <a:solidFill>
              <a:schemeClr val="tx1"/>
            </a:solidFill>
          </a:endParaRPr>
        </a:p>
      </dgm:t>
    </dgm:pt>
    <dgm:pt modelId="{B10CB3B2-A839-4247-B549-BF336217CE02}">
      <dgm:prSet/>
      <dgm:spPr/>
      <dgm:t>
        <a:bodyPr/>
        <a:lstStyle/>
        <a:p>
          <a:r>
            <a:rPr lang="de-DE" altLang="de-DE" b="0" dirty="0" smtClean="0">
              <a:solidFill>
                <a:schemeClr val="tx1"/>
              </a:solidFill>
            </a:rPr>
            <a:t>7 Wissenschaftliche Theorien anwenden </a:t>
          </a:r>
          <a:r>
            <a:rPr lang="uk-UA" altLang="de-DE" b="0" dirty="0" smtClean="0">
              <a:solidFill>
                <a:srgbClr val="002060"/>
              </a:solidFill>
            </a:rPr>
            <a:t>Використовувати наукові теорії</a:t>
          </a:r>
          <a:endParaRPr lang="de-DE" altLang="de-DE" b="0" dirty="0">
            <a:solidFill>
              <a:srgbClr val="002060"/>
            </a:solidFill>
          </a:endParaRPr>
        </a:p>
      </dgm:t>
    </dgm:pt>
    <dgm:pt modelId="{691DB970-9E2B-4A14-894E-29FA42A33CE8}" type="parTrans" cxnId="{6C04095D-049D-41C0-B6E4-28C34D268094}">
      <dgm:prSet/>
      <dgm:spPr/>
      <dgm:t>
        <a:bodyPr/>
        <a:lstStyle/>
        <a:p>
          <a:endParaRPr lang="de-DE"/>
        </a:p>
      </dgm:t>
    </dgm:pt>
    <dgm:pt modelId="{16EE2192-A52D-4820-AC45-EE2958952EBA}" type="sibTrans" cxnId="{6C04095D-049D-41C0-B6E4-28C34D268094}">
      <dgm:prSet/>
      <dgm:spPr/>
      <dgm:t>
        <a:bodyPr/>
        <a:lstStyle/>
        <a:p>
          <a:endParaRPr lang="de-DE"/>
        </a:p>
      </dgm:t>
    </dgm:pt>
    <dgm:pt modelId="{A5753E62-BF8E-41A5-84C1-E66A3DB7DF48}" type="pres">
      <dgm:prSet presAssocID="{834DDAC3-0AA5-4D25-B948-B06CAC5C2F64}" presName="Name0" presStyleCnt="0">
        <dgm:presLayoutVars>
          <dgm:chMax val="7"/>
          <dgm:chPref val="7"/>
          <dgm:dir/>
        </dgm:presLayoutVars>
      </dgm:prSet>
      <dgm:spPr/>
      <dgm:t>
        <a:bodyPr/>
        <a:lstStyle/>
        <a:p>
          <a:endParaRPr lang="de-DE"/>
        </a:p>
      </dgm:t>
    </dgm:pt>
    <dgm:pt modelId="{12363D0F-84C6-440B-838B-0050251BA8C1}" type="pres">
      <dgm:prSet presAssocID="{834DDAC3-0AA5-4D25-B948-B06CAC5C2F64}" presName="Name1" presStyleCnt="0"/>
      <dgm:spPr/>
    </dgm:pt>
    <dgm:pt modelId="{EA02C5CC-24DE-44D0-A501-2DECC58ACD18}" type="pres">
      <dgm:prSet presAssocID="{834DDAC3-0AA5-4D25-B948-B06CAC5C2F64}" presName="cycle" presStyleCnt="0"/>
      <dgm:spPr/>
    </dgm:pt>
    <dgm:pt modelId="{E976BFBF-C375-4AE2-84E1-0101994C6950}" type="pres">
      <dgm:prSet presAssocID="{834DDAC3-0AA5-4D25-B948-B06CAC5C2F64}" presName="srcNode" presStyleLbl="node1" presStyleIdx="0" presStyleCnt="7"/>
      <dgm:spPr/>
    </dgm:pt>
    <dgm:pt modelId="{7A770B7B-037F-4799-9011-C9DCE2A1EE4B}" type="pres">
      <dgm:prSet presAssocID="{834DDAC3-0AA5-4D25-B948-B06CAC5C2F64}" presName="conn" presStyleLbl="parChTrans1D2" presStyleIdx="0" presStyleCnt="1"/>
      <dgm:spPr/>
      <dgm:t>
        <a:bodyPr/>
        <a:lstStyle/>
        <a:p>
          <a:endParaRPr lang="de-DE"/>
        </a:p>
      </dgm:t>
    </dgm:pt>
    <dgm:pt modelId="{B8E64C8E-C4A6-478C-8DAD-4DDDE99E40A4}" type="pres">
      <dgm:prSet presAssocID="{834DDAC3-0AA5-4D25-B948-B06CAC5C2F64}" presName="extraNode" presStyleLbl="node1" presStyleIdx="0" presStyleCnt="7"/>
      <dgm:spPr/>
    </dgm:pt>
    <dgm:pt modelId="{450534EB-FA3F-41A9-9C48-6DB42E2273B2}" type="pres">
      <dgm:prSet presAssocID="{834DDAC3-0AA5-4D25-B948-B06CAC5C2F64}" presName="dstNode" presStyleLbl="node1" presStyleIdx="0" presStyleCnt="7"/>
      <dgm:spPr/>
    </dgm:pt>
    <dgm:pt modelId="{38018EB3-7FFF-4477-A1DB-FCD8C89001E9}" type="pres">
      <dgm:prSet presAssocID="{DA9E9736-B66A-4B74-A03E-62DFF53F1A97}" presName="text_1" presStyleLbl="node1" presStyleIdx="0" presStyleCnt="7">
        <dgm:presLayoutVars>
          <dgm:bulletEnabled val="1"/>
        </dgm:presLayoutVars>
      </dgm:prSet>
      <dgm:spPr/>
      <dgm:t>
        <a:bodyPr/>
        <a:lstStyle/>
        <a:p>
          <a:endParaRPr lang="de-DE"/>
        </a:p>
      </dgm:t>
    </dgm:pt>
    <dgm:pt modelId="{74923DE0-4824-414D-886C-81C6D62963EE}" type="pres">
      <dgm:prSet presAssocID="{DA9E9736-B66A-4B74-A03E-62DFF53F1A97}" presName="accent_1" presStyleCnt="0"/>
      <dgm:spPr/>
    </dgm:pt>
    <dgm:pt modelId="{5CF65CE7-724B-4786-B8AC-D0246DE68021}" type="pres">
      <dgm:prSet presAssocID="{DA9E9736-B66A-4B74-A03E-62DFF53F1A97}" presName="accentRepeatNode" presStyleLbl="solidFgAcc1" presStyleIdx="0" presStyleCnt="7"/>
      <dgm:spPr>
        <a:blipFill rotWithShape="0">
          <a:blip xmlns:r="http://schemas.openxmlformats.org/officeDocument/2006/relationships" r:embed="rId1"/>
          <a:stretch>
            <a:fillRect/>
          </a:stretch>
        </a:blipFill>
      </dgm:spPr>
      <dgm:t>
        <a:bodyPr/>
        <a:lstStyle/>
        <a:p>
          <a:endParaRPr lang="de-DE"/>
        </a:p>
      </dgm:t>
    </dgm:pt>
    <dgm:pt modelId="{4FF39500-C501-4AA1-AF50-20A3BE5B908B}" type="pres">
      <dgm:prSet presAssocID="{3D3145B6-8A7F-4E50-9D50-6972E65629A5}" presName="text_2" presStyleLbl="node1" presStyleIdx="1" presStyleCnt="7">
        <dgm:presLayoutVars>
          <dgm:bulletEnabled val="1"/>
        </dgm:presLayoutVars>
      </dgm:prSet>
      <dgm:spPr/>
      <dgm:t>
        <a:bodyPr/>
        <a:lstStyle/>
        <a:p>
          <a:endParaRPr lang="de-DE"/>
        </a:p>
      </dgm:t>
    </dgm:pt>
    <dgm:pt modelId="{DF890A9C-ACA6-4BAF-B0A8-31D8FD9AE019}" type="pres">
      <dgm:prSet presAssocID="{3D3145B6-8A7F-4E50-9D50-6972E65629A5}" presName="accent_2" presStyleCnt="0"/>
      <dgm:spPr/>
    </dgm:pt>
    <dgm:pt modelId="{2DC239D1-0968-4432-837F-4BD61B5A4489}" type="pres">
      <dgm:prSet presAssocID="{3D3145B6-8A7F-4E50-9D50-6972E65629A5}" presName="accentRepeatNode" presStyleLbl="solidFgAcc1" presStyleIdx="1" presStyleCnt="7"/>
      <dgm:spPr>
        <a:blipFill rotWithShape="0">
          <a:blip xmlns:r="http://schemas.openxmlformats.org/officeDocument/2006/relationships" r:embed="rId2"/>
          <a:stretch>
            <a:fillRect/>
          </a:stretch>
        </a:blipFill>
      </dgm:spPr>
      <dgm:t>
        <a:bodyPr/>
        <a:lstStyle/>
        <a:p>
          <a:endParaRPr lang="de-DE"/>
        </a:p>
      </dgm:t>
    </dgm:pt>
    <dgm:pt modelId="{FE9C2F58-059F-46C2-A0E9-E1BA247FAC4B}" type="pres">
      <dgm:prSet presAssocID="{C9F7769A-2E87-41F7-A529-789ECB5DDF30}" presName="text_3" presStyleLbl="node1" presStyleIdx="2" presStyleCnt="7">
        <dgm:presLayoutVars>
          <dgm:bulletEnabled val="1"/>
        </dgm:presLayoutVars>
      </dgm:prSet>
      <dgm:spPr/>
      <dgm:t>
        <a:bodyPr/>
        <a:lstStyle/>
        <a:p>
          <a:endParaRPr lang="de-DE"/>
        </a:p>
      </dgm:t>
    </dgm:pt>
    <dgm:pt modelId="{5941275E-4260-4DFA-B122-A159F5B43F4C}" type="pres">
      <dgm:prSet presAssocID="{C9F7769A-2E87-41F7-A529-789ECB5DDF30}" presName="accent_3" presStyleCnt="0"/>
      <dgm:spPr/>
    </dgm:pt>
    <dgm:pt modelId="{7319D410-A56A-4CC9-9E9F-9A7A8045E393}" type="pres">
      <dgm:prSet presAssocID="{C9F7769A-2E87-41F7-A529-789ECB5DDF30}" presName="accentRepeatNode" presStyleLbl="solidFgAcc1" presStyleIdx="2" presStyleCnt="7"/>
      <dgm:spPr>
        <a:blipFill rotWithShape="0">
          <a:blip xmlns:r="http://schemas.openxmlformats.org/officeDocument/2006/relationships" r:embed="rId3"/>
          <a:stretch>
            <a:fillRect/>
          </a:stretch>
        </a:blipFill>
      </dgm:spPr>
      <dgm:t>
        <a:bodyPr/>
        <a:lstStyle/>
        <a:p>
          <a:endParaRPr lang="de-DE"/>
        </a:p>
      </dgm:t>
    </dgm:pt>
    <dgm:pt modelId="{D62379AD-2454-453C-B8D3-DFEA81F5C024}" type="pres">
      <dgm:prSet presAssocID="{F4506F58-9954-4955-9A79-879F9CA69A29}" presName="text_4" presStyleLbl="node1" presStyleIdx="3" presStyleCnt="7">
        <dgm:presLayoutVars>
          <dgm:bulletEnabled val="1"/>
        </dgm:presLayoutVars>
      </dgm:prSet>
      <dgm:spPr/>
      <dgm:t>
        <a:bodyPr/>
        <a:lstStyle/>
        <a:p>
          <a:endParaRPr lang="de-DE"/>
        </a:p>
      </dgm:t>
    </dgm:pt>
    <dgm:pt modelId="{55AC1059-DBFE-4A60-BCD7-9BE3598F53B0}" type="pres">
      <dgm:prSet presAssocID="{F4506F58-9954-4955-9A79-879F9CA69A29}" presName="accent_4" presStyleCnt="0"/>
      <dgm:spPr/>
    </dgm:pt>
    <dgm:pt modelId="{0A60D41C-DE50-4095-AF99-05376B794338}" type="pres">
      <dgm:prSet presAssocID="{F4506F58-9954-4955-9A79-879F9CA69A29}" presName="accentRepeatNode" presStyleLbl="solidFgAcc1" presStyleIdx="3" presStyleCnt="7"/>
      <dgm:spPr>
        <a:blipFill rotWithShape="0">
          <a:blip xmlns:r="http://schemas.openxmlformats.org/officeDocument/2006/relationships" r:embed="rId4"/>
          <a:stretch>
            <a:fillRect/>
          </a:stretch>
        </a:blipFill>
      </dgm:spPr>
      <dgm:t>
        <a:bodyPr/>
        <a:lstStyle/>
        <a:p>
          <a:endParaRPr lang="de-DE"/>
        </a:p>
      </dgm:t>
    </dgm:pt>
    <dgm:pt modelId="{6DDA58CD-1307-4968-85B9-E5C673B47AB3}" type="pres">
      <dgm:prSet presAssocID="{10446D42-1B05-4B03-833D-CA6E4FF13F09}" presName="text_5" presStyleLbl="node1" presStyleIdx="4" presStyleCnt="7">
        <dgm:presLayoutVars>
          <dgm:bulletEnabled val="1"/>
        </dgm:presLayoutVars>
      </dgm:prSet>
      <dgm:spPr/>
      <dgm:t>
        <a:bodyPr/>
        <a:lstStyle/>
        <a:p>
          <a:endParaRPr lang="de-DE"/>
        </a:p>
      </dgm:t>
    </dgm:pt>
    <dgm:pt modelId="{4B78D6BA-2AFD-4A3B-8F61-63F83A99C291}" type="pres">
      <dgm:prSet presAssocID="{10446D42-1B05-4B03-833D-CA6E4FF13F09}" presName="accent_5" presStyleCnt="0"/>
      <dgm:spPr/>
    </dgm:pt>
    <dgm:pt modelId="{34B1E168-EF4A-4B0B-9BE0-1E8782981FF4}" type="pres">
      <dgm:prSet presAssocID="{10446D42-1B05-4B03-833D-CA6E4FF13F09}" presName="accentRepeatNode" presStyleLbl="solidFgAcc1" presStyleIdx="4" presStyleCnt="7"/>
      <dgm:spPr>
        <a:blipFill rotWithShape="0">
          <a:blip xmlns:r="http://schemas.openxmlformats.org/officeDocument/2006/relationships" r:embed="rId5"/>
          <a:stretch>
            <a:fillRect/>
          </a:stretch>
        </a:blipFill>
      </dgm:spPr>
      <dgm:t>
        <a:bodyPr/>
        <a:lstStyle/>
        <a:p>
          <a:endParaRPr lang="de-DE"/>
        </a:p>
      </dgm:t>
    </dgm:pt>
    <dgm:pt modelId="{88B8A6E9-0FD8-403B-8A37-EB53E3CFBAD4}" type="pres">
      <dgm:prSet presAssocID="{1D3534B8-CD6F-4417-AF58-B36BB2F1A037}" presName="text_6" presStyleLbl="node1" presStyleIdx="5" presStyleCnt="7">
        <dgm:presLayoutVars>
          <dgm:bulletEnabled val="1"/>
        </dgm:presLayoutVars>
      </dgm:prSet>
      <dgm:spPr/>
      <dgm:t>
        <a:bodyPr/>
        <a:lstStyle/>
        <a:p>
          <a:endParaRPr lang="de-DE"/>
        </a:p>
      </dgm:t>
    </dgm:pt>
    <dgm:pt modelId="{2924B887-FDFD-407B-9CBE-A9F60161417D}" type="pres">
      <dgm:prSet presAssocID="{1D3534B8-CD6F-4417-AF58-B36BB2F1A037}" presName="accent_6" presStyleCnt="0"/>
      <dgm:spPr/>
    </dgm:pt>
    <dgm:pt modelId="{ED2B3F22-22ED-4843-A9D9-B7B94FD94CA0}" type="pres">
      <dgm:prSet presAssocID="{1D3534B8-CD6F-4417-AF58-B36BB2F1A037}" presName="accentRepeatNode" presStyleLbl="solidFgAcc1" presStyleIdx="5" presStyleCnt="7"/>
      <dgm:spPr>
        <a:blipFill rotWithShape="0">
          <a:blip xmlns:r="http://schemas.openxmlformats.org/officeDocument/2006/relationships" r:embed="rId6"/>
          <a:stretch>
            <a:fillRect/>
          </a:stretch>
        </a:blipFill>
      </dgm:spPr>
      <dgm:t>
        <a:bodyPr/>
        <a:lstStyle/>
        <a:p>
          <a:endParaRPr lang="de-DE"/>
        </a:p>
      </dgm:t>
    </dgm:pt>
    <dgm:pt modelId="{851A77B8-E5A7-4AF7-A178-77820106CE1B}" type="pres">
      <dgm:prSet presAssocID="{B10CB3B2-A839-4247-B549-BF336217CE02}" presName="text_7" presStyleLbl="node1" presStyleIdx="6" presStyleCnt="7">
        <dgm:presLayoutVars>
          <dgm:bulletEnabled val="1"/>
        </dgm:presLayoutVars>
      </dgm:prSet>
      <dgm:spPr/>
      <dgm:t>
        <a:bodyPr/>
        <a:lstStyle/>
        <a:p>
          <a:endParaRPr lang="de-DE"/>
        </a:p>
      </dgm:t>
    </dgm:pt>
    <dgm:pt modelId="{F7CA0BC1-999A-4668-8366-96DA4AA08EC7}" type="pres">
      <dgm:prSet presAssocID="{B10CB3B2-A839-4247-B549-BF336217CE02}" presName="accent_7" presStyleCnt="0"/>
      <dgm:spPr/>
    </dgm:pt>
    <dgm:pt modelId="{E3178D5E-F13B-441E-B6B4-84D6DC44CD35}" type="pres">
      <dgm:prSet presAssocID="{B10CB3B2-A839-4247-B549-BF336217CE02}" presName="accentRepeatNode" presStyleLbl="solidFgAcc1" presStyleIdx="6" presStyleCnt="7"/>
      <dgm:spPr>
        <a:blipFill rotWithShape="0">
          <a:blip xmlns:r="http://schemas.openxmlformats.org/officeDocument/2006/relationships" r:embed="rId7"/>
          <a:stretch>
            <a:fillRect/>
          </a:stretch>
        </a:blipFill>
      </dgm:spPr>
      <dgm:t>
        <a:bodyPr/>
        <a:lstStyle/>
        <a:p>
          <a:endParaRPr lang="de-DE"/>
        </a:p>
      </dgm:t>
    </dgm:pt>
  </dgm:ptLst>
  <dgm:cxnLst>
    <dgm:cxn modelId="{044D9210-F7E6-4B52-98BC-33CC21D00760}" type="presOf" srcId="{B10CB3B2-A839-4247-B549-BF336217CE02}" destId="{851A77B8-E5A7-4AF7-A178-77820106CE1B}" srcOrd="0" destOrd="0" presId="urn:microsoft.com/office/officeart/2008/layout/VerticalCurvedList"/>
    <dgm:cxn modelId="{6C04095D-049D-41C0-B6E4-28C34D268094}" srcId="{834DDAC3-0AA5-4D25-B948-B06CAC5C2F64}" destId="{B10CB3B2-A839-4247-B549-BF336217CE02}" srcOrd="6" destOrd="0" parTransId="{691DB970-9E2B-4A14-894E-29FA42A33CE8}" sibTransId="{16EE2192-A52D-4820-AC45-EE2958952EBA}"/>
    <dgm:cxn modelId="{3BFCD719-A2EB-4DBD-92BC-88DC77AA95C7}" srcId="{834DDAC3-0AA5-4D25-B948-B06CAC5C2F64}" destId="{C9F7769A-2E87-41F7-A529-789ECB5DDF30}" srcOrd="2" destOrd="0" parTransId="{44221C7D-4467-4E1C-9655-DA28F7DCD133}" sibTransId="{9D54B08F-3523-4DFD-A684-213BDE225D38}"/>
    <dgm:cxn modelId="{79A93896-956B-4335-B15F-DABDF725A57F}" type="presOf" srcId="{10446D42-1B05-4B03-833D-CA6E4FF13F09}" destId="{6DDA58CD-1307-4968-85B9-E5C673B47AB3}" srcOrd="0" destOrd="0" presId="urn:microsoft.com/office/officeart/2008/layout/VerticalCurvedList"/>
    <dgm:cxn modelId="{5E88603D-D34D-44A2-B3EA-A743A9356FDB}" type="presOf" srcId="{DA9E9736-B66A-4B74-A03E-62DFF53F1A97}" destId="{38018EB3-7FFF-4477-A1DB-FCD8C89001E9}" srcOrd="0" destOrd="0" presId="urn:microsoft.com/office/officeart/2008/layout/VerticalCurvedList"/>
    <dgm:cxn modelId="{8F9CFCD4-5091-4152-A01A-E641C47708F6}" type="presOf" srcId="{F4506F58-9954-4955-9A79-879F9CA69A29}" destId="{D62379AD-2454-453C-B8D3-DFEA81F5C024}" srcOrd="0" destOrd="0" presId="urn:microsoft.com/office/officeart/2008/layout/VerticalCurvedList"/>
    <dgm:cxn modelId="{1760E99B-E2B9-42B8-A978-B3403A22B21B}" srcId="{834DDAC3-0AA5-4D25-B948-B06CAC5C2F64}" destId="{3D3145B6-8A7F-4E50-9D50-6972E65629A5}" srcOrd="1" destOrd="0" parTransId="{52748DCB-32BF-4FDC-A08F-594F8D4E020F}" sibTransId="{B4E2AB6C-A1BC-4264-B245-814D8DDAA1DA}"/>
    <dgm:cxn modelId="{BDA0206A-7721-407C-9C01-C4CF907C29AE}" type="presOf" srcId="{1D3534B8-CD6F-4417-AF58-B36BB2F1A037}" destId="{88B8A6E9-0FD8-403B-8A37-EB53E3CFBAD4}" srcOrd="0" destOrd="0" presId="urn:microsoft.com/office/officeart/2008/layout/VerticalCurvedList"/>
    <dgm:cxn modelId="{CDDAE232-C837-4878-A55F-12B0067094B6}" type="presOf" srcId="{B613EBCE-A038-4753-AB62-7D9BC659D54F}" destId="{7A770B7B-037F-4799-9011-C9DCE2A1EE4B}" srcOrd="0" destOrd="0" presId="urn:microsoft.com/office/officeart/2008/layout/VerticalCurvedList"/>
    <dgm:cxn modelId="{DA07E8C2-E613-4FEA-9417-03B6EDAFADA8}" srcId="{834DDAC3-0AA5-4D25-B948-B06CAC5C2F64}" destId="{F4506F58-9954-4955-9A79-879F9CA69A29}" srcOrd="3" destOrd="0" parTransId="{C50E9FBB-5544-4F6C-93E8-9F9121D66E4D}" sibTransId="{B0D5C426-31C1-4C9E-B38F-002B926D343D}"/>
    <dgm:cxn modelId="{58067D15-5837-4FD2-92DB-0A14912DB004}" type="presOf" srcId="{834DDAC3-0AA5-4D25-B948-B06CAC5C2F64}" destId="{A5753E62-BF8E-41A5-84C1-E66A3DB7DF48}" srcOrd="0" destOrd="0" presId="urn:microsoft.com/office/officeart/2008/layout/VerticalCurvedList"/>
    <dgm:cxn modelId="{55EE07D1-CEEB-42B5-A055-0125B89A7575}" type="presOf" srcId="{C9F7769A-2E87-41F7-A529-789ECB5DDF30}" destId="{FE9C2F58-059F-46C2-A0E9-E1BA247FAC4B}" srcOrd="0" destOrd="0" presId="urn:microsoft.com/office/officeart/2008/layout/VerticalCurvedList"/>
    <dgm:cxn modelId="{9A4495B1-FDE5-4763-B224-51D27525C35D}" srcId="{834DDAC3-0AA5-4D25-B948-B06CAC5C2F64}" destId="{10446D42-1B05-4B03-833D-CA6E4FF13F09}" srcOrd="4" destOrd="0" parTransId="{78D990A1-C2E1-4384-AD5C-0E25F4ED4A8B}" sibTransId="{C231E20C-56BF-46C6-9195-A0DA56DB1063}"/>
    <dgm:cxn modelId="{AF6F8207-7075-49BC-B2F7-D934D265BA24}" srcId="{834DDAC3-0AA5-4D25-B948-B06CAC5C2F64}" destId="{1D3534B8-CD6F-4417-AF58-B36BB2F1A037}" srcOrd="5" destOrd="0" parTransId="{732B64BC-3041-4FB7-9074-A891C9571182}" sibTransId="{BDC01C32-859E-4E7B-992B-E141BD4D7BF2}"/>
    <dgm:cxn modelId="{F4F29F34-06DE-47CC-9AC0-E7A788144FFD}" srcId="{834DDAC3-0AA5-4D25-B948-B06CAC5C2F64}" destId="{DA9E9736-B66A-4B74-A03E-62DFF53F1A97}" srcOrd="0" destOrd="0" parTransId="{E1CDFC65-76B3-4FFA-AE23-DF74B09B20B1}" sibTransId="{B613EBCE-A038-4753-AB62-7D9BC659D54F}"/>
    <dgm:cxn modelId="{243E2ED9-A69F-480B-9B91-13FF44344128}" type="presOf" srcId="{3D3145B6-8A7F-4E50-9D50-6972E65629A5}" destId="{4FF39500-C501-4AA1-AF50-20A3BE5B908B}" srcOrd="0" destOrd="0" presId="urn:microsoft.com/office/officeart/2008/layout/VerticalCurvedList"/>
    <dgm:cxn modelId="{DA8DCF6C-AAAB-4C2C-8144-9D8603EE2AB0}" type="presParOf" srcId="{A5753E62-BF8E-41A5-84C1-E66A3DB7DF48}" destId="{12363D0F-84C6-440B-838B-0050251BA8C1}" srcOrd="0" destOrd="0" presId="urn:microsoft.com/office/officeart/2008/layout/VerticalCurvedList"/>
    <dgm:cxn modelId="{2796E546-58AD-4DBE-A864-F63C5A7FEE6F}" type="presParOf" srcId="{12363D0F-84C6-440B-838B-0050251BA8C1}" destId="{EA02C5CC-24DE-44D0-A501-2DECC58ACD18}" srcOrd="0" destOrd="0" presId="urn:microsoft.com/office/officeart/2008/layout/VerticalCurvedList"/>
    <dgm:cxn modelId="{7C18CCC0-81F0-4954-817D-8D7A6ABD1040}" type="presParOf" srcId="{EA02C5CC-24DE-44D0-A501-2DECC58ACD18}" destId="{E976BFBF-C375-4AE2-84E1-0101994C6950}" srcOrd="0" destOrd="0" presId="urn:microsoft.com/office/officeart/2008/layout/VerticalCurvedList"/>
    <dgm:cxn modelId="{A2EDB1BC-1B39-4530-B23B-3F2DD0662020}" type="presParOf" srcId="{EA02C5CC-24DE-44D0-A501-2DECC58ACD18}" destId="{7A770B7B-037F-4799-9011-C9DCE2A1EE4B}" srcOrd="1" destOrd="0" presId="urn:microsoft.com/office/officeart/2008/layout/VerticalCurvedList"/>
    <dgm:cxn modelId="{B5B4AA4B-E4A9-441F-8714-0D2A9C63586A}" type="presParOf" srcId="{EA02C5CC-24DE-44D0-A501-2DECC58ACD18}" destId="{B8E64C8E-C4A6-478C-8DAD-4DDDE99E40A4}" srcOrd="2" destOrd="0" presId="urn:microsoft.com/office/officeart/2008/layout/VerticalCurvedList"/>
    <dgm:cxn modelId="{657AB046-BFDA-47CB-B6C1-1B59B4F95C68}" type="presParOf" srcId="{EA02C5CC-24DE-44D0-A501-2DECC58ACD18}" destId="{450534EB-FA3F-41A9-9C48-6DB42E2273B2}" srcOrd="3" destOrd="0" presId="urn:microsoft.com/office/officeart/2008/layout/VerticalCurvedList"/>
    <dgm:cxn modelId="{0543F9B1-0297-49AC-960B-77A0D7D300C1}" type="presParOf" srcId="{12363D0F-84C6-440B-838B-0050251BA8C1}" destId="{38018EB3-7FFF-4477-A1DB-FCD8C89001E9}" srcOrd="1" destOrd="0" presId="urn:microsoft.com/office/officeart/2008/layout/VerticalCurvedList"/>
    <dgm:cxn modelId="{76C32622-CA7A-4D9F-8F31-18F5C00E00B6}" type="presParOf" srcId="{12363D0F-84C6-440B-838B-0050251BA8C1}" destId="{74923DE0-4824-414D-886C-81C6D62963EE}" srcOrd="2" destOrd="0" presId="urn:microsoft.com/office/officeart/2008/layout/VerticalCurvedList"/>
    <dgm:cxn modelId="{E8B37E83-8792-4C3B-9F03-76354EF358E8}" type="presParOf" srcId="{74923DE0-4824-414D-886C-81C6D62963EE}" destId="{5CF65CE7-724B-4786-B8AC-D0246DE68021}" srcOrd="0" destOrd="0" presId="urn:microsoft.com/office/officeart/2008/layout/VerticalCurvedList"/>
    <dgm:cxn modelId="{714A3AC7-6F13-4181-BA66-C11D6F7AE3C3}" type="presParOf" srcId="{12363D0F-84C6-440B-838B-0050251BA8C1}" destId="{4FF39500-C501-4AA1-AF50-20A3BE5B908B}" srcOrd="3" destOrd="0" presId="urn:microsoft.com/office/officeart/2008/layout/VerticalCurvedList"/>
    <dgm:cxn modelId="{792C1E0B-2B4A-406B-90D7-42F0D2ADA6F5}" type="presParOf" srcId="{12363D0F-84C6-440B-838B-0050251BA8C1}" destId="{DF890A9C-ACA6-4BAF-B0A8-31D8FD9AE019}" srcOrd="4" destOrd="0" presId="urn:microsoft.com/office/officeart/2008/layout/VerticalCurvedList"/>
    <dgm:cxn modelId="{73E78F66-4891-4B0C-8406-3F35093FFAA3}" type="presParOf" srcId="{DF890A9C-ACA6-4BAF-B0A8-31D8FD9AE019}" destId="{2DC239D1-0968-4432-837F-4BD61B5A4489}" srcOrd="0" destOrd="0" presId="urn:microsoft.com/office/officeart/2008/layout/VerticalCurvedList"/>
    <dgm:cxn modelId="{3334C71C-BDA2-4FCA-9890-EA64898BC494}" type="presParOf" srcId="{12363D0F-84C6-440B-838B-0050251BA8C1}" destId="{FE9C2F58-059F-46C2-A0E9-E1BA247FAC4B}" srcOrd="5" destOrd="0" presId="urn:microsoft.com/office/officeart/2008/layout/VerticalCurvedList"/>
    <dgm:cxn modelId="{B3D6DF4D-2B87-4006-AE05-DD0190917E03}" type="presParOf" srcId="{12363D0F-84C6-440B-838B-0050251BA8C1}" destId="{5941275E-4260-4DFA-B122-A159F5B43F4C}" srcOrd="6" destOrd="0" presId="urn:microsoft.com/office/officeart/2008/layout/VerticalCurvedList"/>
    <dgm:cxn modelId="{5E1F19E9-1112-4832-A890-5BD35A2A9295}" type="presParOf" srcId="{5941275E-4260-4DFA-B122-A159F5B43F4C}" destId="{7319D410-A56A-4CC9-9E9F-9A7A8045E393}" srcOrd="0" destOrd="0" presId="urn:microsoft.com/office/officeart/2008/layout/VerticalCurvedList"/>
    <dgm:cxn modelId="{020C68F6-DCBF-4EF8-BF81-D29EF0355EF3}" type="presParOf" srcId="{12363D0F-84C6-440B-838B-0050251BA8C1}" destId="{D62379AD-2454-453C-B8D3-DFEA81F5C024}" srcOrd="7" destOrd="0" presId="urn:microsoft.com/office/officeart/2008/layout/VerticalCurvedList"/>
    <dgm:cxn modelId="{8C7F4A20-D65C-43B2-AA21-7C7381DC1082}" type="presParOf" srcId="{12363D0F-84C6-440B-838B-0050251BA8C1}" destId="{55AC1059-DBFE-4A60-BCD7-9BE3598F53B0}" srcOrd="8" destOrd="0" presId="urn:microsoft.com/office/officeart/2008/layout/VerticalCurvedList"/>
    <dgm:cxn modelId="{78BE3924-1027-427D-978D-0107EC83D879}" type="presParOf" srcId="{55AC1059-DBFE-4A60-BCD7-9BE3598F53B0}" destId="{0A60D41C-DE50-4095-AF99-05376B794338}" srcOrd="0" destOrd="0" presId="urn:microsoft.com/office/officeart/2008/layout/VerticalCurvedList"/>
    <dgm:cxn modelId="{7B8893EE-5717-489A-A9DD-9988C22B768C}" type="presParOf" srcId="{12363D0F-84C6-440B-838B-0050251BA8C1}" destId="{6DDA58CD-1307-4968-85B9-E5C673B47AB3}" srcOrd="9" destOrd="0" presId="urn:microsoft.com/office/officeart/2008/layout/VerticalCurvedList"/>
    <dgm:cxn modelId="{389B69B8-1876-427E-BE39-546E059D1723}" type="presParOf" srcId="{12363D0F-84C6-440B-838B-0050251BA8C1}" destId="{4B78D6BA-2AFD-4A3B-8F61-63F83A99C291}" srcOrd="10" destOrd="0" presId="urn:microsoft.com/office/officeart/2008/layout/VerticalCurvedList"/>
    <dgm:cxn modelId="{F9D09F21-A872-45BE-9C2E-BCD6D48E6E65}" type="presParOf" srcId="{4B78D6BA-2AFD-4A3B-8F61-63F83A99C291}" destId="{34B1E168-EF4A-4B0B-9BE0-1E8782981FF4}" srcOrd="0" destOrd="0" presId="urn:microsoft.com/office/officeart/2008/layout/VerticalCurvedList"/>
    <dgm:cxn modelId="{589D9D9A-C6CE-466A-A364-FA3B5A2B2170}" type="presParOf" srcId="{12363D0F-84C6-440B-838B-0050251BA8C1}" destId="{88B8A6E9-0FD8-403B-8A37-EB53E3CFBAD4}" srcOrd="11" destOrd="0" presId="urn:microsoft.com/office/officeart/2008/layout/VerticalCurvedList"/>
    <dgm:cxn modelId="{029610AD-B453-48B6-8B26-FADD67365C39}" type="presParOf" srcId="{12363D0F-84C6-440B-838B-0050251BA8C1}" destId="{2924B887-FDFD-407B-9CBE-A9F60161417D}" srcOrd="12" destOrd="0" presId="urn:microsoft.com/office/officeart/2008/layout/VerticalCurvedList"/>
    <dgm:cxn modelId="{5AEFCCEC-CB9B-4A43-8917-F2DC123B8A10}" type="presParOf" srcId="{2924B887-FDFD-407B-9CBE-A9F60161417D}" destId="{ED2B3F22-22ED-4843-A9D9-B7B94FD94CA0}" srcOrd="0" destOrd="0" presId="urn:microsoft.com/office/officeart/2008/layout/VerticalCurvedList"/>
    <dgm:cxn modelId="{75956A2D-2327-40F5-A3F4-E901D9C1F186}" type="presParOf" srcId="{12363D0F-84C6-440B-838B-0050251BA8C1}" destId="{851A77B8-E5A7-4AF7-A178-77820106CE1B}" srcOrd="13" destOrd="0" presId="urn:microsoft.com/office/officeart/2008/layout/VerticalCurvedList"/>
    <dgm:cxn modelId="{27F8BA3B-3A83-450C-B733-0E9B5CFA3E71}" type="presParOf" srcId="{12363D0F-84C6-440B-838B-0050251BA8C1}" destId="{F7CA0BC1-999A-4668-8366-96DA4AA08EC7}" srcOrd="14" destOrd="0" presId="urn:microsoft.com/office/officeart/2008/layout/VerticalCurvedList"/>
    <dgm:cxn modelId="{0EB2108D-BFDE-44D5-851F-BA8DAA841B5B}" type="presParOf" srcId="{F7CA0BC1-999A-4668-8366-96DA4AA08EC7}" destId="{E3178D5E-F13B-441E-B6B4-84D6DC44CD35}"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4AE975-1D50-4280-B7D5-10B52F98DC2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de-DE"/>
        </a:p>
      </dgm:t>
    </dgm:pt>
    <dgm:pt modelId="{3F595360-D832-4AF5-90A3-CAFF49D865FC}">
      <dgm:prSet phldrT="[Text]"/>
      <dgm:spPr/>
      <dgm:t>
        <a:bodyPr tIns="36000"/>
        <a:lstStyle/>
        <a:p>
          <a:r>
            <a:rPr lang="de-DE" dirty="0" smtClean="0"/>
            <a:t>Berufliche Handlungskompetenz</a:t>
          </a:r>
        </a:p>
        <a:p>
          <a:r>
            <a:rPr lang="uk-UA" dirty="0" smtClean="0"/>
            <a:t>Професійна практична </a:t>
          </a:r>
        </a:p>
        <a:p>
          <a:r>
            <a:rPr lang="uk-UA" dirty="0" smtClean="0"/>
            <a:t>компетенція</a:t>
          </a:r>
          <a:endParaRPr lang="de-DE" dirty="0"/>
        </a:p>
      </dgm:t>
    </dgm:pt>
    <dgm:pt modelId="{6F64A176-99AB-411D-AE15-E317C541C0CF}" type="parTrans" cxnId="{C692115A-3B6F-4D5D-9AA2-0E8B33B08060}">
      <dgm:prSet/>
      <dgm:spPr/>
      <dgm:t>
        <a:bodyPr/>
        <a:lstStyle/>
        <a:p>
          <a:endParaRPr lang="de-DE"/>
        </a:p>
      </dgm:t>
    </dgm:pt>
    <dgm:pt modelId="{3ECA4CC0-B9E4-4447-BEC4-97FC7BD627AF}" type="sibTrans" cxnId="{C692115A-3B6F-4D5D-9AA2-0E8B33B08060}">
      <dgm:prSet/>
      <dgm:spPr/>
      <dgm:t>
        <a:bodyPr/>
        <a:lstStyle/>
        <a:p>
          <a:endParaRPr lang="de-DE"/>
        </a:p>
      </dgm:t>
    </dgm:pt>
    <dgm:pt modelId="{3B1B02A4-7FB6-45C0-A9EF-4FCA1CD66193}">
      <dgm:prSet phldrT="[Text]"/>
      <dgm:spPr>
        <a:solidFill>
          <a:srgbClr val="00B050"/>
        </a:solidFill>
      </dgm:spPr>
      <dgm:t>
        <a:bodyPr/>
        <a:lstStyle/>
        <a:p>
          <a:r>
            <a:rPr lang="de-DE" dirty="0" smtClean="0"/>
            <a:t>Fachkompetenz</a:t>
          </a:r>
        </a:p>
        <a:p>
          <a:r>
            <a:rPr lang="uk-UA" dirty="0" smtClean="0"/>
            <a:t>Фахова компетенція</a:t>
          </a:r>
          <a:endParaRPr lang="de-DE" dirty="0"/>
        </a:p>
      </dgm:t>
    </dgm:pt>
    <dgm:pt modelId="{0BEBDEAE-F42A-4A09-B1DD-38E41EDEDE6C}" type="parTrans" cxnId="{8EE78152-55A4-48AB-BC87-AAE8A5BD3FEB}">
      <dgm:prSet/>
      <dgm:spPr/>
      <dgm:t>
        <a:bodyPr/>
        <a:lstStyle/>
        <a:p>
          <a:endParaRPr lang="de-DE"/>
        </a:p>
      </dgm:t>
    </dgm:pt>
    <dgm:pt modelId="{ED2BCB0E-0E0F-48E8-879F-CC709CDD2524}" type="sibTrans" cxnId="{8EE78152-55A4-48AB-BC87-AAE8A5BD3FEB}">
      <dgm:prSet/>
      <dgm:spPr/>
      <dgm:t>
        <a:bodyPr/>
        <a:lstStyle/>
        <a:p>
          <a:endParaRPr lang="de-DE"/>
        </a:p>
      </dgm:t>
    </dgm:pt>
    <dgm:pt modelId="{C1E46C37-48BD-4E8A-A04D-116FFA5887D9}">
      <dgm:prSet phldrT="[Text]"/>
      <dgm:spPr>
        <a:solidFill>
          <a:srgbClr val="7030A0"/>
        </a:solidFill>
      </dgm:spPr>
      <dgm:t>
        <a:bodyPr/>
        <a:lstStyle/>
        <a:p>
          <a:r>
            <a:rPr lang="de-DE" dirty="0" smtClean="0"/>
            <a:t>Selbstkompetenz</a:t>
          </a:r>
          <a:endParaRPr lang="uk-UA" dirty="0" smtClean="0"/>
        </a:p>
        <a:p>
          <a:r>
            <a:rPr lang="uk-UA" dirty="0" smtClean="0"/>
            <a:t>Особиста компетенція</a:t>
          </a:r>
          <a:endParaRPr lang="de-DE" dirty="0"/>
        </a:p>
      </dgm:t>
    </dgm:pt>
    <dgm:pt modelId="{530F97C1-CD78-4FDA-AF16-3256FE76191F}" type="parTrans" cxnId="{0D926267-B752-4B60-BD8D-6BA0EC0C9D7A}">
      <dgm:prSet/>
      <dgm:spPr/>
      <dgm:t>
        <a:bodyPr/>
        <a:lstStyle/>
        <a:p>
          <a:endParaRPr lang="de-DE"/>
        </a:p>
      </dgm:t>
    </dgm:pt>
    <dgm:pt modelId="{9A1FFCEA-4DBC-4C84-A7AE-382246D4A615}" type="sibTrans" cxnId="{0D926267-B752-4B60-BD8D-6BA0EC0C9D7A}">
      <dgm:prSet/>
      <dgm:spPr/>
      <dgm:t>
        <a:bodyPr/>
        <a:lstStyle/>
        <a:p>
          <a:endParaRPr lang="de-DE"/>
        </a:p>
      </dgm:t>
    </dgm:pt>
    <dgm:pt modelId="{5ECAA305-1052-43E9-9D28-C3E36E7E1396}">
      <dgm:prSet phldrT="[Text]"/>
      <dgm:spPr>
        <a:solidFill>
          <a:srgbClr val="FFC000"/>
        </a:solidFill>
      </dgm:spPr>
      <dgm:t>
        <a:bodyPr/>
        <a:lstStyle/>
        <a:p>
          <a:r>
            <a:rPr lang="de-DE" dirty="0" smtClean="0"/>
            <a:t>Sozialkompetenz</a:t>
          </a:r>
        </a:p>
        <a:p>
          <a:r>
            <a:rPr lang="uk-UA" dirty="0" smtClean="0"/>
            <a:t>Соціальна компетенція</a:t>
          </a:r>
          <a:endParaRPr lang="de-DE" dirty="0"/>
        </a:p>
      </dgm:t>
    </dgm:pt>
    <dgm:pt modelId="{7FF48D78-33A1-4D22-BE00-E2A872F1C8B0}" type="parTrans" cxnId="{C120F227-810C-447D-863C-993DEBD97110}">
      <dgm:prSet/>
      <dgm:spPr/>
      <dgm:t>
        <a:bodyPr/>
        <a:lstStyle/>
        <a:p>
          <a:endParaRPr lang="de-DE"/>
        </a:p>
      </dgm:t>
    </dgm:pt>
    <dgm:pt modelId="{D98BD9AC-EBA4-4CF6-83E7-7EA5C6D6E4D0}" type="sibTrans" cxnId="{C120F227-810C-447D-863C-993DEBD97110}">
      <dgm:prSet/>
      <dgm:spPr/>
      <dgm:t>
        <a:bodyPr/>
        <a:lstStyle/>
        <a:p>
          <a:endParaRPr lang="de-DE"/>
        </a:p>
      </dgm:t>
    </dgm:pt>
    <dgm:pt modelId="{EE4A8039-EBDE-4B5D-BEF3-9B5B8F4A5902}" type="pres">
      <dgm:prSet presAssocID="{F64AE975-1D50-4280-B7D5-10B52F98DC29}" presName="diagram" presStyleCnt="0">
        <dgm:presLayoutVars>
          <dgm:chPref val="1"/>
          <dgm:dir/>
          <dgm:animOne val="branch"/>
          <dgm:animLvl val="lvl"/>
          <dgm:resizeHandles val="exact"/>
        </dgm:presLayoutVars>
      </dgm:prSet>
      <dgm:spPr/>
      <dgm:t>
        <a:bodyPr/>
        <a:lstStyle/>
        <a:p>
          <a:endParaRPr lang="de-DE"/>
        </a:p>
      </dgm:t>
    </dgm:pt>
    <dgm:pt modelId="{BBE91797-17BC-4937-96F3-3356EF57F902}" type="pres">
      <dgm:prSet presAssocID="{3F595360-D832-4AF5-90A3-CAFF49D865FC}" presName="root1" presStyleCnt="0"/>
      <dgm:spPr/>
    </dgm:pt>
    <dgm:pt modelId="{83F3A94B-1DF8-4AED-9305-DCDDA433B4D2}" type="pres">
      <dgm:prSet presAssocID="{3F595360-D832-4AF5-90A3-CAFF49D865FC}" presName="LevelOneTextNode" presStyleLbl="node0" presStyleIdx="0" presStyleCnt="1" custScaleY="114492">
        <dgm:presLayoutVars>
          <dgm:chPref val="3"/>
        </dgm:presLayoutVars>
      </dgm:prSet>
      <dgm:spPr/>
      <dgm:t>
        <a:bodyPr/>
        <a:lstStyle/>
        <a:p>
          <a:endParaRPr lang="de-DE"/>
        </a:p>
      </dgm:t>
    </dgm:pt>
    <dgm:pt modelId="{FD5A4C97-175F-41F6-91ED-A8A3FB02A72D}" type="pres">
      <dgm:prSet presAssocID="{3F595360-D832-4AF5-90A3-CAFF49D865FC}" presName="level2hierChild" presStyleCnt="0"/>
      <dgm:spPr/>
    </dgm:pt>
    <dgm:pt modelId="{7DF1A1B8-6368-46BA-948E-6940B13D0833}" type="pres">
      <dgm:prSet presAssocID="{0BEBDEAE-F42A-4A09-B1DD-38E41EDEDE6C}" presName="conn2-1" presStyleLbl="parChTrans1D2" presStyleIdx="0" presStyleCnt="3"/>
      <dgm:spPr/>
      <dgm:t>
        <a:bodyPr/>
        <a:lstStyle/>
        <a:p>
          <a:endParaRPr lang="de-DE"/>
        </a:p>
      </dgm:t>
    </dgm:pt>
    <dgm:pt modelId="{322A81D2-CAF4-4F4A-A06A-7244188AE880}" type="pres">
      <dgm:prSet presAssocID="{0BEBDEAE-F42A-4A09-B1DD-38E41EDEDE6C}" presName="connTx" presStyleLbl="parChTrans1D2" presStyleIdx="0" presStyleCnt="3"/>
      <dgm:spPr/>
      <dgm:t>
        <a:bodyPr/>
        <a:lstStyle/>
        <a:p>
          <a:endParaRPr lang="de-DE"/>
        </a:p>
      </dgm:t>
    </dgm:pt>
    <dgm:pt modelId="{CD996059-7DFC-4553-AEE3-D5F4D3352198}" type="pres">
      <dgm:prSet presAssocID="{3B1B02A4-7FB6-45C0-A9EF-4FCA1CD66193}" presName="root2" presStyleCnt="0"/>
      <dgm:spPr/>
    </dgm:pt>
    <dgm:pt modelId="{49C02999-5152-4D72-AE6B-16DA54D0BFB9}" type="pres">
      <dgm:prSet presAssocID="{3B1B02A4-7FB6-45C0-A9EF-4FCA1CD66193}" presName="LevelTwoTextNode" presStyleLbl="node2" presStyleIdx="0" presStyleCnt="3">
        <dgm:presLayoutVars>
          <dgm:chPref val="3"/>
        </dgm:presLayoutVars>
      </dgm:prSet>
      <dgm:spPr/>
      <dgm:t>
        <a:bodyPr/>
        <a:lstStyle/>
        <a:p>
          <a:endParaRPr lang="de-DE"/>
        </a:p>
      </dgm:t>
    </dgm:pt>
    <dgm:pt modelId="{D0366B82-C34D-4368-A1BA-22CF52075882}" type="pres">
      <dgm:prSet presAssocID="{3B1B02A4-7FB6-45C0-A9EF-4FCA1CD66193}" presName="level3hierChild" presStyleCnt="0"/>
      <dgm:spPr/>
    </dgm:pt>
    <dgm:pt modelId="{15628ED1-8CA6-4C1F-8154-61E6560BF267}" type="pres">
      <dgm:prSet presAssocID="{530F97C1-CD78-4FDA-AF16-3256FE76191F}" presName="conn2-1" presStyleLbl="parChTrans1D2" presStyleIdx="1" presStyleCnt="3"/>
      <dgm:spPr/>
      <dgm:t>
        <a:bodyPr/>
        <a:lstStyle/>
        <a:p>
          <a:endParaRPr lang="de-DE"/>
        </a:p>
      </dgm:t>
    </dgm:pt>
    <dgm:pt modelId="{8011FAA2-12B3-4B51-AF3F-B79552F08207}" type="pres">
      <dgm:prSet presAssocID="{530F97C1-CD78-4FDA-AF16-3256FE76191F}" presName="connTx" presStyleLbl="parChTrans1D2" presStyleIdx="1" presStyleCnt="3"/>
      <dgm:spPr/>
      <dgm:t>
        <a:bodyPr/>
        <a:lstStyle/>
        <a:p>
          <a:endParaRPr lang="de-DE"/>
        </a:p>
      </dgm:t>
    </dgm:pt>
    <dgm:pt modelId="{1B25DFCB-F6FF-402F-8CCF-BC15B6AE95BC}" type="pres">
      <dgm:prSet presAssocID="{C1E46C37-48BD-4E8A-A04D-116FFA5887D9}" presName="root2" presStyleCnt="0"/>
      <dgm:spPr/>
    </dgm:pt>
    <dgm:pt modelId="{82C2CDB6-60F7-480F-8960-AFF6922B1C6C}" type="pres">
      <dgm:prSet presAssocID="{C1E46C37-48BD-4E8A-A04D-116FFA5887D9}" presName="LevelTwoTextNode" presStyleLbl="node2" presStyleIdx="1" presStyleCnt="3">
        <dgm:presLayoutVars>
          <dgm:chPref val="3"/>
        </dgm:presLayoutVars>
      </dgm:prSet>
      <dgm:spPr/>
      <dgm:t>
        <a:bodyPr/>
        <a:lstStyle/>
        <a:p>
          <a:endParaRPr lang="de-DE"/>
        </a:p>
      </dgm:t>
    </dgm:pt>
    <dgm:pt modelId="{A79CE3FF-7611-458B-822C-32A78D417976}" type="pres">
      <dgm:prSet presAssocID="{C1E46C37-48BD-4E8A-A04D-116FFA5887D9}" presName="level3hierChild" presStyleCnt="0"/>
      <dgm:spPr/>
    </dgm:pt>
    <dgm:pt modelId="{A754FD2D-D3BB-4965-A40B-2101133B1969}" type="pres">
      <dgm:prSet presAssocID="{7FF48D78-33A1-4D22-BE00-E2A872F1C8B0}" presName="conn2-1" presStyleLbl="parChTrans1D2" presStyleIdx="2" presStyleCnt="3"/>
      <dgm:spPr/>
      <dgm:t>
        <a:bodyPr/>
        <a:lstStyle/>
        <a:p>
          <a:endParaRPr lang="de-DE"/>
        </a:p>
      </dgm:t>
    </dgm:pt>
    <dgm:pt modelId="{A7F09B77-0B42-4CF8-BB66-7D067AF62EAF}" type="pres">
      <dgm:prSet presAssocID="{7FF48D78-33A1-4D22-BE00-E2A872F1C8B0}" presName="connTx" presStyleLbl="parChTrans1D2" presStyleIdx="2" presStyleCnt="3"/>
      <dgm:spPr/>
      <dgm:t>
        <a:bodyPr/>
        <a:lstStyle/>
        <a:p>
          <a:endParaRPr lang="de-DE"/>
        </a:p>
      </dgm:t>
    </dgm:pt>
    <dgm:pt modelId="{9AC08935-B464-4C83-8E19-53CDEA1BB4B2}" type="pres">
      <dgm:prSet presAssocID="{5ECAA305-1052-43E9-9D28-C3E36E7E1396}" presName="root2" presStyleCnt="0"/>
      <dgm:spPr/>
    </dgm:pt>
    <dgm:pt modelId="{FB0CD189-8D7B-4CF5-A537-4029AF6E8D66}" type="pres">
      <dgm:prSet presAssocID="{5ECAA305-1052-43E9-9D28-C3E36E7E1396}" presName="LevelTwoTextNode" presStyleLbl="node2" presStyleIdx="2" presStyleCnt="3">
        <dgm:presLayoutVars>
          <dgm:chPref val="3"/>
        </dgm:presLayoutVars>
      </dgm:prSet>
      <dgm:spPr/>
      <dgm:t>
        <a:bodyPr/>
        <a:lstStyle/>
        <a:p>
          <a:endParaRPr lang="de-DE"/>
        </a:p>
      </dgm:t>
    </dgm:pt>
    <dgm:pt modelId="{F6BAC9A5-9CE6-4173-A11B-A10F334F9CF3}" type="pres">
      <dgm:prSet presAssocID="{5ECAA305-1052-43E9-9D28-C3E36E7E1396}" presName="level3hierChild" presStyleCnt="0"/>
      <dgm:spPr/>
    </dgm:pt>
  </dgm:ptLst>
  <dgm:cxnLst>
    <dgm:cxn modelId="{0D926267-B752-4B60-BD8D-6BA0EC0C9D7A}" srcId="{3F595360-D832-4AF5-90A3-CAFF49D865FC}" destId="{C1E46C37-48BD-4E8A-A04D-116FFA5887D9}" srcOrd="1" destOrd="0" parTransId="{530F97C1-CD78-4FDA-AF16-3256FE76191F}" sibTransId="{9A1FFCEA-4DBC-4C84-A7AE-382246D4A615}"/>
    <dgm:cxn modelId="{C692115A-3B6F-4D5D-9AA2-0E8B33B08060}" srcId="{F64AE975-1D50-4280-B7D5-10B52F98DC29}" destId="{3F595360-D832-4AF5-90A3-CAFF49D865FC}" srcOrd="0" destOrd="0" parTransId="{6F64A176-99AB-411D-AE15-E317C541C0CF}" sibTransId="{3ECA4CC0-B9E4-4447-BEC4-97FC7BD627AF}"/>
    <dgm:cxn modelId="{BC21F816-FAB4-4B5B-8ABC-C20C47F46948}" type="presOf" srcId="{3B1B02A4-7FB6-45C0-A9EF-4FCA1CD66193}" destId="{49C02999-5152-4D72-AE6B-16DA54D0BFB9}" srcOrd="0" destOrd="0" presId="urn:microsoft.com/office/officeart/2005/8/layout/hierarchy2"/>
    <dgm:cxn modelId="{77E6B538-81D7-4D15-9331-F56A5B6772FF}" type="presOf" srcId="{F64AE975-1D50-4280-B7D5-10B52F98DC29}" destId="{EE4A8039-EBDE-4B5D-BEF3-9B5B8F4A5902}" srcOrd="0" destOrd="0" presId="urn:microsoft.com/office/officeart/2005/8/layout/hierarchy2"/>
    <dgm:cxn modelId="{016D5359-BCF4-4075-ADA6-504626CB2620}" type="presOf" srcId="{7FF48D78-33A1-4D22-BE00-E2A872F1C8B0}" destId="{A754FD2D-D3BB-4965-A40B-2101133B1969}" srcOrd="0" destOrd="0" presId="urn:microsoft.com/office/officeart/2005/8/layout/hierarchy2"/>
    <dgm:cxn modelId="{3FFD65D9-8E47-46BE-B6E2-A6A8A875EBF8}" type="presOf" srcId="{C1E46C37-48BD-4E8A-A04D-116FFA5887D9}" destId="{82C2CDB6-60F7-480F-8960-AFF6922B1C6C}" srcOrd="0" destOrd="0" presId="urn:microsoft.com/office/officeart/2005/8/layout/hierarchy2"/>
    <dgm:cxn modelId="{2124C460-6145-45A9-BEA6-16537F0AC61F}" type="presOf" srcId="{0BEBDEAE-F42A-4A09-B1DD-38E41EDEDE6C}" destId="{322A81D2-CAF4-4F4A-A06A-7244188AE880}" srcOrd="1" destOrd="0" presId="urn:microsoft.com/office/officeart/2005/8/layout/hierarchy2"/>
    <dgm:cxn modelId="{BDBB92A9-5617-4732-8257-B062BAFB30BF}" type="presOf" srcId="{530F97C1-CD78-4FDA-AF16-3256FE76191F}" destId="{8011FAA2-12B3-4B51-AF3F-B79552F08207}" srcOrd="1" destOrd="0" presId="urn:microsoft.com/office/officeart/2005/8/layout/hierarchy2"/>
    <dgm:cxn modelId="{710ABA33-7958-42A4-980C-DC6BE89C440A}" type="presOf" srcId="{5ECAA305-1052-43E9-9D28-C3E36E7E1396}" destId="{FB0CD189-8D7B-4CF5-A537-4029AF6E8D66}" srcOrd="0" destOrd="0" presId="urn:microsoft.com/office/officeart/2005/8/layout/hierarchy2"/>
    <dgm:cxn modelId="{C7A5B0BC-2DC5-45E5-989C-CAE3527A500F}" type="presOf" srcId="{0BEBDEAE-F42A-4A09-B1DD-38E41EDEDE6C}" destId="{7DF1A1B8-6368-46BA-948E-6940B13D0833}" srcOrd="0" destOrd="0" presId="urn:microsoft.com/office/officeart/2005/8/layout/hierarchy2"/>
    <dgm:cxn modelId="{C120F227-810C-447D-863C-993DEBD97110}" srcId="{3F595360-D832-4AF5-90A3-CAFF49D865FC}" destId="{5ECAA305-1052-43E9-9D28-C3E36E7E1396}" srcOrd="2" destOrd="0" parTransId="{7FF48D78-33A1-4D22-BE00-E2A872F1C8B0}" sibTransId="{D98BD9AC-EBA4-4CF6-83E7-7EA5C6D6E4D0}"/>
    <dgm:cxn modelId="{9D7B91B7-E699-427E-A23A-01CF2BD5BEA7}" type="presOf" srcId="{530F97C1-CD78-4FDA-AF16-3256FE76191F}" destId="{15628ED1-8CA6-4C1F-8154-61E6560BF267}" srcOrd="0" destOrd="0" presId="urn:microsoft.com/office/officeart/2005/8/layout/hierarchy2"/>
    <dgm:cxn modelId="{971CC944-9DC4-4DC8-BF6A-88B020F35C15}" type="presOf" srcId="{7FF48D78-33A1-4D22-BE00-E2A872F1C8B0}" destId="{A7F09B77-0B42-4CF8-BB66-7D067AF62EAF}" srcOrd="1" destOrd="0" presId="urn:microsoft.com/office/officeart/2005/8/layout/hierarchy2"/>
    <dgm:cxn modelId="{4318A653-864F-4159-B442-8462069AF9B3}" type="presOf" srcId="{3F595360-D832-4AF5-90A3-CAFF49D865FC}" destId="{83F3A94B-1DF8-4AED-9305-DCDDA433B4D2}" srcOrd="0" destOrd="0" presId="urn:microsoft.com/office/officeart/2005/8/layout/hierarchy2"/>
    <dgm:cxn modelId="{8EE78152-55A4-48AB-BC87-AAE8A5BD3FEB}" srcId="{3F595360-D832-4AF5-90A3-CAFF49D865FC}" destId="{3B1B02A4-7FB6-45C0-A9EF-4FCA1CD66193}" srcOrd="0" destOrd="0" parTransId="{0BEBDEAE-F42A-4A09-B1DD-38E41EDEDE6C}" sibTransId="{ED2BCB0E-0E0F-48E8-879F-CC709CDD2524}"/>
    <dgm:cxn modelId="{16794191-3104-40F3-9D5C-1CC8C80F7C59}" type="presParOf" srcId="{EE4A8039-EBDE-4B5D-BEF3-9B5B8F4A5902}" destId="{BBE91797-17BC-4937-96F3-3356EF57F902}" srcOrd="0" destOrd="0" presId="urn:microsoft.com/office/officeart/2005/8/layout/hierarchy2"/>
    <dgm:cxn modelId="{048A254F-26A6-4739-95DC-BA6B79EFAEC2}" type="presParOf" srcId="{BBE91797-17BC-4937-96F3-3356EF57F902}" destId="{83F3A94B-1DF8-4AED-9305-DCDDA433B4D2}" srcOrd="0" destOrd="0" presId="urn:microsoft.com/office/officeart/2005/8/layout/hierarchy2"/>
    <dgm:cxn modelId="{9A198FF3-E6B0-4927-965E-D98F76530B0C}" type="presParOf" srcId="{BBE91797-17BC-4937-96F3-3356EF57F902}" destId="{FD5A4C97-175F-41F6-91ED-A8A3FB02A72D}" srcOrd="1" destOrd="0" presId="urn:microsoft.com/office/officeart/2005/8/layout/hierarchy2"/>
    <dgm:cxn modelId="{581EA990-A935-4C44-AF36-BD005892E853}" type="presParOf" srcId="{FD5A4C97-175F-41F6-91ED-A8A3FB02A72D}" destId="{7DF1A1B8-6368-46BA-948E-6940B13D0833}" srcOrd="0" destOrd="0" presId="urn:microsoft.com/office/officeart/2005/8/layout/hierarchy2"/>
    <dgm:cxn modelId="{436222A4-6A9A-4E30-BE41-4E82D2597740}" type="presParOf" srcId="{7DF1A1B8-6368-46BA-948E-6940B13D0833}" destId="{322A81D2-CAF4-4F4A-A06A-7244188AE880}" srcOrd="0" destOrd="0" presId="urn:microsoft.com/office/officeart/2005/8/layout/hierarchy2"/>
    <dgm:cxn modelId="{0370D3C1-1DAB-40F9-9672-E23BC9F738E4}" type="presParOf" srcId="{FD5A4C97-175F-41F6-91ED-A8A3FB02A72D}" destId="{CD996059-7DFC-4553-AEE3-D5F4D3352198}" srcOrd="1" destOrd="0" presId="urn:microsoft.com/office/officeart/2005/8/layout/hierarchy2"/>
    <dgm:cxn modelId="{A2EAAE4B-969E-4939-9687-0D419FD68FF2}" type="presParOf" srcId="{CD996059-7DFC-4553-AEE3-D5F4D3352198}" destId="{49C02999-5152-4D72-AE6B-16DA54D0BFB9}" srcOrd="0" destOrd="0" presId="urn:microsoft.com/office/officeart/2005/8/layout/hierarchy2"/>
    <dgm:cxn modelId="{D1C68977-4690-4F7E-8F5E-A936B2D59E46}" type="presParOf" srcId="{CD996059-7DFC-4553-AEE3-D5F4D3352198}" destId="{D0366B82-C34D-4368-A1BA-22CF52075882}" srcOrd="1" destOrd="0" presId="urn:microsoft.com/office/officeart/2005/8/layout/hierarchy2"/>
    <dgm:cxn modelId="{EFAB7A6F-738E-45E3-B729-32FABA9FF16A}" type="presParOf" srcId="{FD5A4C97-175F-41F6-91ED-A8A3FB02A72D}" destId="{15628ED1-8CA6-4C1F-8154-61E6560BF267}" srcOrd="2" destOrd="0" presId="urn:microsoft.com/office/officeart/2005/8/layout/hierarchy2"/>
    <dgm:cxn modelId="{1ED6696E-95D6-4E13-9976-03F4A3B551B8}" type="presParOf" srcId="{15628ED1-8CA6-4C1F-8154-61E6560BF267}" destId="{8011FAA2-12B3-4B51-AF3F-B79552F08207}" srcOrd="0" destOrd="0" presId="urn:microsoft.com/office/officeart/2005/8/layout/hierarchy2"/>
    <dgm:cxn modelId="{67B1B01D-4A35-4631-A8A9-2C2D5C4D4918}" type="presParOf" srcId="{FD5A4C97-175F-41F6-91ED-A8A3FB02A72D}" destId="{1B25DFCB-F6FF-402F-8CCF-BC15B6AE95BC}" srcOrd="3" destOrd="0" presId="urn:microsoft.com/office/officeart/2005/8/layout/hierarchy2"/>
    <dgm:cxn modelId="{F5C53F0A-AC92-486F-AED3-707123B82C84}" type="presParOf" srcId="{1B25DFCB-F6FF-402F-8CCF-BC15B6AE95BC}" destId="{82C2CDB6-60F7-480F-8960-AFF6922B1C6C}" srcOrd="0" destOrd="0" presId="urn:microsoft.com/office/officeart/2005/8/layout/hierarchy2"/>
    <dgm:cxn modelId="{725285A1-8FAC-4D41-B9EE-FA1179AF9971}" type="presParOf" srcId="{1B25DFCB-F6FF-402F-8CCF-BC15B6AE95BC}" destId="{A79CE3FF-7611-458B-822C-32A78D417976}" srcOrd="1" destOrd="0" presId="urn:microsoft.com/office/officeart/2005/8/layout/hierarchy2"/>
    <dgm:cxn modelId="{7FCFCE48-9311-49C3-B202-8D4FF6DC1794}" type="presParOf" srcId="{FD5A4C97-175F-41F6-91ED-A8A3FB02A72D}" destId="{A754FD2D-D3BB-4965-A40B-2101133B1969}" srcOrd="4" destOrd="0" presId="urn:microsoft.com/office/officeart/2005/8/layout/hierarchy2"/>
    <dgm:cxn modelId="{8AEFCB1D-15F6-4174-AA9D-1CACD5B6030D}" type="presParOf" srcId="{A754FD2D-D3BB-4965-A40B-2101133B1969}" destId="{A7F09B77-0B42-4CF8-BB66-7D067AF62EAF}" srcOrd="0" destOrd="0" presId="urn:microsoft.com/office/officeart/2005/8/layout/hierarchy2"/>
    <dgm:cxn modelId="{4938A513-E4AE-4C85-8FAC-8E1FBE961189}" type="presParOf" srcId="{FD5A4C97-175F-41F6-91ED-A8A3FB02A72D}" destId="{9AC08935-B464-4C83-8E19-53CDEA1BB4B2}" srcOrd="5" destOrd="0" presId="urn:microsoft.com/office/officeart/2005/8/layout/hierarchy2"/>
    <dgm:cxn modelId="{3554F45B-ED04-4890-A49B-C1CFFB32F6EB}" type="presParOf" srcId="{9AC08935-B464-4C83-8E19-53CDEA1BB4B2}" destId="{FB0CD189-8D7B-4CF5-A537-4029AF6E8D66}" srcOrd="0" destOrd="0" presId="urn:microsoft.com/office/officeart/2005/8/layout/hierarchy2"/>
    <dgm:cxn modelId="{88DE83DE-CDC7-402B-BD27-F0F6D59DBF16}" type="presParOf" srcId="{9AC08935-B464-4C83-8E19-53CDEA1BB4B2}" destId="{F6BAC9A5-9CE6-4173-A11B-A10F334F9CF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E0D8CF6-9D09-40E5-A357-E9607AAEED4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de-DE"/>
        </a:p>
      </dgm:t>
    </dgm:pt>
    <dgm:pt modelId="{32B5C3A2-2A07-466A-B0AA-A747D196ACD6}">
      <dgm:prSet phldrT="[Text]"/>
      <dgm:spPr/>
      <dgm:t>
        <a:bodyPr/>
        <a:lstStyle/>
        <a:p>
          <a:r>
            <a:rPr lang="de-DE" dirty="0" smtClean="0">
              <a:solidFill>
                <a:schemeClr val="tx1"/>
              </a:solidFill>
            </a:rPr>
            <a:t>Vermeidung von trägem Wissen </a:t>
          </a:r>
          <a:endParaRPr lang="uk-UA" dirty="0" smtClean="0">
            <a:solidFill>
              <a:schemeClr val="tx1"/>
            </a:solidFill>
          </a:endParaRPr>
        </a:p>
        <a:p>
          <a:r>
            <a:rPr lang="uk-UA" dirty="0" smtClean="0">
              <a:solidFill>
                <a:srgbClr val="002060"/>
              </a:solidFill>
            </a:rPr>
            <a:t>Уникання інертного засвоєння знань</a:t>
          </a:r>
          <a:endParaRPr lang="de-DE" dirty="0">
            <a:solidFill>
              <a:srgbClr val="002060"/>
            </a:solidFill>
          </a:endParaRPr>
        </a:p>
      </dgm:t>
    </dgm:pt>
    <dgm:pt modelId="{C663A8BA-FD19-4FE8-907F-CD09E90CCFC5}" type="parTrans" cxnId="{6B9241F1-6C75-40B9-9204-3622CD78BA49}">
      <dgm:prSet/>
      <dgm:spPr/>
      <dgm:t>
        <a:bodyPr/>
        <a:lstStyle/>
        <a:p>
          <a:endParaRPr lang="de-DE">
            <a:solidFill>
              <a:schemeClr val="tx1"/>
            </a:solidFill>
          </a:endParaRPr>
        </a:p>
      </dgm:t>
    </dgm:pt>
    <dgm:pt modelId="{1511E402-46E2-444E-B974-241C83DB1272}" type="sibTrans" cxnId="{6B9241F1-6C75-40B9-9204-3622CD78BA49}">
      <dgm:prSet/>
      <dgm:spPr/>
      <dgm:t>
        <a:bodyPr/>
        <a:lstStyle/>
        <a:p>
          <a:endParaRPr lang="de-DE">
            <a:solidFill>
              <a:schemeClr val="tx1"/>
            </a:solidFill>
          </a:endParaRPr>
        </a:p>
      </dgm:t>
    </dgm:pt>
    <dgm:pt modelId="{482ED948-FA15-493C-A95E-A6CD2A1233BE}">
      <dgm:prSet phldrT="[Text]"/>
      <dgm:spPr/>
      <dgm:t>
        <a:bodyPr/>
        <a:lstStyle/>
        <a:p>
          <a:r>
            <a:rPr lang="de-DE" dirty="0" smtClean="0">
              <a:solidFill>
                <a:schemeClr val="tx1"/>
              </a:solidFill>
            </a:rPr>
            <a:t>Überwindung von Realitätsferne </a:t>
          </a:r>
          <a:r>
            <a:rPr lang="uk-UA" dirty="0" smtClean="0">
              <a:solidFill>
                <a:srgbClr val="002060"/>
              </a:solidFill>
            </a:rPr>
            <a:t>Подолання реальних перешкод</a:t>
          </a:r>
          <a:endParaRPr lang="de-DE" dirty="0">
            <a:solidFill>
              <a:srgbClr val="002060"/>
            </a:solidFill>
          </a:endParaRPr>
        </a:p>
      </dgm:t>
    </dgm:pt>
    <dgm:pt modelId="{11783239-1A7D-4EAD-B07B-027D7DE6DBC0}" type="parTrans" cxnId="{EE829A94-4C58-4C62-BBEE-2C031B25052D}">
      <dgm:prSet/>
      <dgm:spPr/>
      <dgm:t>
        <a:bodyPr/>
        <a:lstStyle/>
        <a:p>
          <a:endParaRPr lang="de-DE">
            <a:solidFill>
              <a:schemeClr val="tx1"/>
            </a:solidFill>
          </a:endParaRPr>
        </a:p>
      </dgm:t>
    </dgm:pt>
    <dgm:pt modelId="{AB7D647F-F68A-40D4-9DE1-D031003D5373}" type="sibTrans" cxnId="{EE829A94-4C58-4C62-BBEE-2C031B25052D}">
      <dgm:prSet/>
      <dgm:spPr/>
      <dgm:t>
        <a:bodyPr/>
        <a:lstStyle/>
        <a:p>
          <a:endParaRPr lang="de-DE">
            <a:solidFill>
              <a:schemeClr val="tx1"/>
            </a:solidFill>
          </a:endParaRPr>
        </a:p>
      </dgm:t>
    </dgm:pt>
    <dgm:pt modelId="{9998202D-C187-4E4D-9754-C996B1311EA8}">
      <dgm:prSet phldrT="[Text]"/>
      <dgm:spPr/>
      <dgm:t>
        <a:bodyPr/>
        <a:lstStyle/>
        <a:p>
          <a:r>
            <a:rPr lang="de-DE" dirty="0" smtClean="0">
              <a:solidFill>
                <a:schemeClr val="tx1"/>
              </a:solidFill>
            </a:rPr>
            <a:t>Erfolgreicher Lerntransfer </a:t>
          </a:r>
          <a:r>
            <a:rPr lang="uk-UA" dirty="0" smtClean="0">
              <a:solidFill>
                <a:srgbClr val="002060"/>
              </a:solidFill>
            </a:rPr>
            <a:t>Успішна передача знань</a:t>
          </a:r>
          <a:endParaRPr lang="de-DE" dirty="0">
            <a:solidFill>
              <a:srgbClr val="002060"/>
            </a:solidFill>
          </a:endParaRPr>
        </a:p>
      </dgm:t>
    </dgm:pt>
    <dgm:pt modelId="{450D242C-9202-4D4B-AC6F-68A04CDBED11}" type="parTrans" cxnId="{D8067D32-2818-405B-BFD6-8081B87A9804}">
      <dgm:prSet/>
      <dgm:spPr/>
      <dgm:t>
        <a:bodyPr/>
        <a:lstStyle/>
        <a:p>
          <a:endParaRPr lang="de-DE">
            <a:solidFill>
              <a:schemeClr val="tx1"/>
            </a:solidFill>
          </a:endParaRPr>
        </a:p>
      </dgm:t>
    </dgm:pt>
    <dgm:pt modelId="{894B27A4-2E17-4847-ABC3-DB60C57285E5}" type="sibTrans" cxnId="{D8067D32-2818-405B-BFD6-8081B87A9804}">
      <dgm:prSet/>
      <dgm:spPr/>
      <dgm:t>
        <a:bodyPr/>
        <a:lstStyle/>
        <a:p>
          <a:endParaRPr lang="de-DE">
            <a:solidFill>
              <a:schemeClr val="tx1"/>
            </a:solidFill>
          </a:endParaRPr>
        </a:p>
      </dgm:t>
    </dgm:pt>
    <dgm:pt modelId="{16E2FD2C-A6CD-49A2-87FA-F364AE4EA046}">
      <dgm:prSet phldrT="[Text]"/>
      <dgm:spPr/>
      <dgm:t>
        <a:bodyPr/>
        <a:lstStyle/>
        <a:p>
          <a:r>
            <a:rPr lang="de-DE" dirty="0" smtClean="0">
              <a:solidFill>
                <a:schemeClr val="tx1"/>
              </a:solidFill>
            </a:rPr>
            <a:t>Höhere Lernmotivation </a:t>
          </a:r>
          <a:r>
            <a:rPr lang="uk-UA" dirty="0" smtClean="0">
              <a:solidFill>
                <a:srgbClr val="002060"/>
              </a:solidFill>
            </a:rPr>
            <a:t>Висока мотивація навчання</a:t>
          </a:r>
          <a:endParaRPr lang="de-DE" dirty="0">
            <a:solidFill>
              <a:srgbClr val="002060"/>
            </a:solidFill>
          </a:endParaRPr>
        </a:p>
      </dgm:t>
    </dgm:pt>
    <dgm:pt modelId="{EDEC575F-5DB4-4366-AF68-0E2660A2B5D1}" type="parTrans" cxnId="{D1641341-CF0E-4E64-AC99-5910C13CE5ED}">
      <dgm:prSet/>
      <dgm:spPr/>
      <dgm:t>
        <a:bodyPr/>
        <a:lstStyle/>
        <a:p>
          <a:endParaRPr lang="de-DE">
            <a:solidFill>
              <a:schemeClr val="tx1"/>
            </a:solidFill>
          </a:endParaRPr>
        </a:p>
      </dgm:t>
    </dgm:pt>
    <dgm:pt modelId="{93EC1C2F-E7BA-4C53-A6FF-BC38DD282668}" type="sibTrans" cxnId="{D1641341-CF0E-4E64-AC99-5910C13CE5ED}">
      <dgm:prSet/>
      <dgm:spPr/>
      <dgm:t>
        <a:bodyPr/>
        <a:lstStyle/>
        <a:p>
          <a:endParaRPr lang="de-DE">
            <a:solidFill>
              <a:schemeClr val="tx1"/>
            </a:solidFill>
          </a:endParaRPr>
        </a:p>
      </dgm:t>
    </dgm:pt>
    <dgm:pt modelId="{C577B4F2-DC1C-4803-A632-BDCBFC044714}">
      <dgm:prSet phldrT="[Text]"/>
      <dgm:spPr/>
      <dgm:t>
        <a:bodyPr/>
        <a:lstStyle/>
        <a:p>
          <a:r>
            <a:rPr lang="de-DE" dirty="0" smtClean="0">
              <a:solidFill>
                <a:schemeClr val="tx1"/>
              </a:solidFill>
            </a:rPr>
            <a:t>Befähigung zu selbständigem Planen-Durchführen-Kontrollieren </a:t>
          </a:r>
          <a:r>
            <a:rPr lang="uk-UA" dirty="0" smtClean="0">
              <a:solidFill>
                <a:srgbClr val="002060"/>
              </a:solidFill>
            </a:rPr>
            <a:t>Можливість самостійно планувати-виконувати-контролювати</a:t>
          </a:r>
          <a:endParaRPr lang="de-DE" dirty="0">
            <a:solidFill>
              <a:srgbClr val="002060"/>
            </a:solidFill>
          </a:endParaRPr>
        </a:p>
      </dgm:t>
    </dgm:pt>
    <dgm:pt modelId="{983696B1-D13A-4111-AE21-C8433DCDD373}" type="parTrans" cxnId="{E2F19A96-BD2A-4FCC-A04C-09F928C69E50}">
      <dgm:prSet/>
      <dgm:spPr/>
      <dgm:t>
        <a:bodyPr/>
        <a:lstStyle/>
        <a:p>
          <a:endParaRPr lang="de-DE">
            <a:solidFill>
              <a:schemeClr val="tx1"/>
            </a:solidFill>
          </a:endParaRPr>
        </a:p>
      </dgm:t>
    </dgm:pt>
    <dgm:pt modelId="{048BC94F-FA5D-4849-BB10-F1655AE2466A}" type="sibTrans" cxnId="{E2F19A96-BD2A-4FCC-A04C-09F928C69E50}">
      <dgm:prSet/>
      <dgm:spPr/>
      <dgm:t>
        <a:bodyPr/>
        <a:lstStyle/>
        <a:p>
          <a:endParaRPr lang="de-DE">
            <a:solidFill>
              <a:schemeClr val="tx1"/>
            </a:solidFill>
          </a:endParaRPr>
        </a:p>
      </dgm:t>
    </dgm:pt>
    <dgm:pt modelId="{5350BC61-AC10-4539-951B-2F6BE97CE466}" type="pres">
      <dgm:prSet presAssocID="{EE0D8CF6-9D09-40E5-A357-E9607AAEED49}" presName="Name0" presStyleCnt="0">
        <dgm:presLayoutVars>
          <dgm:chMax val="7"/>
          <dgm:chPref val="7"/>
          <dgm:dir/>
        </dgm:presLayoutVars>
      </dgm:prSet>
      <dgm:spPr/>
      <dgm:t>
        <a:bodyPr/>
        <a:lstStyle/>
        <a:p>
          <a:endParaRPr lang="de-DE"/>
        </a:p>
      </dgm:t>
    </dgm:pt>
    <dgm:pt modelId="{AC514EDB-5555-4F90-8E57-5814D81A7A09}" type="pres">
      <dgm:prSet presAssocID="{EE0D8CF6-9D09-40E5-A357-E9607AAEED49}" presName="Name1" presStyleCnt="0"/>
      <dgm:spPr/>
      <dgm:t>
        <a:bodyPr/>
        <a:lstStyle/>
        <a:p>
          <a:endParaRPr lang="de-DE"/>
        </a:p>
      </dgm:t>
    </dgm:pt>
    <dgm:pt modelId="{4A83C641-E0BD-4582-ADCF-E39A57D4EBF7}" type="pres">
      <dgm:prSet presAssocID="{EE0D8CF6-9D09-40E5-A357-E9607AAEED49}" presName="cycle" presStyleCnt="0"/>
      <dgm:spPr/>
      <dgm:t>
        <a:bodyPr/>
        <a:lstStyle/>
        <a:p>
          <a:endParaRPr lang="de-DE"/>
        </a:p>
      </dgm:t>
    </dgm:pt>
    <dgm:pt modelId="{68161A5C-94B5-440E-AE7F-8C29551DB347}" type="pres">
      <dgm:prSet presAssocID="{EE0D8CF6-9D09-40E5-A357-E9607AAEED49}" presName="srcNode" presStyleLbl="node1" presStyleIdx="0" presStyleCnt="5"/>
      <dgm:spPr/>
      <dgm:t>
        <a:bodyPr/>
        <a:lstStyle/>
        <a:p>
          <a:endParaRPr lang="de-DE"/>
        </a:p>
      </dgm:t>
    </dgm:pt>
    <dgm:pt modelId="{5F337701-4932-4697-B138-0951B4809E11}" type="pres">
      <dgm:prSet presAssocID="{EE0D8CF6-9D09-40E5-A357-E9607AAEED49}" presName="conn" presStyleLbl="parChTrans1D2" presStyleIdx="0" presStyleCnt="1"/>
      <dgm:spPr/>
      <dgm:t>
        <a:bodyPr/>
        <a:lstStyle/>
        <a:p>
          <a:endParaRPr lang="de-DE"/>
        </a:p>
      </dgm:t>
    </dgm:pt>
    <dgm:pt modelId="{C170AF0D-3D9D-4F5E-9BFA-BC89DE215821}" type="pres">
      <dgm:prSet presAssocID="{EE0D8CF6-9D09-40E5-A357-E9607AAEED49}" presName="extraNode" presStyleLbl="node1" presStyleIdx="0" presStyleCnt="5"/>
      <dgm:spPr/>
      <dgm:t>
        <a:bodyPr/>
        <a:lstStyle/>
        <a:p>
          <a:endParaRPr lang="de-DE"/>
        </a:p>
      </dgm:t>
    </dgm:pt>
    <dgm:pt modelId="{E5135B18-B762-45FD-B9AF-5AA3B126D626}" type="pres">
      <dgm:prSet presAssocID="{EE0D8CF6-9D09-40E5-A357-E9607AAEED49}" presName="dstNode" presStyleLbl="node1" presStyleIdx="0" presStyleCnt="5"/>
      <dgm:spPr/>
      <dgm:t>
        <a:bodyPr/>
        <a:lstStyle/>
        <a:p>
          <a:endParaRPr lang="de-DE"/>
        </a:p>
      </dgm:t>
    </dgm:pt>
    <dgm:pt modelId="{26454C47-5AE4-4A5C-980A-3B6E1A665020}" type="pres">
      <dgm:prSet presAssocID="{32B5C3A2-2A07-466A-B0AA-A747D196ACD6}" presName="text_1" presStyleLbl="node1" presStyleIdx="0" presStyleCnt="5">
        <dgm:presLayoutVars>
          <dgm:bulletEnabled val="1"/>
        </dgm:presLayoutVars>
      </dgm:prSet>
      <dgm:spPr/>
      <dgm:t>
        <a:bodyPr/>
        <a:lstStyle/>
        <a:p>
          <a:endParaRPr lang="de-DE"/>
        </a:p>
      </dgm:t>
    </dgm:pt>
    <dgm:pt modelId="{E0DB0F94-8397-4138-A7A7-8FEF4DA67E62}" type="pres">
      <dgm:prSet presAssocID="{32B5C3A2-2A07-466A-B0AA-A747D196ACD6}" presName="accent_1" presStyleCnt="0"/>
      <dgm:spPr/>
      <dgm:t>
        <a:bodyPr/>
        <a:lstStyle/>
        <a:p>
          <a:endParaRPr lang="de-DE"/>
        </a:p>
      </dgm:t>
    </dgm:pt>
    <dgm:pt modelId="{B2C611F4-89C5-4627-BE31-D64A811FCA27}" type="pres">
      <dgm:prSet presAssocID="{32B5C3A2-2A07-466A-B0AA-A747D196ACD6}" presName="accentRepeatNode" presStyleLbl="solidFgAcc1" presStyleIdx="0" presStyleCnt="5"/>
      <dgm:spPr>
        <a:blipFill rotWithShape="0">
          <a:blip xmlns:r="http://schemas.openxmlformats.org/officeDocument/2006/relationships" r:embed="rId1"/>
          <a:stretch>
            <a:fillRect/>
          </a:stretch>
        </a:blipFill>
      </dgm:spPr>
      <dgm:t>
        <a:bodyPr/>
        <a:lstStyle/>
        <a:p>
          <a:endParaRPr lang="de-DE"/>
        </a:p>
      </dgm:t>
    </dgm:pt>
    <dgm:pt modelId="{7607E219-6542-4E32-9346-451B93412B99}" type="pres">
      <dgm:prSet presAssocID="{482ED948-FA15-493C-A95E-A6CD2A1233BE}" presName="text_2" presStyleLbl="node1" presStyleIdx="1" presStyleCnt="5">
        <dgm:presLayoutVars>
          <dgm:bulletEnabled val="1"/>
        </dgm:presLayoutVars>
      </dgm:prSet>
      <dgm:spPr/>
      <dgm:t>
        <a:bodyPr/>
        <a:lstStyle/>
        <a:p>
          <a:endParaRPr lang="de-DE"/>
        </a:p>
      </dgm:t>
    </dgm:pt>
    <dgm:pt modelId="{2BB7FC36-8121-481C-A43B-3572C2D99CDB}" type="pres">
      <dgm:prSet presAssocID="{482ED948-FA15-493C-A95E-A6CD2A1233BE}" presName="accent_2" presStyleCnt="0"/>
      <dgm:spPr/>
      <dgm:t>
        <a:bodyPr/>
        <a:lstStyle/>
        <a:p>
          <a:endParaRPr lang="de-DE"/>
        </a:p>
      </dgm:t>
    </dgm:pt>
    <dgm:pt modelId="{AC674DA0-A588-4C2E-8623-04DA28B7166E}" type="pres">
      <dgm:prSet presAssocID="{482ED948-FA15-493C-A95E-A6CD2A1233BE}" presName="accentRepeatNode" presStyleLbl="solidFgAcc1" presStyleIdx="1" presStyleCnt="5"/>
      <dgm:spPr>
        <a:blipFill rotWithShape="0">
          <a:blip xmlns:r="http://schemas.openxmlformats.org/officeDocument/2006/relationships" r:embed="rId2"/>
          <a:stretch>
            <a:fillRect/>
          </a:stretch>
        </a:blipFill>
      </dgm:spPr>
      <dgm:t>
        <a:bodyPr/>
        <a:lstStyle/>
        <a:p>
          <a:endParaRPr lang="de-DE"/>
        </a:p>
      </dgm:t>
    </dgm:pt>
    <dgm:pt modelId="{CB4E9565-1C7D-4F64-86F4-1AF42C5F77CF}" type="pres">
      <dgm:prSet presAssocID="{9998202D-C187-4E4D-9754-C996B1311EA8}" presName="text_3" presStyleLbl="node1" presStyleIdx="2" presStyleCnt="5">
        <dgm:presLayoutVars>
          <dgm:bulletEnabled val="1"/>
        </dgm:presLayoutVars>
      </dgm:prSet>
      <dgm:spPr/>
      <dgm:t>
        <a:bodyPr/>
        <a:lstStyle/>
        <a:p>
          <a:endParaRPr lang="de-DE"/>
        </a:p>
      </dgm:t>
    </dgm:pt>
    <dgm:pt modelId="{F8CF7E42-0C63-4D07-A1D0-44BB75F939AA}" type="pres">
      <dgm:prSet presAssocID="{9998202D-C187-4E4D-9754-C996B1311EA8}" presName="accent_3" presStyleCnt="0"/>
      <dgm:spPr/>
      <dgm:t>
        <a:bodyPr/>
        <a:lstStyle/>
        <a:p>
          <a:endParaRPr lang="de-DE"/>
        </a:p>
      </dgm:t>
    </dgm:pt>
    <dgm:pt modelId="{90A3AAFA-E1C5-4281-9D78-922699B59018}" type="pres">
      <dgm:prSet presAssocID="{9998202D-C187-4E4D-9754-C996B1311EA8}" presName="accentRepeatNode" presStyleLbl="solidFgAcc1" presStyleIdx="2" presStyleCnt="5"/>
      <dgm:spPr>
        <a:blipFill rotWithShape="0">
          <a:blip xmlns:r="http://schemas.openxmlformats.org/officeDocument/2006/relationships" r:embed="rId3"/>
          <a:stretch>
            <a:fillRect/>
          </a:stretch>
        </a:blipFill>
      </dgm:spPr>
      <dgm:t>
        <a:bodyPr/>
        <a:lstStyle/>
        <a:p>
          <a:endParaRPr lang="de-DE"/>
        </a:p>
      </dgm:t>
    </dgm:pt>
    <dgm:pt modelId="{33B4A991-5CC4-41A4-B246-BC07934CE725}" type="pres">
      <dgm:prSet presAssocID="{16E2FD2C-A6CD-49A2-87FA-F364AE4EA046}" presName="text_4" presStyleLbl="node1" presStyleIdx="3" presStyleCnt="5">
        <dgm:presLayoutVars>
          <dgm:bulletEnabled val="1"/>
        </dgm:presLayoutVars>
      </dgm:prSet>
      <dgm:spPr/>
      <dgm:t>
        <a:bodyPr/>
        <a:lstStyle/>
        <a:p>
          <a:endParaRPr lang="de-DE"/>
        </a:p>
      </dgm:t>
    </dgm:pt>
    <dgm:pt modelId="{EA7DE33D-2EE8-4026-AD26-3EEB186DA6CE}" type="pres">
      <dgm:prSet presAssocID="{16E2FD2C-A6CD-49A2-87FA-F364AE4EA046}" presName="accent_4" presStyleCnt="0"/>
      <dgm:spPr/>
      <dgm:t>
        <a:bodyPr/>
        <a:lstStyle/>
        <a:p>
          <a:endParaRPr lang="de-DE"/>
        </a:p>
      </dgm:t>
    </dgm:pt>
    <dgm:pt modelId="{1D0CB730-AC4C-40D3-BDE4-58D8C84774CC}" type="pres">
      <dgm:prSet presAssocID="{16E2FD2C-A6CD-49A2-87FA-F364AE4EA046}" presName="accentRepeatNode" presStyleLbl="solidFgAcc1" presStyleIdx="3" presStyleCnt="5"/>
      <dgm:spPr>
        <a:blipFill rotWithShape="0">
          <a:blip xmlns:r="http://schemas.openxmlformats.org/officeDocument/2006/relationships" r:embed="rId4"/>
          <a:stretch>
            <a:fillRect/>
          </a:stretch>
        </a:blipFill>
      </dgm:spPr>
      <dgm:t>
        <a:bodyPr/>
        <a:lstStyle/>
        <a:p>
          <a:endParaRPr lang="de-DE"/>
        </a:p>
      </dgm:t>
    </dgm:pt>
    <dgm:pt modelId="{7DA45A5B-C404-4C09-8707-9D2CEFB90FD4}" type="pres">
      <dgm:prSet presAssocID="{C577B4F2-DC1C-4803-A632-BDCBFC044714}" presName="text_5" presStyleLbl="node1" presStyleIdx="4" presStyleCnt="5">
        <dgm:presLayoutVars>
          <dgm:bulletEnabled val="1"/>
        </dgm:presLayoutVars>
      </dgm:prSet>
      <dgm:spPr/>
      <dgm:t>
        <a:bodyPr/>
        <a:lstStyle/>
        <a:p>
          <a:endParaRPr lang="de-DE"/>
        </a:p>
      </dgm:t>
    </dgm:pt>
    <dgm:pt modelId="{19FA61CE-CAD2-4112-B39D-F01F1FE0EE1A}" type="pres">
      <dgm:prSet presAssocID="{C577B4F2-DC1C-4803-A632-BDCBFC044714}" presName="accent_5" presStyleCnt="0"/>
      <dgm:spPr/>
      <dgm:t>
        <a:bodyPr/>
        <a:lstStyle/>
        <a:p>
          <a:endParaRPr lang="de-DE"/>
        </a:p>
      </dgm:t>
    </dgm:pt>
    <dgm:pt modelId="{A02E08EF-9E17-4AA5-94C3-DC8113B1F4E0}" type="pres">
      <dgm:prSet presAssocID="{C577B4F2-DC1C-4803-A632-BDCBFC044714}" presName="accentRepeatNode" presStyleLbl="solidFgAcc1" presStyleIdx="4" presStyleCnt="5"/>
      <dgm:spPr>
        <a:blipFill rotWithShape="0">
          <a:blip xmlns:r="http://schemas.openxmlformats.org/officeDocument/2006/relationships" r:embed="rId5"/>
          <a:stretch>
            <a:fillRect/>
          </a:stretch>
        </a:blipFill>
      </dgm:spPr>
      <dgm:t>
        <a:bodyPr/>
        <a:lstStyle/>
        <a:p>
          <a:endParaRPr lang="de-DE"/>
        </a:p>
      </dgm:t>
    </dgm:pt>
  </dgm:ptLst>
  <dgm:cxnLst>
    <dgm:cxn modelId="{D1641341-CF0E-4E64-AC99-5910C13CE5ED}" srcId="{EE0D8CF6-9D09-40E5-A357-E9607AAEED49}" destId="{16E2FD2C-A6CD-49A2-87FA-F364AE4EA046}" srcOrd="3" destOrd="0" parTransId="{EDEC575F-5DB4-4366-AF68-0E2660A2B5D1}" sibTransId="{93EC1C2F-E7BA-4C53-A6FF-BC38DD282668}"/>
    <dgm:cxn modelId="{EC036DCE-7866-4EDA-9341-A43A16E59BDE}" type="presOf" srcId="{EE0D8CF6-9D09-40E5-A357-E9607AAEED49}" destId="{5350BC61-AC10-4539-951B-2F6BE97CE466}" srcOrd="0" destOrd="0" presId="urn:microsoft.com/office/officeart/2008/layout/VerticalCurvedList"/>
    <dgm:cxn modelId="{EE829A94-4C58-4C62-BBEE-2C031B25052D}" srcId="{EE0D8CF6-9D09-40E5-A357-E9607AAEED49}" destId="{482ED948-FA15-493C-A95E-A6CD2A1233BE}" srcOrd="1" destOrd="0" parTransId="{11783239-1A7D-4EAD-B07B-027D7DE6DBC0}" sibTransId="{AB7D647F-F68A-40D4-9DE1-D031003D5373}"/>
    <dgm:cxn modelId="{C2068554-78D8-4C26-8595-838F92CCE30A}" type="presOf" srcId="{9998202D-C187-4E4D-9754-C996B1311EA8}" destId="{CB4E9565-1C7D-4F64-86F4-1AF42C5F77CF}" srcOrd="0" destOrd="0" presId="urn:microsoft.com/office/officeart/2008/layout/VerticalCurvedList"/>
    <dgm:cxn modelId="{6B9241F1-6C75-40B9-9204-3622CD78BA49}" srcId="{EE0D8CF6-9D09-40E5-A357-E9607AAEED49}" destId="{32B5C3A2-2A07-466A-B0AA-A747D196ACD6}" srcOrd="0" destOrd="0" parTransId="{C663A8BA-FD19-4FE8-907F-CD09E90CCFC5}" sibTransId="{1511E402-46E2-444E-B974-241C83DB1272}"/>
    <dgm:cxn modelId="{3B402603-423E-407E-A1F2-4B5329FDE0CA}" type="presOf" srcId="{C577B4F2-DC1C-4803-A632-BDCBFC044714}" destId="{7DA45A5B-C404-4C09-8707-9D2CEFB90FD4}" srcOrd="0" destOrd="0" presId="urn:microsoft.com/office/officeart/2008/layout/VerticalCurvedList"/>
    <dgm:cxn modelId="{1E786F57-4047-47B3-9B07-DE5EF481ED32}" type="presOf" srcId="{32B5C3A2-2A07-466A-B0AA-A747D196ACD6}" destId="{26454C47-5AE4-4A5C-980A-3B6E1A665020}" srcOrd="0" destOrd="0" presId="urn:microsoft.com/office/officeart/2008/layout/VerticalCurvedList"/>
    <dgm:cxn modelId="{A0390308-F04F-44C0-BB07-F970BA2C4B29}" type="presOf" srcId="{482ED948-FA15-493C-A95E-A6CD2A1233BE}" destId="{7607E219-6542-4E32-9346-451B93412B99}" srcOrd="0" destOrd="0" presId="urn:microsoft.com/office/officeart/2008/layout/VerticalCurvedList"/>
    <dgm:cxn modelId="{DC04CC75-0A06-4871-B5DB-E503C8A8E2C0}" type="presOf" srcId="{1511E402-46E2-444E-B974-241C83DB1272}" destId="{5F337701-4932-4697-B138-0951B4809E11}" srcOrd="0" destOrd="0" presId="urn:microsoft.com/office/officeart/2008/layout/VerticalCurvedList"/>
    <dgm:cxn modelId="{E2F19A96-BD2A-4FCC-A04C-09F928C69E50}" srcId="{EE0D8CF6-9D09-40E5-A357-E9607AAEED49}" destId="{C577B4F2-DC1C-4803-A632-BDCBFC044714}" srcOrd="4" destOrd="0" parTransId="{983696B1-D13A-4111-AE21-C8433DCDD373}" sibTransId="{048BC94F-FA5D-4849-BB10-F1655AE2466A}"/>
    <dgm:cxn modelId="{D8067D32-2818-405B-BFD6-8081B87A9804}" srcId="{EE0D8CF6-9D09-40E5-A357-E9607AAEED49}" destId="{9998202D-C187-4E4D-9754-C996B1311EA8}" srcOrd="2" destOrd="0" parTransId="{450D242C-9202-4D4B-AC6F-68A04CDBED11}" sibTransId="{894B27A4-2E17-4847-ABC3-DB60C57285E5}"/>
    <dgm:cxn modelId="{DB9AD867-CBD0-4D66-969B-8A2A2701F169}" type="presOf" srcId="{16E2FD2C-A6CD-49A2-87FA-F364AE4EA046}" destId="{33B4A991-5CC4-41A4-B246-BC07934CE725}" srcOrd="0" destOrd="0" presId="urn:microsoft.com/office/officeart/2008/layout/VerticalCurvedList"/>
    <dgm:cxn modelId="{EBC61BA8-EC3E-4BF6-B477-0D1B318B47EE}" type="presParOf" srcId="{5350BC61-AC10-4539-951B-2F6BE97CE466}" destId="{AC514EDB-5555-4F90-8E57-5814D81A7A09}" srcOrd="0" destOrd="0" presId="urn:microsoft.com/office/officeart/2008/layout/VerticalCurvedList"/>
    <dgm:cxn modelId="{13E01A37-0D3A-489E-B082-26F155DF0629}" type="presParOf" srcId="{AC514EDB-5555-4F90-8E57-5814D81A7A09}" destId="{4A83C641-E0BD-4582-ADCF-E39A57D4EBF7}" srcOrd="0" destOrd="0" presId="urn:microsoft.com/office/officeart/2008/layout/VerticalCurvedList"/>
    <dgm:cxn modelId="{0E62589E-AA72-4852-A712-CF23F93E41FC}" type="presParOf" srcId="{4A83C641-E0BD-4582-ADCF-E39A57D4EBF7}" destId="{68161A5C-94B5-440E-AE7F-8C29551DB347}" srcOrd="0" destOrd="0" presId="urn:microsoft.com/office/officeart/2008/layout/VerticalCurvedList"/>
    <dgm:cxn modelId="{D3652668-D549-4BCE-9BE3-B762F385830B}" type="presParOf" srcId="{4A83C641-E0BD-4582-ADCF-E39A57D4EBF7}" destId="{5F337701-4932-4697-B138-0951B4809E11}" srcOrd="1" destOrd="0" presId="urn:microsoft.com/office/officeart/2008/layout/VerticalCurvedList"/>
    <dgm:cxn modelId="{DA63D26F-F9C5-49BC-904E-3C7FF18E2E2F}" type="presParOf" srcId="{4A83C641-E0BD-4582-ADCF-E39A57D4EBF7}" destId="{C170AF0D-3D9D-4F5E-9BFA-BC89DE215821}" srcOrd="2" destOrd="0" presId="urn:microsoft.com/office/officeart/2008/layout/VerticalCurvedList"/>
    <dgm:cxn modelId="{AE877E4A-93D5-48E8-B3A6-07848DB9308B}" type="presParOf" srcId="{4A83C641-E0BD-4582-ADCF-E39A57D4EBF7}" destId="{E5135B18-B762-45FD-B9AF-5AA3B126D626}" srcOrd="3" destOrd="0" presId="urn:microsoft.com/office/officeart/2008/layout/VerticalCurvedList"/>
    <dgm:cxn modelId="{380D39CB-531C-4720-ABDD-7436ABCFB6DC}" type="presParOf" srcId="{AC514EDB-5555-4F90-8E57-5814D81A7A09}" destId="{26454C47-5AE4-4A5C-980A-3B6E1A665020}" srcOrd="1" destOrd="0" presId="urn:microsoft.com/office/officeart/2008/layout/VerticalCurvedList"/>
    <dgm:cxn modelId="{04F50C71-8E11-4D56-BDE3-F2EFCF926B89}" type="presParOf" srcId="{AC514EDB-5555-4F90-8E57-5814D81A7A09}" destId="{E0DB0F94-8397-4138-A7A7-8FEF4DA67E62}" srcOrd="2" destOrd="0" presId="urn:microsoft.com/office/officeart/2008/layout/VerticalCurvedList"/>
    <dgm:cxn modelId="{81659778-B882-4635-AC67-FCF8EE7C624B}" type="presParOf" srcId="{E0DB0F94-8397-4138-A7A7-8FEF4DA67E62}" destId="{B2C611F4-89C5-4627-BE31-D64A811FCA27}" srcOrd="0" destOrd="0" presId="urn:microsoft.com/office/officeart/2008/layout/VerticalCurvedList"/>
    <dgm:cxn modelId="{927ED81F-23F0-49F6-8ECA-3AB4A7287D53}" type="presParOf" srcId="{AC514EDB-5555-4F90-8E57-5814D81A7A09}" destId="{7607E219-6542-4E32-9346-451B93412B99}" srcOrd="3" destOrd="0" presId="urn:microsoft.com/office/officeart/2008/layout/VerticalCurvedList"/>
    <dgm:cxn modelId="{A6F31CB8-2289-4381-9DD1-AE16E7B27828}" type="presParOf" srcId="{AC514EDB-5555-4F90-8E57-5814D81A7A09}" destId="{2BB7FC36-8121-481C-A43B-3572C2D99CDB}" srcOrd="4" destOrd="0" presId="urn:microsoft.com/office/officeart/2008/layout/VerticalCurvedList"/>
    <dgm:cxn modelId="{AD9BAB40-C127-499C-B459-A996C1546636}" type="presParOf" srcId="{2BB7FC36-8121-481C-A43B-3572C2D99CDB}" destId="{AC674DA0-A588-4C2E-8623-04DA28B7166E}" srcOrd="0" destOrd="0" presId="urn:microsoft.com/office/officeart/2008/layout/VerticalCurvedList"/>
    <dgm:cxn modelId="{C16C9294-0A47-4F9E-80B7-1BD300462581}" type="presParOf" srcId="{AC514EDB-5555-4F90-8E57-5814D81A7A09}" destId="{CB4E9565-1C7D-4F64-86F4-1AF42C5F77CF}" srcOrd="5" destOrd="0" presId="urn:microsoft.com/office/officeart/2008/layout/VerticalCurvedList"/>
    <dgm:cxn modelId="{39C8486A-65D2-40A4-9D07-930AF6D4A8F4}" type="presParOf" srcId="{AC514EDB-5555-4F90-8E57-5814D81A7A09}" destId="{F8CF7E42-0C63-4D07-A1D0-44BB75F939AA}" srcOrd="6" destOrd="0" presId="urn:microsoft.com/office/officeart/2008/layout/VerticalCurvedList"/>
    <dgm:cxn modelId="{2BFEB169-D83A-49CD-8BDB-BFAE1F6C365A}" type="presParOf" srcId="{F8CF7E42-0C63-4D07-A1D0-44BB75F939AA}" destId="{90A3AAFA-E1C5-4281-9D78-922699B59018}" srcOrd="0" destOrd="0" presId="urn:microsoft.com/office/officeart/2008/layout/VerticalCurvedList"/>
    <dgm:cxn modelId="{807EE802-84D1-45EB-92D5-7589860971C1}" type="presParOf" srcId="{AC514EDB-5555-4F90-8E57-5814D81A7A09}" destId="{33B4A991-5CC4-41A4-B246-BC07934CE725}" srcOrd="7" destOrd="0" presId="urn:microsoft.com/office/officeart/2008/layout/VerticalCurvedList"/>
    <dgm:cxn modelId="{BC07FFB4-F239-4DC2-9838-50899B52D4B5}" type="presParOf" srcId="{AC514EDB-5555-4F90-8E57-5814D81A7A09}" destId="{EA7DE33D-2EE8-4026-AD26-3EEB186DA6CE}" srcOrd="8" destOrd="0" presId="urn:microsoft.com/office/officeart/2008/layout/VerticalCurvedList"/>
    <dgm:cxn modelId="{25DE0848-D212-491D-8E3B-2C16FA20D97D}" type="presParOf" srcId="{EA7DE33D-2EE8-4026-AD26-3EEB186DA6CE}" destId="{1D0CB730-AC4C-40D3-BDE4-58D8C84774CC}" srcOrd="0" destOrd="0" presId="urn:microsoft.com/office/officeart/2008/layout/VerticalCurvedList"/>
    <dgm:cxn modelId="{A33235BD-9688-4ADC-9020-7FF1835FA6D8}" type="presParOf" srcId="{AC514EDB-5555-4F90-8E57-5814D81A7A09}" destId="{7DA45A5B-C404-4C09-8707-9D2CEFB90FD4}" srcOrd="9" destOrd="0" presId="urn:microsoft.com/office/officeart/2008/layout/VerticalCurvedList"/>
    <dgm:cxn modelId="{7B322F59-AB0E-46C5-A7A2-3899246CAE5A}" type="presParOf" srcId="{AC514EDB-5555-4F90-8E57-5814D81A7A09}" destId="{19FA61CE-CAD2-4112-B39D-F01F1FE0EE1A}" srcOrd="10" destOrd="0" presId="urn:microsoft.com/office/officeart/2008/layout/VerticalCurvedList"/>
    <dgm:cxn modelId="{13F3759A-2BEA-4929-9540-25C2C17CBA8A}" type="presParOf" srcId="{19FA61CE-CAD2-4112-B39D-F01F1FE0EE1A}" destId="{A02E08EF-9E17-4AA5-94C3-DC8113B1F4E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AE5DAA-2106-45BB-9432-9F2E57673FC6}"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de-DE"/>
        </a:p>
      </dgm:t>
    </dgm:pt>
    <dgm:pt modelId="{B3772593-F471-4720-87D6-78C16725AAB7}">
      <dgm:prSet phldrT="[Text]"/>
      <dgm:spPr/>
      <dgm:t>
        <a:bodyPr/>
        <a:lstStyle/>
        <a:p>
          <a:r>
            <a:rPr lang="de-DE" dirty="0" smtClean="0">
              <a:solidFill>
                <a:schemeClr val="tx1"/>
              </a:solidFill>
            </a:rPr>
            <a:t>Realitätsnahe Problemkonstellation</a:t>
          </a:r>
        </a:p>
        <a:p>
          <a:r>
            <a:rPr lang="uk-UA" dirty="0" smtClean="0">
              <a:solidFill>
                <a:srgbClr val="002060"/>
              </a:solidFill>
            </a:rPr>
            <a:t>Виконання реальних проблемних завдань</a:t>
          </a:r>
          <a:endParaRPr lang="de-DE" dirty="0">
            <a:solidFill>
              <a:srgbClr val="002060"/>
            </a:solidFill>
          </a:endParaRPr>
        </a:p>
      </dgm:t>
    </dgm:pt>
    <dgm:pt modelId="{9473E5D3-B95F-4E4A-8F76-1C8E2C6E9D1C}" type="parTrans" cxnId="{6D0259D5-7FF3-4C46-B376-437143CAC256}">
      <dgm:prSet/>
      <dgm:spPr/>
      <dgm:t>
        <a:bodyPr/>
        <a:lstStyle/>
        <a:p>
          <a:endParaRPr lang="de-DE">
            <a:solidFill>
              <a:schemeClr val="tx1"/>
            </a:solidFill>
          </a:endParaRPr>
        </a:p>
      </dgm:t>
    </dgm:pt>
    <dgm:pt modelId="{13D12921-0773-443E-B314-83931DDBAFB3}" type="sibTrans" cxnId="{6D0259D5-7FF3-4C46-B376-437143CAC256}">
      <dgm:prSet/>
      <dgm:spPr/>
      <dgm:t>
        <a:bodyPr/>
        <a:lstStyle/>
        <a:p>
          <a:endParaRPr lang="de-DE">
            <a:solidFill>
              <a:schemeClr val="tx1"/>
            </a:solidFill>
          </a:endParaRPr>
        </a:p>
      </dgm:t>
    </dgm:pt>
    <dgm:pt modelId="{36A4CF94-3A06-4894-94EB-C04A95266DC8}">
      <dgm:prSet phldrT="[Text]"/>
      <dgm:spPr/>
      <dgm:t>
        <a:bodyPr/>
        <a:lstStyle/>
        <a:p>
          <a:r>
            <a:rPr lang="de-DE" dirty="0" smtClean="0">
              <a:solidFill>
                <a:schemeClr val="tx1"/>
              </a:solidFill>
            </a:rPr>
            <a:t>Komplexe Lehr-/Lernarrangements</a:t>
          </a:r>
        </a:p>
        <a:p>
          <a:r>
            <a:rPr lang="uk-UA" dirty="0" smtClean="0">
              <a:solidFill>
                <a:srgbClr val="002060"/>
              </a:solidFill>
            </a:rPr>
            <a:t>Комплексні методи навчання/ навчального процес</a:t>
          </a:r>
          <a:r>
            <a:rPr lang="uk-UA" dirty="0" smtClean="0">
              <a:solidFill>
                <a:schemeClr val="tx1"/>
              </a:solidFill>
            </a:rPr>
            <a:t>у</a:t>
          </a:r>
          <a:endParaRPr lang="de-DE" dirty="0">
            <a:solidFill>
              <a:schemeClr val="tx1"/>
            </a:solidFill>
          </a:endParaRPr>
        </a:p>
      </dgm:t>
    </dgm:pt>
    <dgm:pt modelId="{A6EBCED0-A42C-446F-9BFB-0EDA026EDDD9}" type="parTrans" cxnId="{14AE5AEE-9C75-4B87-A659-A1C034E27A09}">
      <dgm:prSet/>
      <dgm:spPr/>
      <dgm:t>
        <a:bodyPr/>
        <a:lstStyle/>
        <a:p>
          <a:endParaRPr lang="de-DE">
            <a:solidFill>
              <a:schemeClr val="tx1"/>
            </a:solidFill>
          </a:endParaRPr>
        </a:p>
      </dgm:t>
    </dgm:pt>
    <dgm:pt modelId="{8BC27A30-72F7-41AD-82A4-983A5A588BA6}" type="sibTrans" cxnId="{14AE5AEE-9C75-4B87-A659-A1C034E27A09}">
      <dgm:prSet/>
      <dgm:spPr/>
      <dgm:t>
        <a:bodyPr/>
        <a:lstStyle/>
        <a:p>
          <a:endParaRPr lang="de-DE">
            <a:solidFill>
              <a:schemeClr val="tx1"/>
            </a:solidFill>
          </a:endParaRPr>
        </a:p>
      </dgm:t>
    </dgm:pt>
    <dgm:pt modelId="{68E3FB24-AFBD-4548-A2CE-D947425022B5}">
      <dgm:prSet phldrT="[Text]"/>
      <dgm:spPr/>
      <dgm:t>
        <a:bodyPr/>
        <a:lstStyle/>
        <a:p>
          <a:r>
            <a:rPr lang="de-DE" dirty="0" smtClean="0">
              <a:solidFill>
                <a:schemeClr val="tx1"/>
              </a:solidFill>
            </a:rPr>
            <a:t>Mehrdimensionale Ziele</a:t>
          </a:r>
        </a:p>
        <a:p>
          <a:r>
            <a:rPr lang="uk-UA" dirty="0" smtClean="0">
              <a:solidFill>
                <a:srgbClr val="002060"/>
              </a:solidFill>
            </a:rPr>
            <a:t>Багатовимірні цілі</a:t>
          </a:r>
          <a:endParaRPr lang="de-DE" dirty="0">
            <a:solidFill>
              <a:srgbClr val="002060"/>
            </a:solidFill>
          </a:endParaRPr>
        </a:p>
      </dgm:t>
    </dgm:pt>
    <dgm:pt modelId="{BB72EFAC-10AE-4DAD-BE7E-A7332E9A92FA}" type="parTrans" cxnId="{49CA1B2D-C403-495D-A6F6-D88DEDC8FA60}">
      <dgm:prSet/>
      <dgm:spPr/>
      <dgm:t>
        <a:bodyPr/>
        <a:lstStyle/>
        <a:p>
          <a:endParaRPr lang="de-DE">
            <a:solidFill>
              <a:schemeClr val="tx1"/>
            </a:solidFill>
          </a:endParaRPr>
        </a:p>
      </dgm:t>
    </dgm:pt>
    <dgm:pt modelId="{14E81AB1-AB4D-4CAA-8EA8-0677AA2A7EB0}" type="sibTrans" cxnId="{49CA1B2D-C403-495D-A6F6-D88DEDC8FA60}">
      <dgm:prSet/>
      <dgm:spPr/>
      <dgm:t>
        <a:bodyPr/>
        <a:lstStyle/>
        <a:p>
          <a:endParaRPr lang="de-DE">
            <a:solidFill>
              <a:schemeClr val="tx1"/>
            </a:solidFill>
          </a:endParaRPr>
        </a:p>
      </dgm:t>
    </dgm:pt>
    <dgm:pt modelId="{589399C1-C597-4BAE-A1CF-9B059192E678}">
      <dgm:prSet phldrT="[Text]"/>
      <dgm:spPr/>
      <dgm:t>
        <a:bodyPr/>
        <a:lstStyle/>
        <a:p>
          <a:r>
            <a:rPr lang="de-DE" dirty="0" smtClean="0">
              <a:solidFill>
                <a:schemeClr val="tx1"/>
              </a:solidFill>
            </a:rPr>
            <a:t>Ganzheitlichkeit</a:t>
          </a:r>
        </a:p>
        <a:p>
          <a:r>
            <a:rPr lang="uk-UA" dirty="0" smtClean="0">
              <a:solidFill>
                <a:srgbClr val="002060"/>
              </a:solidFill>
            </a:rPr>
            <a:t>Цілісність</a:t>
          </a:r>
          <a:endParaRPr lang="de-DE" dirty="0">
            <a:solidFill>
              <a:srgbClr val="002060"/>
            </a:solidFill>
          </a:endParaRPr>
        </a:p>
      </dgm:t>
    </dgm:pt>
    <dgm:pt modelId="{FA0615CF-656A-404E-8BDF-CF40D8DE60A9}" type="parTrans" cxnId="{9195C7F8-32CF-4998-A895-B7585DF2BA76}">
      <dgm:prSet/>
      <dgm:spPr/>
      <dgm:t>
        <a:bodyPr/>
        <a:lstStyle/>
        <a:p>
          <a:endParaRPr lang="de-DE">
            <a:solidFill>
              <a:schemeClr val="tx1"/>
            </a:solidFill>
          </a:endParaRPr>
        </a:p>
      </dgm:t>
    </dgm:pt>
    <dgm:pt modelId="{937C3ECB-CFA8-4CE1-B3DA-12F105596F9A}" type="sibTrans" cxnId="{9195C7F8-32CF-4998-A895-B7585DF2BA76}">
      <dgm:prSet/>
      <dgm:spPr/>
      <dgm:t>
        <a:bodyPr/>
        <a:lstStyle/>
        <a:p>
          <a:endParaRPr lang="de-DE">
            <a:solidFill>
              <a:schemeClr val="tx1"/>
            </a:solidFill>
          </a:endParaRPr>
        </a:p>
      </dgm:t>
    </dgm:pt>
    <dgm:pt modelId="{C052A641-EEEC-420B-BA85-53C1FB86A8EA}">
      <dgm:prSet phldrT="[Text]"/>
      <dgm:spPr/>
      <dgm:t>
        <a:bodyPr/>
        <a:lstStyle/>
        <a:p>
          <a:r>
            <a:rPr lang="de-DE" dirty="0" smtClean="0">
              <a:solidFill>
                <a:schemeClr val="tx1"/>
              </a:solidFill>
            </a:rPr>
            <a:t>Selbstgesteuertes Lernen</a:t>
          </a:r>
        </a:p>
        <a:p>
          <a:r>
            <a:rPr lang="uk-UA" dirty="0" smtClean="0">
              <a:solidFill>
                <a:srgbClr val="002060"/>
              </a:solidFill>
            </a:rPr>
            <a:t>Можливість самостійного навчання</a:t>
          </a:r>
          <a:endParaRPr lang="de-DE" dirty="0">
            <a:solidFill>
              <a:srgbClr val="002060"/>
            </a:solidFill>
          </a:endParaRPr>
        </a:p>
      </dgm:t>
    </dgm:pt>
    <dgm:pt modelId="{7CAF1731-048F-408E-B385-B0932FEA1B61}" type="parTrans" cxnId="{898D7F2A-7DB8-4F69-A9D4-5AD0F17E09DA}">
      <dgm:prSet/>
      <dgm:spPr/>
      <dgm:t>
        <a:bodyPr/>
        <a:lstStyle/>
        <a:p>
          <a:endParaRPr lang="de-DE">
            <a:solidFill>
              <a:schemeClr val="tx1"/>
            </a:solidFill>
          </a:endParaRPr>
        </a:p>
      </dgm:t>
    </dgm:pt>
    <dgm:pt modelId="{6D6F2B64-9BB6-4A0E-A248-C1389AF34B0B}" type="sibTrans" cxnId="{898D7F2A-7DB8-4F69-A9D4-5AD0F17E09DA}">
      <dgm:prSet/>
      <dgm:spPr/>
      <dgm:t>
        <a:bodyPr/>
        <a:lstStyle/>
        <a:p>
          <a:endParaRPr lang="de-DE">
            <a:solidFill>
              <a:schemeClr val="tx1"/>
            </a:solidFill>
          </a:endParaRPr>
        </a:p>
      </dgm:t>
    </dgm:pt>
    <dgm:pt modelId="{72E846C7-C0E4-410F-8D03-3336ED9881B1}" type="pres">
      <dgm:prSet presAssocID="{0CAE5DAA-2106-45BB-9432-9F2E57673FC6}" presName="linear" presStyleCnt="0">
        <dgm:presLayoutVars>
          <dgm:animLvl val="lvl"/>
          <dgm:resizeHandles val="exact"/>
        </dgm:presLayoutVars>
      </dgm:prSet>
      <dgm:spPr/>
      <dgm:t>
        <a:bodyPr/>
        <a:lstStyle/>
        <a:p>
          <a:endParaRPr lang="de-DE"/>
        </a:p>
      </dgm:t>
    </dgm:pt>
    <dgm:pt modelId="{1C8D702F-4119-4962-BD7D-6DC1ABAE4B51}" type="pres">
      <dgm:prSet presAssocID="{B3772593-F471-4720-87D6-78C16725AAB7}" presName="parentText" presStyleLbl="node1" presStyleIdx="0" presStyleCnt="5">
        <dgm:presLayoutVars>
          <dgm:chMax val="0"/>
          <dgm:bulletEnabled val="1"/>
        </dgm:presLayoutVars>
      </dgm:prSet>
      <dgm:spPr/>
      <dgm:t>
        <a:bodyPr/>
        <a:lstStyle/>
        <a:p>
          <a:endParaRPr lang="de-DE"/>
        </a:p>
      </dgm:t>
    </dgm:pt>
    <dgm:pt modelId="{DAD310EC-6908-45B7-9889-418EBA5D3BC6}" type="pres">
      <dgm:prSet presAssocID="{13D12921-0773-443E-B314-83931DDBAFB3}" presName="spacer" presStyleCnt="0"/>
      <dgm:spPr/>
      <dgm:t>
        <a:bodyPr/>
        <a:lstStyle/>
        <a:p>
          <a:endParaRPr lang="de-DE"/>
        </a:p>
      </dgm:t>
    </dgm:pt>
    <dgm:pt modelId="{E4BC7C93-36F6-45FF-A48B-FD9427E0490D}" type="pres">
      <dgm:prSet presAssocID="{36A4CF94-3A06-4894-94EB-C04A95266DC8}" presName="parentText" presStyleLbl="node1" presStyleIdx="1" presStyleCnt="5">
        <dgm:presLayoutVars>
          <dgm:chMax val="0"/>
          <dgm:bulletEnabled val="1"/>
        </dgm:presLayoutVars>
      </dgm:prSet>
      <dgm:spPr/>
      <dgm:t>
        <a:bodyPr/>
        <a:lstStyle/>
        <a:p>
          <a:endParaRPr lang="de-DE"/>
        </a:p>
      </dgm:t>
    </dgm:pt>
    <dgm:pt modelId="{0997CAF8-E58C-4D51-9980-A15739C336DE}" type="pres">
      <dgm:prSet presAssocID="{8BC27A30-72F7-41AD-82A4-983A5A588BA6}" presName="spacer" presStyleCnt="0"/>
      <dgm:spPr/>
      <dgm:t>
        <a:bodyPr/>
        <a:lstStyle/>
        <a:p>
          <a:endParaRPr lang="de-DE"/>
        </a:p>
      </dgm:t>
    </dgm:pt>
    <dgm:pt modelId="{9F635D56-A9D0-4323-994D-47F912183AE5}" type="pres">
      <dgm:prSet presAssocID="{68E3FB24-AFBD-4548-A2CE-D947425022B5}" presName="parentText" presStyleLbl="node1" presStyleIdx="2" presStyleCnt="5">
        <dgm:presLayoutVars>
          <dgm:chMax val="0"/>
          <dgm:bulletEnabled val="1"/>
        </dgm:presLayoutVars>
      </dgm:prSet>
      <dgm:spPr/>
      <dgm:t>
        <a:bodyPr/>
        <a:lstStyle/>
        <a:p>
          <a:endParaRPr lang="de-DE"/>
        </a:p>
      </dgm:t>
    </dgm:pt>
    <dgm:pt modelId="{C7855299-CE73-4281-9482-7BC30B415BE0}" type="pres">
      <dgm:prSet presAssocID="{14E81AB1-AB4D-4CAA-8EA8-0677AA2A7EB0}" presName="spacer" presStyleCnt="0"/>
      <dgm:spPr/>
      <dgm:t>
        <a:bodyPr/>
        <a:lstStyle/>
        <a:p>
          <a:endParaRPr lang="de-DE"/>
        </a:p>
      </dgm:t>
    </dgm:pt>
    <dgm:pt modelId="{E94A6CA9-B70D-4C82-B5E0-C8CA7040006F}" type="pres">
      <dgm:prSet presAssocID="{589399C1-C597-4BAE-A1CF-9B059192E678}" presName="parentText" presStyleLbl="node1" presStyleIdx="3" presStyleCnt="5">
        <dgm:presLayoutVars>
          <dgm:chMax val="0"/>
          <dgm:bulletEnabled val="1"/>
        </dgm:presLayoutVars>
      </dgm:prSet>
      <dgm:spPr/>
      <dgm:t>
        <a:bodyPr/>
        <a:lstStyle/>
        <a:p>
          <a:endParaRPr lang="de-DE"/>
        </a:p>
      </dgm:t>
    </dgm:pt>
    <dgm:pt modelId="{8293936B-E623-4D2F-8CF0-9D24BD83969F}" type="pres">
      <dgm:prSet presAssocID="{937C3ECB-CFA8-4CE1-B3DA-12F105596F9A}" presName="spacer" presStyleCnt="0"/>
      <dgm:spPr/>
      <dgm:t>
        <a:bodyPr/>
        <a:lstStyle/>
        <a:p>
          <a:endParaRPr lang="de-DE"/>
        </a:p>
      </dgm:t>
    </dgm:pt>
    <dgm:pt modelId="{6BCC3F83-FF9E-452D-B176-F7A7776DFFC5}" type="pres">
      <dgm:prSet presAssocID="{C052A641-EEEC-420B-BA85-53C1FB86A8EA}" presName="parentText" presStyleLbl="node1" presStyleIdx="4" presStyleCnt="5">
        <dgm:presLayoutVars>
          <dgm:chMax val="0"/>
          <dgm:bulletEnabled val="1"/>
        </dgm:presLayoutVars>
      </dgm:prSet>
      <dgm:spPr/>
      <dgm:t>
        <a:bodyPr/>
        <a:lstStyle/>
        <a:p>
          <a:endParaRPr lang="de-DE"/>
        </a:p>
      </dgm:t>
    </dgm:pt>
  </dgm:ptLst>
  <dgm:cxnLst>
    <dgm:cxn modelId="{49CA1B2D-C403-495D-A6F6-D88DEDC8FA60}" srcId="{0CAE5DAA-2106-45BB-9432-9F2E57673FC6}" destId="{68E3FB24-AFBD-4548-A2CE-D947425022B5}" srcOrd="2" destOrd="0" parTransId="{BB72EFAC-10AE-4DAD-BE7E-A7332E9A92FA}" sibTransId="{14E81AB1-AB4D-4CAA-8EA8-0677AA2A7EB0}"/>
    <dgm:cxn modelId="{ADE05005-7993-4075-B429-E57FC59F7AA5}" type="presOf" srcId="{589399C1-C597-4BAE-A1CF-9B059192E678}" destId="{E94A6CA9-B70D-4C82-B5E0-C8CA7040006F}" srcOrd="0" destOrd="0" presId="urn:microsoft.com/office/officeart/2005/8/layout/vList2"/>
    <dgm:cxn modelId="{0578FB43-A18D-4B9A-949F-5EB0B513E6B3}" type="presOf" srcId="{0CAE5DAA-2106-45BB-9432-9F2E57673FC6}" destId="{72E846C7-C0E4-410F-8D03-3336ED9881B1}" srcOrd="0" destOrd="0" presId="urn:microsoft.com/office/officeart/2005/8/layout/vList2"/>
    <dgm:cxn modelId="{A202234A-32D1-48AB-9245-6E7147375FED}" type="presOf" srcId="{68E3FB24-AFBD-4548-A2CE-D947425022B5}" destId="{9F635D56-A9D0-4323-994D-47F912183AE5}" srcOrd="0" destOrd="0" presId="urn:microsoft.com/office/officeart/2005/8/layout/vList2"/>
    <dgm:cxn modelId="{9195C7F8-32CF-4998-A895-B7585DF2BA76}" srcId="{0CAE5DAA-2106-45BB-9432-9F2E57673FC6}" destId="{589399C1-C597-4BAE-A1CF-9B059192E678}" srcOrd="3" destOrd="0" parTransId="{FA0615CF-656A-404E-8BDF-CF40D8DE60A9}" sibTransId="{937C3ECB-CFA8-4CE1-B3DA-12F105596F9A}"/>
    <dgm:cxn modelId="{898D7F2A-7DB8-4F69-A9D4-5AD0F17E09DA}" srcId="{0CAE5DAA-2106-45BB-9432-9F2E57673FC6}" destId="{C052A641-EEEC-420B-BA85-53C1FB86A8EA}" srcOrd="4" destOrd="0" parTransId="{7CAF1731-048F-408E-B385-B0932FEA1B61}" sibTransId="{6D6F2B64-9BB6-4A0E-A248-C1389AF34B0B}"/>
    <dgm:cxn modelId="{6D0259D5-7FF3-4C46-B376-437143CAC256}" srcId="{0CAE5DAA-2106-45BB-9432-9F2E57673FC6}" destId="{B3772593-F471-4720-87D6-78C16725AAB7}" srcOrd="0" destOrd="0" parTransId="{9473E5D3-B95F-4E4A-8F76-1C8E2C6E9D1C}" sibTransId="{13D12921-0773-443E-B314-83931DDBAFB3}"/>
    <dgm:cxn modelId="{14AE5AEE-9C75-4B87-A659-A1C034E27A09}" srcId="{0CAE5DAA-2106-45BB-9432-9F2E57673FC6}" destId="{36A4CF94-3A06-4894-94EB-C04A95266DC8}" srcOrd="1" destOrd="0" parTransId="{A6EBCED0-A42C-446F-9BFB-0EDA026EDDD9}" sibTransId="{8BC27A30-72F7-41AD-82A4-983A5A588BA6}"/>
    <dgm:cxn modelId="{9BC6AA37-B18E-4B1B-94AC-7E0283EACC24}" type="presOf" srcId="{36A4CF94-3A06-4894-94EB-C04A95266DC8}" destId="{E4BC7C93-36F6-45FF-A48B-FD9427E0490D}" srcOrd="0" destOrd="0" presId="urn:microsoft.com/office/officeart/2005/8/layout/vList2"/>
    <dgm:cxn modelId="{B0C7FD54-8B5F-4731-9D32-7A5462BD8A7B}" type="presOf" srcId="{C052A641-EEEC-420B-BA85-53C1FB86A8EA}" destId="{6BCC3F83-FF9E-452D-B176-F7A7776DFFC5}" srcOrd="0" destOrd="0" presId="urn:microsoft.com/office/officeart/2005/8/layout/vList2"/>
    <dgm:cxn modelId="{50EF434B-C5FB-495B-8876-99808CEA3B42}" type="presOf" srcId="{B3772593-F471-4720-87D6-78C16725AAB7}" destId="{1C8D702F-4119-4962-BD7D-6DC1ABAE4B51}" srcOrd="0" destOrd="0" presId="urn:microsoft.com/office/officeart/2005/8/layout/vList2"/>
    <dgm:cxn modelId="{1FC16995-2B8F-46D4-882C-D1843466A057}" type="presParOf" srcId="{72E846C7-C0E4-410F-8D03-3336ED9881B1}" destId="{1C8D702F-4119-4962-BD7D-6DC1ABAE4B51}" srcOrd="0" destOrd="0" presId="urn:microsoft.com/office/officeart/2005/8/layout/vList2"/>
    <dgm:cxn modelId="{A228C5AC-6094-410B-B404-84F60516BDF1}" type="presParOf" srcId="{72E846C7-C0E4-410F-8D03-3336ED9881B1}" destId="{DAD310EC-6908-45B7-9889-418EBA5D3BC6}" srcOrd="1" destOrd="0" presId="urn:microsoft.com/office/officeart/2005/8/layout/vList2"/>
    <dgm:cxn modelId="{9F72CD3A-021F-46FE-BAC9-76C5FD46E3AC}" type="presParOf" srcId="{72E846C7-C0E4-410F-8D03-3336ED9881B1}" destId="{E4BC7C93-36F6-45FF-A48B-FD9427E0490D}" srcOrd="2" destOrd="0" presId="urn:microsoft.com/office/officeart/2005/8/layout/vList2"/>
    <dgm:cxn modelId="{27EBFD4B-919F-4065-9B73-E9853EEE763B}" type="presParOf" srcId="{72E846C7-C0E4-410F-8D03-3336ED9881B1}" destId="{0997CAF8-E58C-4D51-9980-A15739C336DE}" srcOrd="3" destOrd="0" presId="urn:microsoft.com/office/officeart/2005/8/layout/vList2"/>
    <dgm:cxn modelId="{5B7FEAC1-2D52-491B-8C1F-CA591CB01D92}" type="presParOf" srcId="{72E846C7-C0E4-410F-8D03-3336ED9881B1}" destId="{9F635D56-A9D0-4323-994D-47F912183AE5}" srcOrd="4" destOrd="0" presId="urn:microsoft.com/office/officeart/2005/8/layout/vList2"/>
    <dgm:cxn modelId="{CFADF54B-268D-4D6D-808A-943D59346D2C}" type="presParOf" srcId="{72E846C7-C0E4-410F-8D03-3336ED9881B1}" destId="{C7855299-CE73-4281-9482-7BC30B415BE0}" srcOrd="5" destOrd="0" presId="urn:microsoft.com/office/officeart/2005/8/layout/vList2"/>
    <dgm:cxn modelId="{495076A9-03D6-4D43-916F-27F3A8BC431D}" type="presParOf" srcId="{72E846C7-C0E4-410F-8D03-3336ED9881B1}" destId="{E94A6CA9-B70D-4C82-B5E0-C8CA7040006F}" srcOrd="6" destOrd="0" presId="urn:microsoft.com/office/officeart/2005/8/layout/vList2"/>
    <dgm:cxn modelId="{FB905445-1EB2-482B-9307-C23824B78F87}" type="presParOf" srcId="{72E846C7-C0E4-410F-8D03-3336ED9881B1}" destId="{8293936B-E623-4D2F-8CF0-9D24BD83969F}" srcOrd="7" destOrd="0" presId="urn:microsoft.com/office/officeart/2005/8/layout/vList2"/>
    <dgm:cxn modelId="{1DB5848C-E4F5-4B79-AD18-2E3385C7BF7F}" type="presParOf" srcId="{72E846C7-C0E4-410F-8D03-3336ED9881B1}" destId="{6BCC3F83-FF9E-452D-B176-F7A7776DFFC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AE5DAA-2106-45BB-9432-9F2E57673FC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de-DE"/>
        </a:p>
      </dgm:t>
    </dgm:pt>
    <dgm:pt modelId="{B3772593-F471-4720-87D6-78C16725AAB7}">
      <dgm:prSet phldrT="[Text]"/>
      <dgm:spPr>
        <a:solidFill>
          <a:srgbClr val="BEE4CF"/>
        </a:solidFill>
      </dgm:spPr>
      <dgm:t>
        <a:bodyPr lIns="144000"/>
        <a:lstStyle/>
        <a:p>
          <a:pPr marL="180975" indent="-82550">
            <a:tabLst/>
          </a:pPr>
          <a:r>
            <a:rPr lang="de-DE" dirty="0" smtClean="0">
              <a:solidFill>
                <a:schemeClr val="tx1"/>
              </a:solidFill>
            </a:rPr>
            <a:t>Projektunterricht</a:t>
          </a:r>
        </a:p>
        <a:p>
          <a:pPr marL="180975" indent="-82550">
            <a:tabLst/>
          </a:pPr>
          <a:r>
            <a:rPr lang="uk-UA" dirty="0" smtClean="0">
              <a:solidFill>
                <a:srgbClr val="002060"/>
              </a:solidFill>
            </a:rPr>
            <a:t>Проектне навчання</a:t>
          </a:r>
          <a:endParaRPr lang="de-DE" dirty="0">
            <a:solidFill>
              <a:srgbClr val="002060"/>
            </a:solidFill>
          </a:endParaRPr>
        </a:p>
      </dgm:t>
    </dgm:pt>
    <dgm:pt modelId="{9473E5D3-B95F-4E4A-8F76-1C8E2C6E9D1C}" type="parTrans" cxnId="{6D0259D5-7FF3-4C46-B376-437143CAC256}">
      <dgm:prSet/>
      <dgm:spPr/>
      <dgm:t>
        <a:bodyPr/>
        <a:lstStyle/>
        <a:p>
          <a:endParaRPr lang="de-DE">
            <a:solidFill>
              <a:schemeClr val="tx1"/>
            </a:solidFill>
          </a:endParaRPr>
        </a:p>
      </dgm:t>
    </dgm:pt>
    <dgm:pt modelId="{13D12921-0773-443E-B314-83931DDBAFB3}" type="sibTrans" cxnId="{6D0259D5-7FF3-4C46-B376-437143CAC256}">
      <dgm:prSet/>
      <dgm:spPr/>
      <dgm:t>
        <a:bodyPr/>
        <a:lstStyle/>
        <a:p>
          <a:endParaRPr lang="de-DE">
            <a:solidFill>
              <a:schemeClr val="tx1"/>
            </a:solidFill>
          </a:endParaRPr>
        </a:p>
      </dgm:t>
    </dgm:pt>
    <dgm:pt modelId="{36A4CF94-3A06-4894-94EB-C04A95266DC8}">
      <dgm:prSet phldrT="[Text]"/>
      <dgm:spPr/>
      <dgm:t>
        <a:bodyPr/>
        <a:lstStyle/>
        <a:p>
          <a:pPr marL="180975" indent="0"/>
          <a:r>
            <a:rPr lang="de-DE" dirty="0" smtClean="0">
              <a:solidFill>
                <a:schemeClr val="tx1"/>
              </a:solidFill>
            </a:rPr>
            <a:t>Planspiele</a:t>
          </a:r>
        </a:p>
        <a:p>
          <a:pPr marL="180975" indent="0"/>
          <a:r>
            <a:rPr lang="uk-UA" dirty="0" smtClean="0">
              <a:solidFill>
                <a:srgbClr val="002060"/>
              </a:solidFill>
            </a:rPr>
            <a:t>Ділові ігри</a:t>
          </a:r>
          <a:endParaRPr lang="de-DE" dirty="0">
            <a:solidFill>
              <a:srgbClr val="002060"/>
            </a:solidFill>
          </a:endParaRPr>
        </a:p>
      </dgm:t>
    </dgm:pt>
    <dgm:pt modelId="{A6EBCED0-A42C-446F-9BFB-0EDA026EDDD9}" type="parTrans" cxnId="{14AE5AEE-9C75-4B87-A659-A1C034E27A09}">
      <dgm:prSet/>
      <dgm:spPr/>
      <dgm:t>
        <a:bodyPr/>
        <a:lstStyle/>
        <a:p>
          <a:endParaRPr lang="de-DE">
            <a:solidFill>
              <a:schemeClr val="tx1"/>
            </a:solidFill>
          </a:endParaRPr>
        </a:p>
      </dgm:t>
    </dgm:pt>
    <dgm:pt modelId="{8BC27A30-72F7-41AD-82A4-983A5A588BA6}" type="sibTrans" cxnId="{14AE5AEE-9C75-4B87-A659-A1C034E27A09}">
      <dgm:prSet/>
      <dgm:spPr/>
      <dgm:t>
        <a:bodyPr/>
        <a:lstStyle/>
        <a:p>
          <a:endParaRPr lang="de-DE">
            <a:solidFill>
              <a:schemeClr val="tx1"/>
            </a:solidFill>
          </a:endParaRPr>
        </a:p>
      </dgm:t>
    </dgm:pt>
    <dgm:pt modelId="{589399C1-C597-4BAE-A1CF-9B059192E678}">
      <dgm:prSet phldrT="[Text]"/>
      <dgm:spPr>
        <a:solidFill>
          <a:srgbClr val="BEE4CF"/>
        </a:solidFill>
      </dgm:spPr>
      <dgm:t>
        <a:bodyPr/>
        <a:lstStyle/>
        <a:p>
          <a:pPr marL="180975" indent="0"/>
          <a:r>
            <a:rPr lang="de-DE" dirty="0" smtClean="0">
              <a:solidFill>
                <a:schemeClr val="tx1"/>
              </a:solidFill>
            </a:rPr>
            <a:t>Rollenspiele</a:t>
          </a:r>
        </a:p>
        <a:p>
          <a:pPr marL="180975" indent="0"/>
          <a:r>
            <a:rPr lang="uk-UA" dirty="0" smtClean="0">
              <a:solidFill>
                <a:srgbClr val="002060"/>
              </a:solidFill>
            </a:rPr>
            <a:t>Рольові ігри</a:t>
          </a:r>
          <a:endParaRPr lang="de-DE" dirty="0">
            <a:solidFill>
              <a:srgbClr val="002060"/>
            </a:solidFill>
          </a:endParaRPr>
        </a:p>
      </dgm:t>
    </dgm:pt>
    <dgm:pt modelId="{FA0615CF-656A-404E-8BDF-CF40D8DE60A9}" type="parTrans" cxnId="{9195C7F8-32CF-4998-A895-B7585DF2BA76}">
      <dgm:prSet/>
      <dgm:spPr/>
      <dgm:t>
        <a:bodyPr/>
        <a:lstStyle/>
        <a:p>
          <a:endParaRPr lang="de-DE">
            <a:solidFill>
              <a:schemeClr val="tx1"/>
            </a:solidFill>
          </a:endParaRPr>
        </a:p>
      </dgm:t>
    </dgm:pt>
    <dgm:pt modelId="{937C3ECB-CFA8-4CE1-B3DA-12F105596F9A}" type="sibTrans" cxnId="{9195C7F8-32CF-4998-A895-B7585DF2BA76}">
      <dgm:prSet/>
      <dgm:spPr/>
      <dgm:t>
        <a:bodyPr/>
        <a:lstStyle/>
        <a:p>
          <a:endParaRPr lang="de-DE">
            <a:solidFill>
              <a:schemeClr val="tx1"/>
            </a:solidFill>
          </a:endParaRPr>
        </a:p>
      </dgm:t>
    </dgm:pt>
    <dgm:pt modelId="{C052A641-EEEC-420B-BA85-53C1FB86A8EA}">
      <dgm:prSet phldrT="[Text]"/>
      <dgm:spPr>
        <a:solidFill>
          <a:srgbClr val="BEE4CF"/>
        </a:solidFill>
      </dgm:spPr>
      <dgm:t>
        <a:bodyPr/>
        <a:lstStyle/>
        <a:p>
          <a:pPr marL="180975" indent="0"/>
          <a:r>
            <a:rPr lang="de-DE" dirty="0" smtClean="0">
              <a:solidFill>
                <a:schemeClr val="tx1"/>
              </a:solidFill>
            </a:rPr>
            <a:t>Fallstudien</a:t>
          </a:r>
        </a:p>
        <a:p>
          <a:pPr marL="180975" indent="0"/>
          <a:r>
            <a:rPr lang="uk-UA" dirty="0" smtClean="0">
              <a:solidFill>
                <a:srgbClr val="002060"/>
              </a:solidFill>
            </a:rPr>
            <a:t>Тематичні дослідження </a:t>
          </a:r>
          <a:endParaRPr lang="de-DE" dirty="0">
            <a:solidFill>
              <a:srgbClr val="002060"/>
            </a:solidFill>
          </a:endParaRPr>
        </a:p>
      </dgm:t>
    </dgm:pt>
    <dgm:pt modelId="{7CAF1731-048F-408E-B385-B0932FEA1B61}" type="parTrans" cxnId="{898D7F2A-7DB8-4F69-A9D4-5AD0F17E09DA}">
      <dgm:prSet/>
      <dgm:spPr/>
      <dgm:t>
        <a:bodyPr/>
        <a:lstStyle/>
        <a:p>
          <a:endParaRPr lang="de-DE">
            <a:solidFill>
              <a:schemeClr val="tx1"/>
            </a:solidFill>
          </a:endParaRPr>
        </a:p>
      </dgm:t>
    </dgm:pt>
    <dgm:pt modelId="{6D6F2B64-9BB6-4A0E-A248-C1389AF34B0B}" type="sibTrans" cxnId="{898D7F2A-7DB8-4F69-A9D4-5AD0F17E09DA}">
      <dgm:prSet/>
      <dgm:spPr/>
      <dgm:t>
        <a:bodyPr/>
        <a:lstStyle/>
        <a:p>
          <a:endParaRPr lang="de-DE">
            <a:solidFill>
              <a:schemeClr val="tx1"/>
            </a:solidFill>
          </a:endParaRPr>
        </a:p>
      </dgm:t>
    </dgm:pt>
    <dgm:pt modelId="{68E3FB24-AFBD-4548-A2CE-D947425022B5}">
      <dgm:prSet phldrT="[Text]"/>
      <dgm:spPr>
        <a:solidFill>
          <a:srgbClr val="BEE4CF"/>
        </a:solidFill>
      </dgm:spPr>
      <dgm:t>
        <a:bodyPr/>
        <a:lstStyle/>
        <a:p>
          <a:pPr marL="180975" indent="0"/>
          <a:r>
            <a:rPr lang="de-DE" dirty="0" smtClean="0">
              <a:solidFill>
                <a:schemeClr val="tx1"/>
              </a:solidFill>
            </a:rPr>
            <a:t>Simulationen</a:t>
          </a:r>
        </a:p>
        <a:p>
          <a:pPr marL="180975" indent="0"/>
          <a:r>
            <a:rPr lang="uk-UA" dirty="0" smtClean="0">
              <a:solidFill>
                <a:srgbClr val="002060"/>
              </a:solidFill>
            </a:rPr>
            <a:t>Моделювання</a:t>
          </a:r>
          <a:endParaRPr lang="de-DE" dirty="0">
            <a:solidFill>
              <a:srgbClr val="002060"/>
            </a:solidFill>
          </a:endParaRPr>
        </a:p>
      </dgm:t>
    </dgm:pt>
    <dgm:pt modelId="{14E81AB1-AB4D-4CAA-8EA8-0677AA2A7EB0}" type="sibTrans" cxnId="{49CA1B2D-C403-495D-A6F6-D88DEDC8FA60}">
      <dgm:prSet/>
      <dgm:spPr/>
      <dgm:t>
        <a:bodyPr/>
        <a:lstStyle/>
        <a:p>
          <a:endParaRPr lang="de-DE">
            <a:solidFill>
              <a:schemeClr val="tx1"/>
            </a:solidFill>
          </a:endParaRPr>
        </a:p>
      </dgm:t>
    </dgm:pt>
    <dgm:pt modelId="{BB72EFAC-10AE-4DAD-BE7E-A7332E9A92FA}" type="parTrans" cxnId="{49CA1B2D-C403-495D-A6F6-D88DEDC8FA60}">
      <dgm:prSet/>
      <dgm:spPr/>
      <dgm:t>
        <a:bodyPr/>
        <a:lstStyle/>
        <a:p>
          <a:endParaRPr lang="de-DE">
            <a:solidFill>
              <a:schemeClr val="tx1"/>
            </a:solidFill>
          </a:endParaRPr>
        </a:p>
      </dgm:t>
    </dgm:pt>
    <dgm:pt modelId="{72E846C7-C0E4-410F-8D03-3336ED9881B1}" type="pres">
      <dgm:prSet presAssocID="{0CAE5DAA-2106-45BB-9432-9F2E57673FC6}" presName="linear" presStyleCnt="0">
        <dgm:presLayoutVars>
          <dgm:animLvl val="lvl"/>
          <dgm:resizeHandles val="exact"/>
        </dgm:presLayoutVars>
      </dgm:prSet>
      <dgm:spPr/>
      <dgm:t>
        <a:bodyPr/>
        <a:lstStyle/>
        <a:p>
          <a:endParaRPr lang="de-DE"/>
        </a:p>
      </dgm:t>
    </dgm:pt>
    <dgm:pt modelId="{1C8D702F-4119-4962-BD7D-6DC1ABAE4B51}" type="pres">
      <dgm:prSet presAssocID="{B3772593-F471-4720-87D6-78C16725AAB7}" presName="parentText" presStyleLbl="node1" presStyleIdx="0" presStyleCnt="5">
        <dgm:presLayoutVars>
          <dgm:chMax val="0"/>
          <dgm:bulletEnabled val="1"/>
        </dgm:presLayoutVars>
      </dgm:prSet>
      <dgm:spPr/>
      <dgm:t>
        <a:bodyPr/>
        <a:lstStyle/>
        <a:p>
          <a:endParaRPr lang="de-DE"/>
        </a:p>
      </dgm:t>
    </dgm:pt>
    <dgm:pt modelId="{DAD310EC-6908-45B7-9889-418EBA5D3BC6}" type="pres">
      <dgm:prSet presAssocID="{13D12921-0773-443E-B314-83931DDBAFB3}" presName="spacer" presStyleCnt="0"/>
      <dgm:spPr/>
      <dgm:t>
        <a:bodyPr/>
        <a:lstStyle/>
        <a:p>
          <a:endParaRPr lang="de-DE"/>
        </a:p>
      </dgm:t>
    </dgm:pt>
    <dgm:pt modelId="{E4BC7C93-36F6-45FF-A48B-FD9427E0490D}" type="pres">
      <dgm:prSet presAssocID="{36A4CF94-3A06-4894-94EB-C04A95266DC8}" presName="parentText" presStyleLbl="node1" presStyleIdx="1" presStyleCnt="5">
        <dgm:presLayoutVars>
          <dgm:chMax val="0"/>
          <dgm:bulletEnabled val="1"/>
        </dgm:presLayoutVars>
      </dgm:prSet>
      <dgm:spPr/>
      <dgm:t>
        <a:bodyPr/>
        <a:lstStyle/>
        <a:p>
          <a:endParaRPr lang="de-DE"/>
        </a:p>
      </dgm:t>
    </dgm:pt>
    <dgm:pt modelId="{0997CAF8-E58C-4D51-9980-A15739C336DE}" type="pres">
      <dgm:prSet presAssocID="{8BC27A30-72F7-41AD-82A4-983A5A588BA6}" presName="spacer" presStyleCnt="0"/>
      <dgm:spPr/>
      <dgm:t>
        <a:bodyPr/>
        <a:lstStyle/>
        <a:p>
          <a:endParaRPr lang="de-DE"/>
        </a:p>
      </dgm:t>
    </dgm:pt>
    <dgm:pt modelId="{9F635D56-A9D0-4323-994D-47F912183AE5}" type="pres">
      <dgm:prSet presAssocID="{68E3FB24-AFBD-4548-A2CE-D947425022B5}" presName="parentText" presStyleLbl="node1" presStyleIdx="2" presStyleCnt="5">
        <dgm:presLayoutVars>
          <dgm:chMax val="0"/>
          <dgm:bulletEnabled val="1"/>
        </dgm:presLayoutVars>
      </dgm:prSet>
      <dgm:spPr/>
      <dgm:t>
        <a:bodyPr/>
        <a:lstStyle/>
        <a:p>
          <a:endParaRPr lang="de-DE"/>
        </a:p>
      </dgm:t>
    </dgm:pt>
    <dgm:pt modelId="{C7855299-CE73-4281-9482-7BC30B415BE0}" type="pres">
      <dgm:prSet presAssocID="{14E81AB1-AB4D-4CAA-8EA8-0677AA2A7EB0}" presName="spacer" presStyleCnt="0"/>
      <dgm:spPr/>
      <dgm:t>
        <a:bodyPr/>
        <a:lstStyle/>
        <a:p>
          <a:endParaRPr lang="de-DE"/>
        </a:p>
      </dgm:t>
    </dgm:pt>
    <dgm:pt modelId="{E94A6CA9-B70D-4C82-B5E0-C8CA7040006F}" type="pres">
      <dgm:prSet presAssocID="{589399C1-C597-4BAE-A1CF-9B059192E678}" presName="parentText" presStyleLbl="node1" presStyleIdx="3" presStyleCnt="5">
        <dgm:presLayoutVars>
          <dgm:chMax val="0"/>
          <dgm:bulletEnabled val="1"/>
        </dgm:presLayoutVars>
      </dgm:prSet>
      <dgm:spPr/>
      <dgm:t>
        <a:bodyPr/>
        <a:lstStyle/>
        <a:p>
          <a:endParaRPr lang="de-DE"/>
        </a:p>
      </dgm:t>
    </dgm:pt>
    <dgm:pt modelId="{8293936B-E623-4D2F-8CF0-9D24BD83969F}" type="pres">
      <dgm:prSet presAssocID="{937C3ECB-CFA8-4CE1-B3DA-12F105596F9A}" presName="spacer" presStyleCnt="0"/>
      <dgm:spPr/>
      <dgm:t>
        <a:bodyPr/>
        <a:lstStyle/>
        <a:p>
          <a:endParaRPr lang="de-DE"/>
        </a:p>
      </dgm:t>
    </dgm:pt>
    <dgm:pt modelId="{6BCC3F83-FF9E-452D-B176-F7A7776DFFC5}" type="pres">
      <dgm:prSet presAssocID="{C052A641-EEEC-420B-BA85-53C1FB86A8EA}" presName="parentText" presStyleLbl="node1" presStyleIdx="4" presStyleCnt="5">
        <dgm:presLayoutVars>
          <dgm:chMax val="0"/>
          <dgm:bulletEnabled val="1"/>
        </dgm:presLayoutVars>
      </dgm:prSet>
      <dgm:spPr/>
      <dgm:t>
        <a:bodyPr/>
        <a:lstStyle/>
        <a:p>
          <a:endParaRPr lang="de-DE"/>
        </a:p>
      </dgm:t>
    </dgm:pt>
  </dgm:ptLst>
  <dgm:cxnLst>
    <dgm:cxn modelId="{EBD04AFA-9FBF-4514-8CCC-BB408EDADE27}" type="presOf" srcId="{68E3FB24-AFBD-4548-A2CE-D947425022B5}" destId="{9F635D56-A9D0-4323-994D-47F912183AE5}" srcOrd="0" destOrd="0" presId="urn:microsoft.com/office/officeart/2005/8/layout/vList2"/>
    <dgm:cxn modelId="{49CA1B2D-C403-495D-A6F6-D88DEDC8FA60}" srcId="{0CAE5DAA-2106-45BB-9432-9F2E57673FC6}" destId="{68E3FB24-AFBD-4548-A2CE-D947425022B5}" srcOrd="2" destOrd="0" parTransId="{BB72EFAC-10AE-4DAD-BE7E-A7332E9A92FA}" sibTransId="{14E81AB1-AB4D-4CAA-8EA8-0677AA2A7EB0}"/>
    <dgm:cxn modelId="{9195C7F8-32CF-4998-A895-B7585DF2BA76}" srcId="{0CAE5DAA-2106-45BB-9432-9F2E57673FC6}" destId="{589399C1-C597-4BAE-A1CF-9B059192E678}" srcOrd="3" destOrd="0" parTransId="{FA0615CF-656A-404E-8BDF-CF40D8DE60A9}" sibTransId="{937C3ECB-CFA8-4CE1-B3DA-12F105596F9A}"/>
    <dgm:cxn modelId="{F9DE43E2-7D8E-420D-B571-85E2521386B9}" type="presOf" srcId="{0CAE5DAA-2106-45BB-9432-9F2E57673FC6}" destId="{72E846C7-C0E4-410F-8D03-3336ED9881B1}" srcOrd="0" destOrd="0" presId="urn:microsoft.com/office/officeart/2005/8/layout/vList2"/>
    <dgm:cxn modelId="{204B9EA4-80A4-41C9-8A63-D9426F9E1383}" type="presOf" srcId="{B3772593-F471-4720-87D6-78C16725AAB7}" destId="{1C8D702F-4119-4962-BD7D-6DC1ABAE4B51}" srcOrd="0" destOrd="0" presId="urn:microsoft.com/office/officeart/2005/8/layout/vList2"/>
    <dgm:cxn modelId="{898D7F2A-7DB8-4F69-A9D4-5AD0F17E09DA}" srcId="{0CAE5DAA-2106-45BB-9432-9F2E57673FC6}" destId="{C052A641-EEEC-420B-BA85-53C1FB86A8EA}" srcOrd="4" destOrd="0" parTransId="{7CAF1731-048F-408E-B385-B0932FEA1B61}" sibTransId="{6D6F2B64-9BB6-4A0E-A248-C1389AF34B0B}"/>
    <dgm:cxn modelId="{6D0259D5-7FF3-4C46-B376-437143CAC256}" srcId="{0CAE5DAA-2106-45BB-9432-9F2E57673FC6}" destId="{B3772593-F471-4720-87D6-78C16725AAB7}" srcOrd="0" destOrd="0" parTransId="{9473E5D3-B95F-4E4A-8F76-1C8E2C6E9D1C}" sibTransId="{13D12921-0773-443E-B314-83931DDBAFB3}"/>
    <dgm:cxn modelId="{14AE5AEE-9C75-4B87-A659-A1C034E27A09}" srcId="{0CAE5DAA-2106-45BB-9432-9F2E57673FC6}" destId="{36A4CF94-3A06-4894-94EB-C04A95266DC8}" srcOrd="1" destOrd="0" parTransId="{A6EBCED0-A42C-446F-9BFB-0EDA026EDDD9}" sibTransId="{8BC27A30-72F7-41AD-82A4-983A5A588BA6}"/>
    <dgm:cxn modelId="{7AC3C8F5-4332-40AC-95A7-FFF6464D25EE}" type="presOf" srcId="{36A4CF94-3A06-4894-94EB-C04A95266DC8}" destId="{E4BC7C93-36F6-45FF-A48B-FD9427E0490D}" srcOrd="0" destOrd="0" presId="urn:microsoft.com/office/officeart/2005/8/layout/vList2"/>
    <dgm:cxn modelId="{14E9B232-8FAA-49B7-9798-ED83FB24E587}" type="presOf" srcId="{589399C1-C597-4BAE-A1CF-9B059192E678}" destId="{E94A6CA9-B70D-4C82-B5E0-C8CA7040006F}" srcOrd="0" destOrd="0" presId="urn:microsoft.com/office/officeart/2005/8/layout/vList2"/>
    <dgm:cxn modelId="{B75EE64F-753C-4B86-B4E9-BE37A58DC17D}" type="presOf" srcId="{C052A641-EEEC-420B-BA85-53C1FB86A8EA}" destId="{6BCC3F83-FF9E-452D-B176-F7A7776DFFC5}" srcOrd="0" destOrd="0" presId="urn:microsoft.com/office/officeart/2005/8/layout/vList2"/>
    <dgm:cxn modelId="{0F8BD9BA-8ED3-4FE9-8F14-38192B9158B3}" type="presParOf" srcId="{72E846C7-C0E4-410F-8D03-3336ED9881B1}" destId="{1C8D702F-4119-4962-BD7D-6DC1ABAE4B51}" srcOrd="0" destOrd="0" presId="urn:microsoft.com/office/officeart/2005/8/layout/vList2"/>
    <dgm:cxn modelId="{DD45019C-F634-400D-A7CB-22F31B521338}" type="presParOf" srcId="{72E846C7-C0E4-410F-8D03-3336ED9881B1}" destId="{DAD310EC-6908-45B7-9889-418EBA5D3BC6}" srcOrd="1" destOrd="0" presId="urn:microsoft.com/office/officeart/2005/8/layout/vList2"/>
    <dgm:cxn modelId="{5EC848A0-B3FF-41D5-87C8-7AB4A60E6713}" type="presParOf" srcId="{72E846C7-C0E4-410F-8D03-3336ED9881B1}" destId="{E4BC7C93-36F6-45FF-A48B-FD9427E0490D}" srcOrd="2" destOrd="0" presId="urn:microsoft.com/office/officeart/2005/8/layout/vList2"/>
    <dgm:cxn modelId="{BCF2E693-F5A7-40D8-BFBE-BA3452714822}" type="presParOf" srcId="{72E846C7-C0E4-410F-8D03-3336ED9881B1}" destId="{0997CAF8-E58C-4D51-9980-A15739C336DE}" srcOrd="3" destOrd="0" presId="urn:microsoft.com/office/officeart/2005/8/layout/vList2"/>
    <dgm:cxn modelId="{18BC9913-D5E8-4641-A621-CEB54C24F48D}" type="presParOf" srcId="{72E846C7-C0E4-410F-8D03-3336ED9881B1}" destId="{9F635D56-A9D0-4323-994D-47F912183AE5}" srcOrd="4" destOrd="0" presId="urn:microsoft.com/office/officeart/2005/8/layout/vList2"/>
    <dgm:cxn modelId="{E65095A0-163D-48C9-9B6E-AA80BAD90114}" type="presParOf" srcId="{72E846C7-C0E4-410F-8D03-3336ED9881B1}" destId="{C7855299-CE73-4281-9482-7BC30B415BE0}" srcOrd="5" destOrd="0" presId="urn:microsoft.com/office/officeart/2005/8/layout/vList2"/>
    <dgm:cxn modelId="{A64AA8AA-B7B0-49C9-92FC-FD2B8B991AA2}" type="presParOf" srcId="{72E846C7-C0E4-410F-8D03-3336ED9881B1}" destId="{E94A6CA9-B70D-4C82-B5E0-C8CA7040006F}" srcOrd="6" destOrd="0" presId="urn:microsoft.com/office/officeart/2005/8/layout/vList2"/>
    <dgm:cxn modelId="{6BB0AFA0-1871-4A8D-B37A-4A8372DF27F6}" type="presParOf" srcId="{72E846C7-C0E4-410F-8D03-3336ED9881B1}" destId="{8293936B-E623-4D2F-8CF0-9D24BD83969F}" srcOrd="7" destOrd="0" presId="urn:microsoft.com/office/officeart/2005/8/layout/vList2"/>
    <dgm:cxn modelId="{B445AB1F-6401-41D7-B672-027A17CDD997}" type="presParOf" srcId="{72E846C7-C0E4-410F-8D03-3336ED9881B1}" destId="{6BCC3F83-FF9E-452D-B176-F7A7776DFFC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AE5DAA-2106-45BB-9432-9F2E57673FC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de-DE"/>
        </a:p>
      </dgm:t>
    </dgm:pt>
    <dgm:pt modelId="{B3772593-F471-4720-87D6-78C16725AAB7}">
      <dgm:prSet phldrT="[Text]" custT="1"/>
      <dgm:spPr>
        <a:solidFill>
          <a:srgbClr val="C9CBB4"/>
        </a:solidFill>
      </dgm:spPr>
      <dgm:t>
        <a:bodyPr lIns="864000" tIns="36000" rIns="0" bIns="36000"/>
        <a:lstStyle/>
        <a:p>
          <a:pPr>
            <a:spcAft>
              <a:spcPts val="600"/>
            </a:spcAft>
          </a:pPr>
          <a:r>
            <a:rPr lang="de-DE" sz="1800" dirty="0" smtClean="0">
              <a:solidFill>
                <a:schemeClr val="tx1"/>
              </a:solidFill>
            </a:rPr>
            <a:t>Gefahr der Überforderung der Lernenden</a:t>
          </a:r>
        </a:p>
        <a:p>
          <a:pPr>
            <a:spcAft>
              <a:spcPts val="0"/>
            </a:spcAft>
          </a:pPr>
          <a:r>
            <a:rPr lang="uk-UA" sz="1800" dirty="0" smtClean="0">
              <a:solidFill>
                <a:srgbClr val="002060"/>
              </a:solidFill>
            </a:rPr>
            <a:t>Небезпека перевтоми учнів</a:t>
          </a:r>
          <a:endParaRPr lang="de-DE" sz="1800" dirty="0">
            <a:solidFill>
              <a:schemeClr val="tx1"/>
            </a:solidFill>
          </a:endParaRPr>
        </a:p>
      </dgm:t>
    </dgm:pt>
    <dgm:pt modelId="{9473E5D3-B95F-4E4A-8F76-1C8E2C6E9D1C}" type="parTrans" cxnId="{6D0259D5-7FF3-4C46-B376-437143CAC256}">
      <dgm:prSet/>
      <dgm:spPr/>
      <dgm:t>
        <a:bodyPr/>
        <a:lstStyle/>
        <a:p>
          <a:endParaRPr lang="de-DE">
            <a:solidFill>
              <a:schemeClr val="tx1"/>
            </a:solidFill>
          </a:endParaRPr>
        </a:p>
      </dgm:t>
    </dgm:pt>
    <dgm:pt modelId="{13D12921-0773-443E-B314-83931DDBAFB3}" type="sibTrans" cxnId="{6D0259D5-7FF3-4C46-B376-437143CAC256}">
      <dgm:prSet/>
      <dgm:spPr/>
      <dgm:t>
        <a:bodyPr/>
        <a:lstStyle/>
        <a:p>
          <a:endParaRPr lang="de-DE">
            <a:solidFill>
              <a:schemeClr val="tx1"/>
            </a:solidFill>
          </a:endParaRPr>
        </a:p>
      </dgm:t>
    </dgm:pt>
    <dgm:pt modelId="{36A4CF94-3A06-4894-94EB-C04A95266DC8}">
      <dgm:prSet phldrT="[Text]" custT="1"/>
      <dgm:spPr>
        <a:solidFill>
          <a:srgbClr val="C9CBB4"/>
        </a:solidFill>
      </dgm:spPr>
      <dgm:t>
        <a:bodyPr lIns="864000" tIns="36000" rIns="0" bIns="36000"/>
        <a:lstStyle/>
        <a:p>
          <a:pPr>
            <a:spcAft>
              <a:spcPts val="600"/>
            </a:spcAft>
          </a:pPr>
          <a:r>
            <a:rPr lang="de-DE" sz="1800" dirty="0" smtClean="0">
              <a:solidFill>
                <a:schemeClr val="tx1"/>
              </a:solidFill>
            </a:rPr>
            <a:t>Gefahr, dass Lernende ihre „Freiheit“ missbrauchen</a:t>
          </a:r>
        </a:p>
        <a:p>
          <a:pPr>
            <a:spcAft>
              <a:spcPts val="0"/>
            </a:spcAft>
          </a:pPr>
          <a:r>
            <a:rPr lang="ru-RU" sz="1800" dirty="0" err="1" smtClean="0">
              <a:solidFill>
                <a:srgbClr val="002060"/>
              </a:solidFill>
            </a:rPr>
            <a:t>Небезпека</a:t>
          </a:r>
          <a:r>
            <a:rPr lang="ru-RU" sz="1800" dirty="0" smtClean="0">
              <a:solidFill>
                <a:srgbClr val="002060"/>
              </a:solidFill>
            </a:rPr>
            <a:t> того, </a:t>
          </a:r>
          <a:r>
            <a:rPr lang="ru-RU" sz="1800" dirty="0" err="1" smtClean="0">
              <a:solidFill>
                <a:srgbClr val="002060"/>
              </a:solidFill>
            </a:rPr>
            <a:t>що</a:t>
          </a:r>
          <a:r>
            <a:rPr lang="ru-RU" sz="1800" dirty="0" smtClean="0">
              <a:solidFill>
                <a:srgbClr val="002060"/>
              </a:solidFill>
            </a:rPr>
            <a:t> </a:t>
          </a:r>
          <a:r>
            <a:rPr lang="ru-RU" sz="1800" dirty="0" err="1" smtClean="0">
              <a:solidFill>
                <a:srgbClr val="002060"/>
              </a:solidFill>
            </a:rPr>
            <a:t>учні</a:t>
          </a:r>
          <a:r>
            <a:rPr lang="ru-RU" sz="1800" dirty="0" smtClean="0">
              <a:solidFill>
                <a:srgbClr val="002060"/>
              </a:solidFill>
            </a:rPr>
            <a:t> </a:t>
          </a:r>
          <a:r>
            <a:rPr lang="ru-RU" sz="1800" dirty="0" err="1" smtClean="0">
              <a:solidFill>
                <a:srgbClr val="002060"/>
              </a:solidFill>
            </a:rPr>
            <a:t>зловживатимуть</a:t>
          </a:r>
          <a:r>
            <a:rPr lang="ru-RU" sz="1800" dirty="0" smtClean="0">
              <a:solidFill>
                <a:srgbClr val="002060"/>
              </a:solidFill>
            </a:rPr>
            <a:t> </a:t>
          </a:r>
          <a:r>
            <a:rPr lang="ru-RU" sz="1800" dirty="0" err="1" smtClean="0">
              <a:solidFill>
                <a:srgbClr val="002060"/>
              </a:solidFill>
            </a:rPr>
            <a:t>своєю</a:t>
          </a:r>
          <a:r>
            <a:rPr lang="ru-RU" sz="1800" dirty="0" smtClean="0">
              <a:solidFill>
                <a:srgbClr val="002060"/>
              </a:solidFill>
            </a:rPr>
            <a:t> «свободою</a:t>
          </a:r>
          <a:r>
            <a:rPr lang="ru-RU" sz="1800" dirty="0" smtClean="0">
              <a:solidFill>
                <a:schemeClr val="tx1"/>
              </a:solidFill>
            </a:rPr>
            <a:t>»</a:t>
          </a:r>
          <a:endParaRPr lang="de-DE" sz="1800" dirty="0">
            <a:solidFill>
              <a:schemeClr val="tx1"/>
            </a:solidFill>
          </a:endParaRPr>
        </a:p>
      </dgm:t>
    </dgm:pt>
    <dgm:pt modelId="{A6EBCED0-A42C-446F-9BFB-0EDA026EDDD9}" type="parTrans" cxnId="{14AE5AEE-9C75-4B87-A659-A1C034E27A09}">
      <dgm:prSet/>
      <dgm:spPr/>
      <dgm:t>
        <a:bodyPr/>
        <a:lstStyle/>
        <a:p>
          <a:endParaRPr lang="de-DE">
            <a:solidFill>
              <a:schemeClr val="tx1"/>
            </a:solidFill>
          </a:endParaRPr>
        </a:p>
      </dgm:t>
    </dgm:pt>
    <dgm:pt modelId="{8BC27A30-72F7-41AD-82A4-983A5A588BA6}" type="sibTrans" cxnId="{14AE5AEE-9C75-4B87-A659-A1C034E27A09}">
      <dgm:prSet/>
      <dgm:spPr/>
      <dgm:t>
        <a:bodyPr/>
        <a:lstStyle/>
        <a:p>
          <a:endParaRPr lang="de-DE">
            <a:solidFill>
              <a:schemeClr val="tx1"/>
            </a:solidFill>
          </a:endParaRPr>
        </a:p>
      </dgm:t>
    </dgm:pt>
    <dgm:pt modelId="{68E3FB24-AFBD-4548-A2CE-D947425022B5}">
      <dgm:prSet phldrT="[Text]" custT="1"/>
      <dgm:spPr/>
      <dgm:t>
        <a:bodyPr lIns="864000" tIns="36000" rIns="0" bIns="36000"/>
        <a:lstStyle/>
        <a:p>
          <a:pPr>
            <a:spcAft>
              <a:spcPts val="600"/>
            </a:spcAft>
          </a:pPr>
          <a:r>
            <a:rPr lang="de-DE" sz="1800" dirty="0" smtClean="0">
              <a:solidFill>
                <a:schemeClr val="tx1"/>
              </a:solidFill>
            </a:rPr>
            <a:t>Handlungsorientierung auf Kosten von relevantem Wissen und Bildungszielen</a:t>
          </a:r>
        </a:p>
        <a:p>
          <a:pPr>
            <a:spcAft>
              <a:spcPts val="0"/>
            </a:spcAft>
          </a:pPr>
          <a:r>
            <a:rPr lang="uk-UA" sz="1800" dirty="0" smtClean="0">
              <a:solidFill>
                <a:srgbClr val="002060"/>
              </a:solidFill>
            </a:rPr>
            <a:t>Практична спрямованість за рахунок відповідних знань та цілей освіти</a:t>
          </a:r>
          <a:endParaRPr lang="de-DE" sz="1500" dirty="0">
            <a:solidFill>
              <a:schemeClr val="tx1"/>
            </a:solidFill>
          </a:endParaRPr>
        </a:p>
      </dgm:t>
    </dgm:pt>
    <dgm:pt modelId="{BB72EFAC-10AE-4DAD-BE7E-A7332E9A92FA}" type="parTrans" cxnId="{49CA1B2D-C403-495D-A6F6-D88DEDC8FA60}">
      <dgm:prSet/>
      <dgm:spPr/>
      <dgm:t>
        <a:bodyPr/>
        <a:lstStyle/>
        <a:p>
          <a:endParaRPr lang="de-DE">
            <a:solidFill>
              <a:schemeClr val="tx1"/>
            </a:solidFill>
          </a:endParaRPr>
        </a:p>
      </dgm:t>
    </dgm:pt>
    <dgm:pt modelId="{14E81AB1-AB4D-4CAA-8EA8-0677AA2A7EB0}" type="sibTrans" cxnId="{49CA1B2D-C403-495D-A6F6-D88DEDC8FA60}">
      <dgm:prSet/>
      <dgm:spPr/>
      <dgm:t>
        <a:bodyPr/>
        <a:lstStyle/>
        <a:p>
          <a:endParaRPr lang="de-DE">
            <a:solidFill>
              <a:schemeClr val="tx1"/>
            </a:solidFill>
          </a:endParaRPr>
        </a:p>
      </dgm:t>
    </dgm:pt>
    <dgm:pt modelId="{E6B72BED-4E96-4E9C-8D15-33180F017A6F}">
      <dgm:prSet phldrT="[Text]" custT="1"/>
      <dgm:spPr>
        <a:solidFill>
          <a:srgbClr val="C9CBB4"/>
        </a:solidFill>
      </dgm:spPr>
      <dgm:t>
        <a:bodyPr lIns="864000" tIns="36000" rIns="0" bIns="36000"/>
        <a:lstStyle/>
        <a:p>
          <a:pPr>
            <a:spcAft>
              <a:spcPts val="600"/>
            </a:spcAft>
          </a:pPr>
          <a:r>
            <a:rPr lang="de-DE" sz="1800" dirty="0" smtClean="0">
              <a:solidFill>
                <a:schemeClr val="tx1"/>
              </a:solidFill>
            </a:rPr>
            <a:t>Hoher Vorbereitungsaufwand</a:t>
          </a:r>
        </a:p>
        <a:p>
          <a:pPr>
            <a:spcAft>
              <a:spcPts val="0"/>
            </a:spcAft>
          </a:pPr>
          <a:r>
            <a:rPr lang="uk-UA" sz="1800" dirty="0" smtClean="0">
              <a:solidFill>
                <a:srgbClr val="002060"/>
              </a:solidFill>
            </a:rPr>
            <a:t>Потрібний високий рівень підготовки</a:t>
          </a:r>
          <a:endParaRPr lang="de-DE" sz="1800" dirty="0">
            <a:solidFill>
              <a:schemeClr val="tx1"/>
            </a:solidFill>
          </a:endParaRPr>
        </a:p>
      </dgm:t>
    </dgm:pt>
    <dgm:pt modelId="{8DD5B912-2FEA-45A8-9D9F-19C40B20FF09}" type="parTrans" cxnId="{F334B6A7-6A5A-4918-B827-B09976243F81}">
      <dgm:prSet/>
      <dgm:spPr/>
      <dgm:t>
        <a:bodyPr/>
        <a:lstStyle/>
        <a:p>
          <a:endParaRPr lang="de-DE">
            <a:solidFill>
              <a:schemeClr val="tx1"/>
            </a:solidFill>
          </a:endParaRPr>
        </a:p>
      </dgm:t>
    </dgm:pt>
    <dgm:pt modelId="{AFF6576D-538D-41E2-BF7E-CA09E34572E8}" type="sibTrans" cxnId="{F334B6A7-6A5A-4918-B827-B09976243F81}">
      <dgm:prSet/>
      <dgm:spPr/>
      <dgm:t>
        <a:bodyPr/>
        <a:lstStyle/>
        <a:p>
          <a:endParaRPr lang="de-DE">
            <a:solidFill>
              <a:schemeClr val="tx1"/>
            </a:solidFill>
          </a:endParaRPr>
        </a:p>
      </dgm:t>
    </dgm:pt>
    <dgm:pt modelId="{72E846C7-C0E4-410F-8D03-3336ED9881B1}" type="pres">
      <dgm:prSet presAssocID="{0CAE5DAA-2106-45BB-9432-9F2E57673FC6}" presName="linear" presStyleCnt="0">
        <dgm:presLayoutVars>
          <dgm:animLvl val="lvl"/>
          <dgm:resizeHandles val="exact"/>
        </dgm:presLayoutVars>
      </dgm:prSet>
      <dgm:spPr/>
      <dgm:t>
        <a:bodyPr/>
        <a:lstStyle/>
        <a:p>
          <a:endParaRPr lang="de-DE"/>
        </a:p>
      </dgm:t>
    </dgm:pt>
    <dgm:pt modelId="{1C8D702F-4119-4962-BD7D-6DC1ABAE4B51}" type="pres">
      <dgm:prSet presAssocID="{B3772593-F471-4720-87D6-78C16725AAB7}" presName="parentText" presStyleLbl="node1" presStyleIdx="0" presStyleCnt="4">
        <dgm:presLayoutVars>
          <dgm:chMax val="0"/>
          <dgm:bulletEnabled val="1"/>
        </dgm:presLayoutVars>
      </dgm:prSet>
      <dgm:spPr/>
      <dgm:t>
        <a:bodyPr/>
        <a:lstStyle/>
        <a:p>
          <a:endParaRPr lang="de-DE"/>
        </a:p>
      </dgm:t>
    </dgm:pt>
    <dgm:pt modelId="{DAD310EC-6908-45B7-9889-418EBA5D3BC6}" type="pres">
      <dgm:prSet presAssocID="{13D12921-0773-443E-B314-83931DDBAFB3}" presName="spacer" presStyleCnt="0"/>
      <dgm:spPr/>
      <dgm:t>
        <a:bodyPr/>
        <a:lstStyle/>
        <a:p>
          <a:endParaRPr lang="de-DE"/>
        </a:p>
      </dgm:t>
    </dgm:pt>
    <dgm:pt modelId="{E4BC7C93-36F6-45FF-A48B-FD9427E0490D}" type="pres">
      <dgm:prSet presAssocID="{36A4CF94-3A06-4894-94EB-C04A95266DC8}" presName="parentText" presStyleLbl="node1" presStyleIdx="1" presStyleCnt="4">
        <dgm:presLayoutVars>
          <dgm:chMax val="0"/>
          <dgm:bulletEnabled val="1"/>
        </dgm:presLayoutVars>
      </dgm:prSet>
      <dgm:spPr/>
      <dgm:t>
        <a:bodyPr/>
        <a:lstStyle/>
        <a:p>
          <a:endParaRPr lang="de-DE"/>
        </a:p>
      </dgm:t>
    </dgm:pt>
    <dgm:pt modelId="{0997CAF8-E58C-4D51-9980-A15739C336DE}" type="pres">
      <dgm:prSet presAssocID="{8BC27A30-72F7-41AD-82A4-983A5A588BA6}" presName="spacer" presStyleCnt="0"/>
      <dgm:spPr/>
      <dgm:t>
        <a:bodyPr/>
        <a:lstStyle/>
        <a:p>
          <a:endParaRPr lang="de-DE"/>
        </a:p>
      </dgm:t>
    </dgm:pt>
    <dgm:pt modelId="{9F635D56-A9D0-4323-994D-47F912183AE5}" type="pres">
      <dgm:prSet presAssocID="{68E3FB24-AFBD-4548-A2CE-D947425022B5}" presName="parentText" presStyleLbl="node1" presStyleIdx="2" presStyleCnt="4">
        <dgm:presLayoutVars>
          <dgm:chMax val="0"/>
          <dgm:bulletEnabled val="1"/>
        </dgm:presLayoutVars>
      </dgm:prSet>
      <dgm:spPr/>
      <dgm:t>
        <a:bodyPr/>
        <a:lstStyle/>
        <a:p>
          <a:endParaRPr lang="de-DE"/>
        </a:p>
      </dgm:t>
    </dgm:pt>
    <dgm:pt modelId="{0E6917F7-7286-465D-8226-718379A640B6}" type="pres">
      <dgm:prSet presAssocID="{14E81AB1-AB4D-4CAA-8EA8-0677AA2A7EB0}" presName="spacer" presStyleCnt="0"/>
      <dgm:spPr/>
      <dgm:t>
        <a:bodyPr/>
        <a:lstStyle/>
        <a:p>
          <a:endParaRPr lang="de-DE"/>
        </a:p>
      </dgm:t>
    </dgm:pt>
    <dgm:pt modelId="{92A52748-1E20-4818-9349-B4E2D510D05D}" type="pres">
      <dgm:prSet presAssocID="{E6B72BED-4E96-4E9C-8D15-33180F017A6F}" presName="parentText" presStyleLbl="node1" presStyleIdx="3" presStyleCnt="4">
        <dgm:presLayoutVars>
          <dgm:chMax val="0"/>
          <dgm:bulletEnabled val="1"/>
        </dgm:presLayoutVars>
      </dgm:prSet>
      <dgm:spPr/>
      <dgm:t>
        <a:bodyPr/>
        <a:lstStyle/>
        <a:p>
          <a:endParaRPr lang="de-DE"/>
        </a:p>
      </dgm:t>
    </dgm:pt>
  </dgm:ptLst>
  <dgm:cxnLst>
    <dgm:cxn modelId="{922AEE79-6155-6D49-A413-4B73831C6DB0}" type="presOf" srcId="{68E3FB24-AFBD-4548-A2CE-D947425022B5}" destId="{9F635D56-A9D0-4323-994D-47F912183AE5}" srcOrd="0" destOrd="0" presId="urn:microsoft.com/office/officeart/2005/8/layout/vList2"/>
    <dgm:cxn modelId="{93BAF222-8CF0-9F46-B4D2-0978A807FEE2}" type="presOf" srcId="{B3772593-F471-4720-87D6-78C16725AAB7}" destId="{1C8D702F-4119-4962-BD7D-6DC1ABAE4B51}" srcOrd="0" destOrd="0" presId="urn:microsoft.com/office/officeart/2005/8/layout/vList2"/>
    <dgm:cxn modelId="{49CA1B2D-C403-495D-A6F6-D88DEDC8FA60}" srcId="{0CAE5DAA-2106-45BB-9432-9F2E57673FC6}" destId="{68E3FB24-AFBD-4548-A2CE-D947425022B5}" srcOrd="2" destOrd="0" parTransId="{BB72EFAC-10AE-4DAD-BE7E-A7332E9A92FA}" sibTransId="{14E81AB1-AB4D-4CAA-8EA8-0677AA2A7EB0}"/>
    <dgm:cxn modelId="{14AE5AEE-9C75-4B87-A659-A1C034E27A09}" srcId="{0CAE5DAA-2106-45BB-9432-9F2E57673FC6}" destId="{36A4CF94-3A06-4894-94EB-C04A95266DC8}" srcOrd="1" destOrd="0" parTransId="{A6EBCED0-A42C-446F-9BFB-0EDA026EDDD9}" sibTransId="{8BC27A30-72F7-41AD-82A4-983A5A588BA6}"/>
    <dgm:cxn modelId="{11341B4C-BC69-9444-B3FE-E0FD177B1894}" type="presOf" srcId="{E6B72BED-4E96-4E9C-8D15-33180F017A6F}" destId="{92A52748-1E20-4818-9349-B4E2D510D05D}" srcOrd="0" destOrd="0" presId="urn:microsoft.com/office/officeart/2005/8/layout/vList2"/>
    <dgm:cxn modelId="{E4538880-A4D1-644D-A151-F5535981E9C7}" type="presOf" srcId="{0CAE5DAA-2106-45BB-9432-9F2E57673FC6}" destId="{72E846C7-C0E4-410F-8D03-3336ED9881B1}" srcOrd="0" destOrd="0" presId="urn:microsoft.com/office/officeart/2005/8/layout/vList2"/>
    <dgm:cxn modelId="{F334B6A7-6A5A-4918-B827-B09976243F81}" srcId="{0CAE5DAA-2106-45BB-9432-9F2E57673FC6}" destId="{E6B72BED-4E96-4E9C-8D15-33180F017A6F}" srcOrd="3" destOrd="0" parTransId="{8DD5B912-2FEA-45A8-9D9F-19C40B20FF09}" sibTransId="{AFF6576D-538D-41E2-BF7E-CA09E34572E8}"/>
    <dgm:cxn modelId="{6D0259D5-7FF3-4C46-B376-437143CAC256}" srcId="{0CAE5DAA-2106-45BB-9432-9F2E57673FC6}" destId="{B3772593-F471-4720-87D6-78C16725AAB7}" srcOrd="0" destOrd="0" parTransId="{9473E5D3-B95F-4E4A-8F76-1C8E2C6E9D1C}" sibTransId="{13D12921-0773-443E-B314-83931DDBAFB3}"/>
    <dgm:cxn modelId="{50BF6B66-ABED-6C40-8B99-FDE07BB18C43}" type="presOf" srcId="{36A4CF94-3A06-4894-94EB-C04A95266DC8}" destId="{E4BC7C93-36F6-45FF-A48B-FD9427E0490D}" srcOrd="0" destOrd="0" presId="urn:microsoft.com/office/officeart/2005/8/layout/vList2"/>
    <dgm:cxn modelId="{FF6105D0-D4C5-444A-BA83-F961F0D7FF9A}" type="presParOf" srcId="{72E846C7-C0E4-410F-8D03-3336ED9881B1}" destId="{1C8D702F-4119-4962-BD7D-6DC1ABAE4B51}" srcOrd="0" destOrd="0" presId="urn:microsoft.com/office/officeart/2005/8/layout/vList2"/>
    <dgm:cxn modelId="{3EA2D18D-3AFA-4B41-AA7D-8CC5EA9684E7}" type="presParOf" srcId="{72E846C7-C0E4-410F-8D03-3336ED9881B1}" destId="{DAD310EC-6908-45B7-9889-418EBA5D3BC6}" srcOrd="1" destOrd="0" presId="urn:microsoft.com/office/officeart/2005/8/layout/vList2"/>
    <dgm:cxn modelId="{4DC168DF-E3D8-244B-9234-05DFEF0CB688}" type="presParOf" srcId="{72E846C7-C0E4-410F-8D03-3336ED9881B1}" destId="{E4BC7C93-36F6-45FF-A48B-FD9427E0490D}" srcOrd="2" destOrd="0" presId="urn:microsoft.com/office/officeart/2005/8/layout/vList2"/>
    <dgm:cxn modelId="{2A035F1B-7F4E-CE48-AF46-E13E7FF3B76F}" type="presParOf" srcId="{72E846C7-C0E4-410F-8D03-3336ED9881B1}" destId="{0997CAF8-E58C-4D51-9980-A15739C336DE}" srcOrd="3" destOrd="0" presId="urn:microsoft.com/office/officeart/2005/8/layout/vList2"/>
    <dgm:cxn modelId="{C21A4016-8CB2-894C-879F-FD0137EF0374}" type="presParOf" srcId="{72E846C7-C0E4-410F-8D03-3336ED9881B1}" destId="{9F635D56-A9D0-4323-994D-47F912183AE5}" srcOrd="4" destOrd="0" presId="urn:microsoft.com/office/officeart/2005/8/layout/vList2"/>
    <dgm:cxn modelId="{D2C3594A-49B4-1049-ACF8-8148CD12FA11}" type="presParOf" srcId="{72E846C7-C0E4-410F-8D03-3336ED9881B1}" destId="{0E6917F7-7286-465D-8226-718379A640B6}" srcOrd="5" destOrd="0" presId="urn:microsoft.com/office/officeart/2005/8/layout/vList2"/>
    <dgm:cxn modelId="{6E5A64B2-8E16-2147-8247-909FB23DB763}" type="presParOf" srcId="{72E846C7-C0E4-410F-8D03-3336ED9881B1}" destId="{92A52748-1E20-4818-9349-B4E2D510D05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AE5DAA-2106-45BB-9432-9F2E57673FC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de-DE"/>
        </a:p>
      </dgm:t>
    </dgm:pt>
    <dgm:pt modelId="{B3772593-F471-4720-87D6-78C16725AAB7}">
      <dgm:prSet phldrT="[Text]"/>
      <dgm:spPr>
        <a:solidFill>
          <a:srgbClr val="B4B4B4"/>
        </a:solidFill>
      </dgm:spPr>
      <dgm:t>
        <a:bodyPr lIns="1332000"/>
        <a:lstStyle/>
        <a:p>
          <a:pPr>
            <a:spcAft>
              <a:spcPts val="600"/>
            </a:spcAft>
          </a:pPr>
          <a:r>
            <a:rPr lang="de-DE" dirty="0" smtClean="0">
              <a:solidFill>
                <a:schemeClr val="tx1"/>
              </a:solidFill>
            </a:rPr>
            <a:t>Keine empirische Evidenz für gewünschte Wirksamkeit der handlungsorientierten Methoden</a:t>
          </a:r>
        </a:p>
        <a:p>
          <a:pPr>
            <a:spcAft>
              <a:spcPct val="35000"/>
            </a:spcAft>
          </a:pPr>
          <a:r>
            <a:rPr lang="ru-RU" dirty="0" err="1" smtClean="0">
              <a:solidFill>
                <a:srgbClr val="002060"/>
              </a:solidFill>
            </a:rPr>
            <a:t>Відсутність</a:t>
          </a:r>
          <a:r>
            <a:rPr lang="ru-RU" dirty="0" smtClean="0">
              <a:solidFill>
                <a:srgbClr val="002060"/>
              </a:solidFill>
            </a:rPr>
            <a:t> </a:t>
          </a:r>
          <a:r>
            <a:rPr lang="ru-RU" dirty="0" err="1" smtClean="0">
              <a:solidFill>
                <a:srgbClr val="002060"/>
              </a:solidFill>
            </a:rPr>
            <a:t>емпіричних</a:t>
          </a:r>
          <a:r>
            <a:rPr lang="ru-RU" dirty="0" smtClean="0">
              <a:solidFill>
                <a:srgbClr val="002060"/>
              </a:solidFill>
            </a:rPr>
            <a:t> </a:t>
          </a:r>
          <a:r>
            <a:rPr lang="ru-RU" dirty="0" err="1" smtClean="0">
              <a:solidFill>
                <a:srgbClr val="002060"/>
              </a:solidFill>
            </a:rPr>
            <a:t>фактів</a:t>
          </a:r>
          <a:r>
            <a:rPr lang="ru-RU" dirty="0" smtClean="0">
              <a:solidFill>
                <a:srgbClr val="002060"/>
              </a:solidFill>
            </a:rPr>
            <a:t> для </a:t>
          </a:r>
          <a:r>
            <a:rPr lang="ru-RU" dirty="0" err="1" smtClean="0">
              <a:solidFill>
                <a:srgbClr val="002060"/>
              </a:solidFill>
            </a:rPr>
            <a:t>досягнення</a:t>
          </a:r>
          <a:r>
            <a:rPr lang="ru-RU" dirty="0" smtClean="0">
              <a:solidFill>
                <a:srgbClr val="002060"/>
              </a:solidFill>
            </a:rPr>
            <a:t> </a:t>
          </a:r>
          <a:r>
            <a:rPr lang="ru-RU" dirty="0" err="1" smtClean="0">
              <a:solidFill>
                <a:srgbClr val="002060"/>
              </a:solidFill>
            </a:rPr>
            <a:t>бажаної</a:t>
          </a:r>
          <a:r>
            <a:rPr lang="ru-RU" dirty="0" smtClean="0">
              <a:solidFill>
                <a:srgbClr val="002060"/>
              </a:solidFill>
            </a:rPr>
            <a:t> </a:t>
          </a:r>
          <a:r>
            <a:rPr lang="ru-RU" dirty="0" err="1" smtClean="0">
              <a:solidFill>
                <a:srgbClr val="002060"/>
              </a:solidFill>
            </a:rPr>
            <a:t>ефективності</a:t>
          </a:r>
          <a:r>
            <a:rPr lang="ru-RU" dirty="0" smtClean="0">
              <a:solidFill>
                <a:srgbClr val="002060"/>
              </a:solidFill>
            </a:rPr>
            <a:t> практично </a:t>
          </a:r>
          <a:r>
            <a:rPr lang="ru-RU" dirty="0" err="1" smtClean="0">
              <a:solidFill>
                <a:srgbClr val="002060"/>
              </a:solidFill>
            </a:rPr>
            <a:t>спрямованих</a:t>
          </a:r>
          <a:r>
            <a:rPr lang="ru-RU" dirty="0" smtClean="0">
              <a:solidFill>
                <a:srgbClr val="002060"/>
              </a:solidFill>
            </a:rPr>
            <a:t> </a:t>
          </a:r>
          <a:r>
            <a:rPr lang="ru-RU" dirty="0" err="1" smtClean="0">
              <a:solidFill>
                <a:srgbClr val="002060"/>
              </a:solidFill>
            </a:rPr>
            <a:t>методів</a:t>
          </a:r>
          <a:endParaRPr lang="de-DE" dirty="0">
            <a:solidFill>
              <a:srgbClr val="002060"/>
            </a:solidFill>
          </a:endParaRPr>
        </a:p>
      </dgm:t>
    </dgm:pt>
    <dgm:pt modelId="{9473E5D3-B95F-4E4A-8F76-1C8E2C6E9D1C}" type="parTrans" cxnId="{6D0259D5-7FF3-4C46-B376-437143CAC256}">
      <dgm:prSet/>
      <dgm:spPr/>
      <dgm:t>
        <a:bodyPr/>
        <a:lstStyle/>
        <a:p>
          <a:endParaRPr lang="de-DE">
            <a:solidFill>
              <a:schemeClr val="tx1"/>
            </a:solidFill>
          </a:endParaRPr>
        </a:p>
      </dgm:t>
    </dgm:pt>
    <dgm:pt modelId="{13D12921-0773-443E-B314-83931DDBAFB3}" type="sibTrans" cxnId="{6D0259D5-7FF3-4C46-B376-437143CAC256}">
      <dgm:prSet/>
      <dgm:spPr/>
      <dgm:t>
        <a:bodyPr/>
        <a:lstStyle/>
        <a:p>
          <a:endParaRPr lang="de-DE">
            <a:solidFill>
              <a:schemeClr val="tx1"/>
            </a:solidFill>
          </a:endParaRPr>
        </a:p>
      </dgm:t>
    </dgm:pt>
    <dgm:pt modelId="{36A4CF94-3A06-4894-94EB-C04A95266DC8}">
      <dgm:prSet phldrT="[Text]"/>
      <dgm:spPr>
        <a:solidFill>
          <a:srgbClr val="B4B4B4"/>
        </a:solidFill>
      </dgm:spPr>
      <dgm:t>
        <a:bodyPr lIns="1332000"/>
        <a:lstStyle/>
        <a:p>
          <a:pPr>
            <a:spcAft>
              <a:spcPts val="600"/>
            </a:spcAft>
          </a:pPr>
          <a:r>
            <a:rPr lang="de-DE" dirty="0" smtClean="0">
              <a:solidFill>
                <a:schemeClr val="tx1"/>
              </a:solidFill>
            </a:rPr>
            <a:t>Probleme bei der Umsetzung handlungsorientierten Unterrichts</a:t>
          </a:r>
        </a:p>
        <a:p>
          <a:pPr>
            <a:spcAft>
              <a:spcPts val="0"/>
            </a:spcAft>
          </a:pPr>
          <a:r>
            <a:rPr lang="uk-UA" dirty="0" smtClean="0">
              <a:solidFill>
                <a:srgbClr val="002060"/>
              </a:solidFill>
            </a:rPr>
            <a:t>Проблеми в впровадженні практично спрямованого навчання</a:t>
          </a:r>
          <a:endParaRPr lang="de-DE" dirty="0">
            <a:solidFill>
              <a:srgbClr val="002060"/>
            </a:solidFill>
          </a:endParaRPr>
        </a:p>
      </dgm:t>
    </dgm:pt>
    <dgm:pt modelId="{A6EBCED0-A42C-446F-9BFB-0EDA026EDDD9}" type="parTrans" cxnId="{14AE5AEE-9C75-4B87-A659-A1C034E27A09}">
      <dgm:prSet/>
      <dgm:spPr/>
      <dgm:t>
        <a:bodyPr/>
        <a:lstStyle/>
        <a:p>
          <a:endParaRPr lang="de-DE">
            <a:solidFill>
              <a:schemeClr val="tx1"/>
            </a:solidFill>
          </a:endParaRPr>
        </a:p>
      </dgm:t>
    </dgm:pt>
    <dgm:pt modelId="{8BC27A30-72F7-41AD-82A4-983A5A588BA6}" type="sibTrans" cxnId="{14AE5AEE-9C75-4B87-A659-A1C034E27A09}">
      <dgm:prSet/>
      <dgm:spPr/>
      <dgm:t>
        <a:bodyPr/>
        <a:lstStyle/>
        <a:p>
          <a:endParaRPr lang="de-DE">
            <a:solidFill>
              <a:schemeClr val="tx1"/>
            </a:solidFill>
          </a:endParaRPr>
        </a:p>
      </dgm:t>
    </dgm:pt>
    <dgm:pt modelId="{68E3FB24-AFBD-4548-A2CE-D947425022B5}">
      <dgm:prSet phldrT="[Text]"/>
      <dgm:spPr/>
      <dgm:t>
        <a:bodyPr lIns="1332000"/>
        <a:lstStyle/>
        <a:p>
          <a:pPr>
            <a:spcAft>
              <a:spcPts val="600"/>
            </a:spcAft>
          </a:pPr>
          <a:r>
            <a:rPr lang="de-DE" dirty="0" smtClean="0">
              <a:solidFill>
                <a:schemeClr val="tx1"/>
              </a:solidFill>
            </a:rPr>
            <a:t>Teilweise höhere Motivation feststellbar, aber nicht auf Dauer</a:t>
          </a:r>
          <a:endParaRPr lang="uk-UA" dirty="0" smtClean="0">
            <a:solidFill>
              <a:schemeClr val="tx1"/>
            </a:solidFill>
          </a:endParaRPr>
        </a:p>
        <a:p>
          <a:pPr>
            <a:spcAft>
              <a:spcPts val="600"/>
            </a:spcAft>
          </a:pPr>
          <a:r>
            <a:rPr lang="ru-RU" dirty="0" err="1" smtClean="0">
              <a:solidFill>
                <a:srgbClr val="002060"/>
              </a:solidFill>
            </a:rPr>
            <a:t>Частково</a:t>
          </a:r>
          <a:r>
            <a:rPr lang="ru-RU" dirty="0" smtClean="0">
              <a:solidFill>
                <a:srgbClr val="002060"/>
              </a:solidFill>
            </a:rPr>
            <a:t> </a:t>
          </a:r>
          <a:r>
            <a:rPr lang="ru-RU" dirty="0" err="1" smtClean="0">
              <a:solidFill>
                <a:srgbClr val="002060"/>
              </a:solidFill>
            </a:rPr>
            <a:t>висока</a:t>
          </a:r>
          <a:r>
            <a:rPr lang="ru-RU" dirty="0" smtClean="0">
              <a:solidFill>
                <a:srgbClr val="002060"/>
              </a:solidFill>
            </a:rPr>
            <a:t> </a:t>
          </a:r>
          <a:r>
            <a:rPr lang="ru-RU" dirty="0" err="1" smtClean="0">
              <a:solidFill>
                <a:srgbClr val="002060"/>
              </a:solidFill>
            </a:rPr>
            <a:t>мотивація</a:t>
          </a:r>
          <a:r>
            <a:rPr lang="ru-RU" dirty="0" smtClean="0">
              <a:solidFill>
                <a:srgbClr val="002060"/>
              </a:solidFill>
            </a:rPr>
            <a:t>, </a:t>
          </a:r>
          <a:r>
            <a:rPr lang="ru-RU" dirty="0" err="1" smtClean="0">
              <a:solidFill>
                <a:srgbClr val="002060"/>
              </a:solidFill>
            </a:rPr>
            <a:t>але</a:t>
          </a:r>
          <a:r>
            <a:rPr lang="ru-RU" dirty="0" smtClean="0">
              <a:solidFill>
                <a:srgbClr val="002060"/>
              </a:solidFill>
            </a:rPr>
            <a:t> не в </a:t>
          </a:r>
          <a:r>
            <a:rPr lang="ru-RU" dirty="0" err="1" smtClean="0">
              <a:solidFill>
                <a:srgbClr val="002060"/>
              </a:solidFill>
            </a:rPr>
            <a:t>довгостроковій</a:t>
          </a:r>
          <a:r>
            <a:rPr lang="ru-RU" dirty="0" smtClean="0">
              <a:solidFill>
                <a:srgbClr val="002060"/>
              </a:solidFill>
            </a:rPr>
            <a:t> </a:t>
          </a:r>
          <a:r>
            <a:rPr lang="ru-RU" dirty="0" err="1" smtClean="0">
              <a:solidFill>
                <a:srgbClr val="002060"/>
              </a:solidFill>
            </a:rPr>
            <a:t>перспективі</a:t>
          </a:r>
          <a:endParaRPr lang="de-DE" dirty="0" smtClean="0">
            <a:solidFill>
              <a:srgbClr val="002060"/>
            </a:solidFill>
          </a:endParaRPr>
        </a:p>
      </dgm:t>
    </dgm:pt>
    <dgm:pt modelId="{BB72EFAC-10AE-4DAD-BE7E-A7332E9A92FA}" type="parTrans" cxnId="{49CA1B2D-C403-495D-A6F6-D88DEDC8FA60}">
      <dgm:prSet/>
      <dgm:spPr/>
      <dgm:t>
        <a:bodyPr/>
        <a:lstStyle/>
        <a:p>
          <a:endParaRPr lang="de-DE">
            <a:solidFill>
              <a:schemeClr val="tx1"/>
            </a:solidFill>
          </a:endParaRPr>
        </a:p>
      </dgm:t>
    </dgm:pt>
    <dgm:pt modelId="{14E81AB1-AB4D-4CAA-8EA8-0677AA2A7EB0}" type="sibTrans" cxnId="{49CA1B2D-C403-495D-A6F6-D88DEDC8FA60}">
      <dgm:prSet/>
      <dgm:spPr/>
      <dgm:t>
        <a:bodyPr/>
        <a:lstStyle/>
        <a:p>
          <a:endParaRPr lang="de-DE">
            <a:solidFill>
              <a:schemeClr val="tx1"/>
            </a:solidFill>
          </a:endParaRPr>
        </a:p>
      </dgm:t>
    </dgm:pt>
    <dgm:pt modelId="{72E846C7-C0E4-410F-8D03-3336ED9881B1}" type="pres">
      <dgm:prSet presAssocID="{0CAE5DAA-2106-45BB-9432-9F2E57673FC6}" presName="linear" presStyleCnt="0">
        <dgm:presLayoutVars>
          <dgm:animLvl val="lvl"/>
          <dgm:resizeHandles val="exact"/>
        </dgm:presLayoutVars>
      </dgm:prSet>
      <dgm:spPr/>
      <dgm:t>
        <a:bodyPr/>
        <a:lstStyle/>
        <a:p>
          <a:endParaRPr lang="de-DE"/>
        </a:p>
      </dgm:t>
    </dgm:pt>
    <dgm:pt modelId="{1C8D702F-4119-4962-BD7D-6DC1ABAE4B51}" type="pres">
      <dgm:prSet presAssocID="{B3772593-F471-4720-87D6-78C16725AAB7}" presName="parentText" presStyleLbl="node1" presStyleIdx="0" presStyleCnt="3">
        <dgm:presLayoutVars>
          <dgm:chMax val="0"/>
          <dgm:bulletEnabled val="1"/>
        </dgm:presLayoutVars>
      </dgm:prSet>
      <dgm:spPr/>
      <dgm:t>
        <a:bodyPr/>
        <a:lstStyle/>
        <a:p>
          <a:endParaRPr lang="de-DE"/>
        </a:p>
      </dgm:t>
    </dgm:pt>
    <dgm:pt modelId="{DAD310EC-6908-45B7-9889-418EBA5D3BC6}" type="pres">
      <dgm:prSet presAssocID="{13D12921-0773-443E-B314-83931DDBAFB3}" presName="spacer" presStyleCnt="0"/>
      <dgm:spPr/>
      <dgm:t>
        <a:bodyPr/>
        <a:lstStyle/>
        <a:p>
          <a:endParaRPr lang="de-DE"/>
        </a:p>
      </dgm:t>
    </dgm:pt>
    <dgm:pt modelId="{E4BC7C93-36F6-45FF-A48B-FD9427E0490D}" type="pres">
      <dgm:prSet presAssocID="{36A4CF94-3A06-4894-94EB-C04A95266DC8}" presName="parentText" presStyleLbl="node1" presStyleIdx="1" presStyleCnt="3">
        <dgm:presLayoutVars>
          <dgm:chMax val="0"/>
          <dgm:bulletEnabled val="1"/>
        </dgm:presLayoutVars>
      </dgm:prSet>
      <dgm:spPr/>
      <dgm:t>
        <a:bodyPr/>
        <a:lstStyle/>
        <a:p>
          <a:endParaRPr lang="de-DE"/>
        </a:p>
      </dgm:t>
    </dgm:pt>
    <dgm:pt modelId="{0997CAF8-E58C-4D51-9980-A15739C336DE}" type="pres">
      <dgm:prSet presAssocID="{8BC27A30-72F7-41AD-82A4-983A5A588BA6}" presName="spacer" presStyleCnt="0"/>
      <dgm:spPr/>
      <dgm:t>
        <a:bodyPr/>
        <a:lstStyle/>
        <a:p>
          <a:endParaRPr lang="de-DE"/>
        </a:p>
      </dgm:t>
    </dgm:pt>
    <dgm:pt modelId="{9F635D56-A9D0-4323-994D-47F912183AE5}" type="pres">
      <dgm:prSet presAssocID="{68E3FB24-AFBD-4548-A2CE-D947425022B5}" presName="parentText" presStyleLbl="node1" presStyleIdx="2" presStyleCnt="3">
        <dgm:presLayoutVars>
          <dgm:chMax val="0"/>
          <dgm:bulletEnabled val="1"/>
        </dgm:presLayoutVars>
      </dgm:prSet>
      <dgm:spPr/>
      <dgm:t>
        <a:bodyPr/>
        <a:lstStyle/>
        <a:p>
          <a:endParaRPr lang="de-DE"/>
        </a:p>
      </dgm:t>
    </dgm:pt>
  </dgm:ptLst>
  <dgm:cxnLst>
    <dgm:cxn modelId="{49CA1B2D-C403-495D-A6F6-D88DEDC8FA60}" srcId="{0CAE5DAA-2106-45BB-9432-9F2E57673FC6}" destId="{68E3FB24-AFBD-4548-A2CE-D947425022B5}" srcOrd="2" destOrd="0" parTransId="{BB72EFAC-10AE-4DAD-BE7E-A7332E9A92FA}" sibTransId="{14E81AB1-AB4D-4CAA-8EA8-0677AA2A7EB0}"/>
    <dgm:cxn modelId="{B451BBC1-7CE3-4AA7-821F-2671AC0765BC}" type="presOf" srcId="{68E3FB24-AFBD-4548-A2CE-D947425022B5}" destId="{9F635D56-A9D0-4323-994D-47F912183AE5}" srcOrd="0" destOrd="0" presId="urn:microsoft.com/office/officeart/2005/8/layout/vList2"/>
    <dgm:cxn modelId="{14AE5AEE-9C75-4B87-A659-A1C034E27A09}" srcId="{0CAE5DAA-2106-45BB-9432-9F2E57673FC6}" destId="{36A4CF94-3A06-4894-94EB-C04A95266DC8}" srcOrd="1" destOrd="0" parTransId="{A6EBCED0-A42C-446F-9BFB-0EDA026EDDD9}" sibTransId="{8BC27A30-72F7-41AD-82A4-983A5A588BA6}"/>
    <dgm:cxn modelId="{D97DDB8C-1155-41F9-BDC0-A30B5BCE54E1}" type="presOf" srcId="{36A4CF94-3A06-4894-94EB-C04A95266DC8}" destId="{E4BC7C93-36F6-45FF-A48B-FD9427E0490D}" srcOrd="0" destOrd="0" presId="urn:microsoft.com/office/officeart/2005/8/layout/vList2"/>
    <dgm:cxn modelId="{FE941BA0-E424-4157-80E1-444FA266A994}" type="presOf" srcId="{0CAE5DAA-2106-45BB-9432-9F2E57673FC6}" destId="{72E846C7-C0E4-410F-8D03-3336ED9881B1}" srcOrd="0" destOrd="0" presId="urn:microsoft.com/office/officeart/2005/8/layout/vList2"/>
    <dgm:cxn modelId="{F47B63F5-7A08-4D56-9117-7DA036A22A5C}" type="presOf" srcId="{B3772593-F471-4720-87D6-78C16725AAB7}" destId="{1C8D702F-4119-4962-BD7D-6DC1ABAE4B51}" srcOrd="0" destOrd="0" presId="urn:microsoft.com/office/officeart/2005/8/layout/vList2"/>
    <dgm:cxn modelId="{6D0259D5-7FF3-4C46-B376-437143CAC256}" srcId="{0CAE5DAA-2106-45BB-9432-9F2E57673FC6}" destId="{B3772593-F471-4720-87D6-78C16725AAB7}" srcOrd="0" destOrd="0" parTransId="{9473E5D3-B95F-4E4A-8F76-1C8E2C6E9D1C}" sibTransId="{13D12921-0773-443E-B314-83931DDBAFB3}"/>
    <dgm:cxn modelId="{73E0448D-5F70-4F7C-BD9B-4D874597F4F2}" type="presParOf" srcId="{72E846C7-C0E4-410F-8D03-3336ED9881B1}" destId="{1C8D702F-4119-4962-BD7D-6DC1ABAE4B51}" srcOrd="0" destOrd="0" presId="urn:microsoft.com/office/officeart/2005/8/layout/vList2"/>
    <dgm:cxn modelId="{10C21AED-B1F2-4462-A44B-7F5A8DF0B3C0}" type="presParOf" srcId="{72E846C7-C0E4-410F-8D03-3336ED9881B1}" destId="{DAD310EC-6908-45B7-9889-418EBA5D3BC6}" srcOrd="1" destOrd="0" presId="urn:microsoft.com/office/officeart/2005/8/layout/vList2"/>
    <dgm:cxn modelId="{B6466E3C-605A-4C27-B6EA-F645EBD5EF14}" type="presParOf" srcId="{72E846C7-C0E4-410F-8D03-3336ED9881B1}" destId="{E4BC7C93-36F6-45FF-A48B-FD9427E0490D}" srcOrd="2" destOrd="0" presId="urn:microsoft.com/office/officeart/2005/8/layout/vList2"/>
    <dgm:cxn modelId="{D86F5FB1-19F4-4A37-BA02-3977C50D64AA}" type="presParOf" srcId="{72E846C7-C0E4-410F-8D03-3336ED9881B1}" destId="{0997CAF8-E58C-4D51-9980-A15739C336DE}" srcOrd="3" destOrd="0" presId="urn:microsoft.com/office/officeart/2005/8/layout/vList2"/>
    <dgm:cxn modelId="{8D11ED53-AA8F-4499-86FF-B5C764A46FE5}" type="presParOf" srcId="{72E846C7-C0E4-410F-8D03-3336ED9881B1}" destId="{9F635D56-A9D0-4323-994D-47F912183AE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A5F85-41ED-4F55-973B-6655317A3114}">
      <dsp:nvSpPr>
        <dsp:cNvPr id="0" name=""/>
        <dsp:cNvSpPr/>
      </dsp:nvSpPr>
      <dsp:spPr>
        <a:xfrm>
          <a:off x="848314" y="0"/>
          <a:ext cx="5695515" cy="5184576"/>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ctr" defTabSz="800100">
            <a:lnSpc>
              <a:spcPct val="90000"/>
            </a:lnSpc>
            <a:spcBef>
              <a:spcPct val="0"/>
            </a:spcBef>
            <a:spcAft>
              <a:spcPts val="600"/>
            </a:spcAft>
          </a:pPr>
          <a:endParaRPr lang="de-DE" sz="1800" b="0" kern="1200" dirty="0" smtClean="0"/>
        </a:p>
        <a:p>
          <a:pPr lvl="0" algn="ctr" defTabSz="800100">
            <a:lnSpc>
              <a:spcPct val="90000"/>
            </a:lnSpc>
            <a:spcBef>
              <a:spcPct val="0"/>
            </a:spcBef>
            <a:spcAft>
              <a:spcPts val="600"/>
            </a:spcAft>
          </a:pPr>
          <a:r>
            <a:rPr lang="de-DE" sz="1800" b="0" kern="1200" dirty="0" smtClean="0">
              <a:solidFill>
                <a:schemeClr val="bg1"/>
              </a:solidFill>
            </a:rPr>
            <a:t>…Lehrens und Lernens</a:t>
          </a:r>
        </a:p>
        <a:p>
          <a:pPr lvl="0" algn="ctr" defTabSz="800100">
            <a:lnSpc>
              <a:spcPct val="90000"/>
            </a:lnSpc>
            <a:spcBef>
              <a:spcPct val="0"/>
            </a:spcBef>
            <a:spcAft>
              <a:spcPts val="0"/>
            </a:spcAft>
          </a:pPr>
          <a:r>
            <a:rPr lang="de-DE" sz="1800" b="0" kern="1200" dirty="0" smtClean="0">
              <a:solidFill>
                <a:schemeClr val="tx1"/>
              </a:solidFill>
            </a:rPr>
            <a:t>…</a:t>
          </a:r>
          <a:r>
            <a:rPr lang="uk-UA" sz="1800" b="0" kern="1200" dirty="0" smtClean="0">
              <a:solidFill>
                <a:schemeClr val="tx1"/>
              </a:solidFill>
            </a:rPr>
            <a:t>Викладання і навчання</a:t>
          </a:r>
          <a:endParaRPr lang="de-DE" sz="1800" kern="1200" dirty="0" smtClean="0">
            <a:solidFill>
              <a:schemeClr val="tx1"/>
            </a:solidFill>
          </a:endParaRPr>
        </a:p>
        <a:p>
          <a:pPr lvl="0" algn="ctr" defTabSz="800100">
            <a:lnSpc>
              <a:spcPct val="90000"/>
            </a:lnSpc>
            <a:spcBef>
              <a:spcPct val="0"/>
            </a:spcBef>
            <a:spcAft>
              <a:spcPts val="0"/>
            </a:spcAft>
          </a:pPr>
          <a:endParaRPr lang="de-DE" sz="1800" b="0" kern="1200" dirty="0"/>
        </a:p>
      </dsp:txBody>
      <dsp:txXfrm>
        <a:off x="2700780" y="259228"/>
        <a:ext cx="1990582" cy="777686"/>
      </dsp:txXfrm>
    </dsp:sp>
    <dsp:sp modelId="{BBF2C868-C31D-44D7-99E9-A6C881B7BD92}">
      <dsp:nvSpPr>
        <dsp:cNvPr id="0" name=""/>
        <dsp:cNvSpPr/>
      </dsp:nvSpPr>
      <dsp:spPr>
        <a:xfrm>
          <a:off x="1491369" y="1296143"/>
          <a:ext cx="4409404" cy="3888432"/>
        </a:xfrm>
        <a:prstGeom prst="ellipse">
          <a:avLst/>
        </a:prstGeom>
        <a:solidFill>
          <a:schemeClr val="accent1">
            <a:shade val="80000"/>
            <a:hueOff val="295167"/>
            <a:satOff val="-22539"/>
            <a:lumOff val="18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ctr" defTabSz="800100">
            <a:lnSpc>
              <a:spcPct val="90000"/>
            </a:lnSpc>
            <a:spcBef>
              <a:spcPct val="0"/>
            </a:spcBef>
            <a:spcAft>
              <a:spcPts val="600"/>
            </a:spcAft>
          </a:pPr>
          <a:r>
            <a:rPr lang="de-DE" sz="1800" b="0" kern="1200" dirty="0" smtClean="0">
              <a:solidFill>
                <a:schemeClr val="bg1"/>
              </a:solidFill>
            </a:rPr>
            <a:t>…Unterrichts</a:t>
          </a:r>
        </a:p>
        <a:p>
          <a:pPr lvl="0" algn="ctr" defTabSz="800100">
            <a:lnSpc>
              <a:spcPct val="90000"/>
            </a:lnSpc>
            <a:spcBef>
              <a:spcPct val="0"/>
            </a:spcBef>
            <a:spcAft>
              <a:spcPts val="0"/>
            </a:spcAft>
          </a:pPr>
          <a:r>
            <a:rPr lang="de-DE" sz="1800" b="0" kern="1200" dirty="0" smtClean="0">
              <a:solidFill>
                <a:schemeClr val="tx1"/>
              </a:solidFill>
            </a:rPr>
            <a:t>…</a:t>
          </a:r>
          <a:r>
            <a:rPr lang="uk-UA" sz="1800" b="0" kern="1200" dirty="0" smtClean="0">
              <a:solidFill>
                <a:schemeClr val="tx1"/>
              </a:solidFill>
            </a:rPr>
            <a:t>Уроки</a:t>
          </a:r>
          <a:endParaRPr lang="de-DE" sz="1800" b="0" kern="1200" dirty="0">
            <a:solidFill>
              <a:schemeClr val="tx1"/>
            </a:solidFill>
          </a:endParaRPr>
        </a:p>
      </dsp:txBody>
      <dsp:txXfrm>
        <a:off x="2668680" y="1539170"/>
        <a:ext cx="2054782" cy="729081"/>
      </dsp:txXfrm>
    </dsp:sp>
    <dsp:sp modelId="{454913FC-9A4B-451B-8564-0C236A6A3889}">
      <dsp:nvSpPr>
        <dsp:cNvPr id="0" name=""/>
        <dsp:cNvSpPr/>
      </dsp:nvSpPr>
      <dsp:spPr>
        <a:xfrm>
          <a:off x="2226270" y="2592288"/>
          <a:ext cx="2939602" cy="2592288"/>
        </a:xfrm>
        <a:prstGeom prst="ellipse">
          <a:avLst/>
        </a:prstGeom>
        <a:solidFill>
          <a:schemeClr val="accent1">
            <a:shade val="80000"/>
            <a:hueOff val="590335"/>
            <a:satOff val="-45077"/>
            <a:lumOff val="36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ctr" defTabSz="800100">
            <a:lnSpc>
              <a:spcPct val="90000"/>
            </a:lnSpc>
            <a:spcBef>
              <a:spcPct val="0"/>
            </a:spcBef>
            <a:spcAft>
              <a:spcPts val="600"/>
            </a:spcAft>
          </a:pPr>
          <a:endParaRPr lang="de-DE" sz="1800" b="0" kern="1200" dirty="0" smtClean="0"/>
        </a:p>
        <a:p>
          <a:pPr lvl="0" algn="ctr" defTabSz="800100">
            <a:lnSpc>
              <a:spcPct val="90000"/>
            </a:lnSpc>
            <a:spcBef>
              <a:spcPct val="0"/>
            </a:spcBef>
            <a:spcAft>
              <a:spcPts val="600"/>
            </a:spcAft>
          </a:pPr>
          <a:r>
            <a:rPr lang="de-DE" sz="1800" b="0" kern="1200" dirty="0" smtClean="0">
              <a:solidFill>
                <a:schemeClr val="bg1"/>
              </a:solidFill>
            </a:rPr>
            <a:t>…Lehrplanes oder der Theorie von Bildungsinhalten</a:t>
          </a:r>
        </a:p>
        <a:p>
          <a:pPr lvl="0" algn="ctr" defTabSz="800100">
            <a:lnSpc>
              <a:spcPct val="90000"/>
            </a:lnSpc>
            <a:spcBef>
              <a:spcPct val="0"/>
            </a:spcBef>
            <a:spcAft>
              <a:spcPts val="0"/>
            </a:spcAft>
          </a:pPr>
          <a:r>
            <a:rPr lang="de-DE" sz="1800" b="0" kern="1200" dirty="0" smtClean="0">
              <a:solidFill>
                <a:schemeClr val="tx1"/>
              </a:solidFill>
            </a:rPr>
            <a:t>…</a:t>
          </a:r>
          <a:r>
            <a:rPr lang="uk-UA" sz="1800" b="0" kern="1200" dirty="0" smtClean="0">
              <a:solidFill>
                <a:schemeClr val="tx1"/>
              </a:solidFill>
            </a:rPr>
            <a:t>Навчальний план та  теорія змісту освіти</a:t>
          </a:r>
          <a:endParaRPr lang="de-DE" sz="1800" kern="1200" dirty="0" smtClean="0">
            <a:solidFill>
              <a:schemeClr val="tx1"/>
            </a:solidFill>
          </a:endParaRPr>
        </a:p>
        <a:p>
          <a:pPr lvl="0" algn="ctr" defTabSz="800100">
            <a:lnSpc>
              <a:spcPct val="90000"/>
            </a:lnSpc>
            <a:spcBef>
              <a:spcPct val="0"/>
            </a:spcBef>
            <a:spcAft>
              <a:spcPts val="0"/>
            </a:spcAft>
          </a:pPr>
          <a:endParaRPr lang="de-DE" sz="1800" b="0" kern="1200" dirty="0" smtClean="0"/>
        </a:p>
        <a:p>
          <a:pPr lvl="0" algn="ctr" defTabSz="800100">
            <a:lnSpc>
              <a:spcPct val="90000"/>
            </a:lnSpc>
            <a:spcBef>
              <a:spcPct val="0"/>
            </a:spcBef>
            <a:spcAft>
              <a:spcPts val="0"/>
            </a:spcAft>
          </a:pPr>
          <a:endParaRPr lang="de-DE" sz="1800" b="0" kern="1200" dirty="0" smtClean="0"/>
        </a:p>
        <a:p>
          <a:pPr lvl="0" algn="ctr" defTabSz="800100">
            <a:lnSpc>
              <a:spcPct val="90000"/>
            </a:lnSpc>
            <a:spcBef>
              <a:spcPct val="0"/>
            </a:spcBef>
            <a:spcAft>
              <a:spcPts val="0"/>
            </a:spcAft>
          </a:pPr>
          <a:endParaRPr lang="de-DE" sz="1800" b="0" kern="1200" dirty="0"/>
        </a:p>
      </dsp:txBody>
      <dsp:txXfrm>
        <a:off x="2656765" y="3240359"/>
        <a:ext cx="2078613" cy="1296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70B7B-037F-4799-9011-C9DCE2A1EE4B}">
      <dsp:nvSpPr>
        <dsp:cNvPr id="0" name=""/>
        <dsp:cNvSpPr/>
      </dsp:nvSpPr>
      <dsp:spPr>
        <a:xfrm>
          <a:off x="-5695879" y="-872376"/>
          <a:ext cx="6785312" cy="6785312"/>
        </a:xfrm>
        <a:prstGeom prst="blockArc">
          <a:avLst>
            <a:gd name="adj1" fmla="val 18900000"/>
            <a:gd name="adj2" fmla="val 2700000"/>
            <a:gd name="adj3" fmla="val 318"/>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018EB3-7FFF-4477-A1DB-FCD8C89001E9}">
      <dsp:nvSpPr>
        <dsp:cNvPr id="0" name=""/>
        <dsp:cNvSpPr/>
      </dsp:nvSpPr>
      <dsp:spPr>
        <a:xfrm>
          <a:off x="353595" y="229143"/>
          <a:ext cx="8364089" cy="45808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606" tIns="45720" rIns="45720" bIns="45720" numCol="1" spcCol="1270" anchor="ctr" anchorCtr="0">
          <a:noAutofit/>
        </a:bodyPr>
        <a:lstStyle/>
        <a:p>
          <a:pPr lvl="0" algn="l" defTabSz="800100">
            <a:lnSpc>
              <a:spcPct val="90000"/>
            </a:lnSpc>
            <a:spcBef>
              <a:spcPct val="0"/>
            </a:spcBef>
            <a:spcAft>
              <a:spcPct val="35000"/>
            </a:spcAft>
          </a:pPr>
          <a:r>
            <a:rPr lang="de-DE" altLang="de-DE" sz="1800" b="0" kern="1200" dirty="0" smtClean="0">
              <a:solidFill>
                <a:schemeClr val="tx1"/>
              </a:solidFill>
            </a:rPr>
            <a:t>1 Lernen verstehen</a:t>
          </a:r>
          <a:r>
            <a:rPr lang="uk-UA" altLang="de-DE" sz="1800" b="0" kern="1200" dirty="0" smtClean="0">
              <a:solidFill>
                <a:schemeClr val="tx1"/>
              </a:solidFill>
            </a:rPr>
            <a:t> </a:t>
          </a:r>
          <a:r>
            <a:rPr lang="uk-UA" altLang="de-DE" sz="1800" b="0" kern="1200" dirty="0" smtClean="0">
              <a:solidFill>
                <a:srgbClr val="002060"/>
              </a:solidFill>
            </a:rPr>
            <a:t>Навчити розуміти </a:t>
          </a:r>
          <a:endParaRPr lang="de-DE" sz="1800" kern="1200" dirty="0">
            <a:solidFill>
              <a:srgbClr val="002060"/>
            </a:solidFill>
          </a:endParaRPr>
        </a:p>
      </dsp:txBody>
      <dsp:txXfrm>
        <a:off x="353595" y="229143"/>
        <a:ext cx="8364089" cy="458086"/>
      </dsp:txXfrm>
    </dsp:sp>
    <dsp:sp modelId="{5CF65CE7-724B-4786-B8AC-D0246DE68021}">
      <dsp:nvSpPr>
        <dsp:cNvPr id="0" name=""/>
        <dsp:cNvSpPr/>
      </dsp:nvSpPr>
      <dsp:spPr>
        <a:xfrm>
          <a:off x="67291" y="171883"/>
          <a:ext cx="572607" cy="572607"/>
        </a:xfrm>
        <a:prstGeom prst="ellipse">
          <a:avLst/>
        </a:prstGeom>
        <a:blipFill rotWithShape="0">
          <a:blip xmlns:r="http://schemas.openxmlformats.org/officeDocument/2006/relationships" r:embed="rId1"/>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F39500-C501-4AA1-AF50-20A3BE5B908B}">
      <dsp:nvSpPr>
        <dsp:cNvPr id="0" name=""/>
        <dsp:cNvSpPr/>
      </dsp:nvSpPr>
      <dsp:spPr>
        <a:xfrm>
          <a:off x="768433" y="916676"/>
          <a:ext cx="7949251" cy="458086"/>
        </a:xfrm>
        <a:prstGeom prst="rect">
          <a:avLst/>
        </a:prstGeom>
        <a:solidFill>
          <a:schemeClr val="accent4">
            <a:hueOff val="-1953846"/>
            <a:satOff val="-9155"/>
            <a:lumOff val="-27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606" tIns="45720" rIns="45720" bIns="45720" numCol="1" spcCol="1270" anchor="ctr" anchorCtr="0">
          <a:noAutofit/>
        </a:bodyPr>
        <a:lstStyle/>
        <a:p>
          <a:pPr lvl="0" algn="l" defTabSz="800100">
            <a:lnSpc>
              <a:spcPct val="90000"/>
            </a:lnSpc>
            <a:spcBef>
              <a:spcPct val="0"/>
            </a:spcBef>
            <a:spcAft>
              <a:spcPct val="35000"/>
            </a:spcAft>
          </a:pPr>
          <a:r>
            <a:rPr lang="de-DE" altLang="de-DE" sz="1800" b="0" kern="1200" dirty="0" smtClean="0">
              <a:solidFill>
                <a:schemeClr val="tx1"/>
              </a:solidFill>
            </a:rPr>
            <a:t>2 Lernen arrangieren </a:t>
          </a:r>
          <a:r>
            <a:rPr lang="uk-UA" altLang="de-DE" sz="1800" b="0" kern="1200" dirty="0" smtClean="0">
              <a:solidFill>
                <a:srgbClr val="002060"/>
              </a:solidFill>
            </a:rPr>
            <a:t>Навчити організовуват</a:t>
          </a:r>
          <a:r>
            <a:rPr lang="uk-UA" altLang="de-DE" sz="1800" b="0" kern="1200" dirty="0" smtClean="0">
              <a:solidFill>
                <a:schemeClr val="tx1"/>
              </a:solidFill>
            </a:rPr>
            <a:t>и</a:t>
          </a:r>
          <a:endParaRPr lang="de-DE" sz="1800" b="0" kern="1200" dirty="0">
            <a:solidFill>
              <a:schemeClr val="tx1"/>
            </a:solidFill>
          </a:endParaRPr>
        </a:p>
      </dsp:txBody>
      <dsp:txXfrm>
        <a:off x="768433" y="916676"/>
        <a:ext cx="7949251" cy="458086"/>
      </dsp:txXfrm>
    </dsp:sp>
    <dsp:sp modelId="{2DC239D1-0968-4432-837F-4BD61B5A4489}">
      <dsp:nvSpPr>
        <dsp:cNvPr id="0" name=""/>
        <dsp:cNvSpPr/>
      </dsp:nvSpPr>
      <dsp:spPr>
        <a:xfrm>
          <a:off x="482129" y="859415"/>
          <a:ext cx="572607" cy="572607"/>
        </a:xfrm>
        <a:prstGeom prst="ellipse">
          <a:avLst/>
        </a:prstGeom>
        <a:blipFill rotWithShape="0">
          <a:blip xmlns:r="http://schemas.openxmlformats.org/officeDocument/2006/relationships" r:embed="rId2"/>
          <a:stretch>
            <a:fillRect/>
          </a:stretch>
        </a:blipFill>
        <a:ln w="25400" cap="flat" cmpd="sng" algn="ctr">
          <a:solidFill>
            <a:schemeClr val="accent4">
              <a:hueOff val="-1953846"/>
              <a:satOff val="-9155"/>
              <a:lumOff val="-2712"/>
              <a:alphaOff val="0"/>
            </a:schemeClr>
          </a:solidFill>
          <a:prstDash val="solid"/>
        </a:ln>
        <a:effectLst/>
      </dsp:spPr>
      <dsp:style>
        <a:lnRef idx="2">
          <a:scrgbClr r="0" g="0" b="0"/>
        </a:lnRef>
        <a:fillRef idx="1">
          <a:scrgbClr r="0" g="0" b="0"/>
        </a:fillRef>
        <a:effectRef idx="0">
          <a:scrgbClr r="0" g="0" b="0"/>
        </a:effectRef>
        <a:fontRef idx="minor"/>
      </dsp:style>
    </dsp:sp>
    <dsp:sp modelId="{FE9C2F58-059F-46C2-A0E9-E1BA247FAC4B}">
      <dsp:nvSpPr>
        <dsp:cNvPr id="0" name=""/>
        <dsp:cNvSpPr/>
      </dsp:nvSpPr>
      <dsp:spPr>
        <a:xfrm>
          <a:off x="995762" y="1603704"/>
          <a:ext cx="7721921" cy="458086"/>
        </a:xfrm>
        <a:prstGeom prst="rect">
          <a:avLst/>
        </a:prstGeom>
        <a:solidFill>
          <a:schemeClr val="accent4">
            <a:hueOff val="-3907691"/>
            <a:satOff val="-18310"/>
            <a:lumOff val="-54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606" tIns="45720" rIns="45720" bIns="45720" numCol="1" spcCol="1270" anchor="ctr" anchorCtr="0">
          <a:noAutofit/>
        </a:bodyPr>
        <a:lstStyle/>
        <a:p>
          <a:pPr lvl="0" algn="l" defTabSz="800100">
            <a:lnSpc>
              <a:spcPct val="90000"/>
            </a:lnSpc>
            <a:spcBef>
              <a:spcPct val="0"/>
            </a:spcBef>
            <a:spcAft>
              <a:spcPct val="35000"/>
            </a:spcAft>
          </a:pPr>
          <a:r>
            <a:rPr lang="de-DE" altLang="de-DE" sz="1800" b="0" kern="1200" dirty="0" smtClean="0">
              <a:solidFill>
                <a:schemeClr val="tx1"/>
              </a:solidFill>
            </a:rPr>
            <a:t>3 Kommunikation gestalten</a:t>
          </a:r>
          <a:r>
            <a:rPr lang="uk-UA" altLang="de-DE" sz="1800" b="0" kern="1200" dirty="0" smtClean="0">
              <a:solidFill>
                <a:schemeClr val="tx1"/>
              </a:solidFill>
            </a:rPr>
            <a:t> </a:t>
          </a:r>
          <a:r>
            <a:rPr lang="uk-UA" altLang="de-DE" sz="1800" b="0" kern="1200" dirty="0" smtClean="0">
              <a:solidFill>
                <a:srgbClr val="002060"/>
              </a:solidFill>
            </a:rPr>
            <a:t>Забезпечувати спілкування</a:t>
          </a:r>
          <a:endParaRPr lang="de-DE" sz="1800" kern="1200" dirty="0">
            <a:solidFill>
              <a:srgbClr val="002060"/>
            </a:solidFill>
          </a:endParaRPr>
        </a:p>
      </dsp:txBody>
      <dsp:txXfrm>
        <a:off x="995762" y="1603704"/>
        <a:ext cx="7721921" cy="458086"/>
      </dsp:txXfrm>
    </dsp:sp>
    <dsp:sp modelId="{7319D410-A56A-4CC9-9E9F-9A7A8045E393}">
      <dsp:nvSpPr>
        <dsp:cNvPr id="0" name=""/>
        <dsp:cNvSpPr/>
      </dsp:nvSpPr>
      <dsp:spPr>
        <a:xfrm>
          <a:off x="709458" y="1546443"/>
          <a:ext cx="572607" cy="572607"/>
        </a:xfrm>
        <a:prstGeom prst="ellipse">
          <a:avLst/>
        </a:prstGeom>
        <a:blipFill rotWithShape="0">
          <a:blip xmlns:r="http://schemas.openxmlformats.org/officeDocument/2006/relationships" r:embed="rId3"/>
          <a:stretch>
            <a:fillRect/>
          </a:stretch>
        </a:blipFill>
        <a:ln w="25400" cap="flat" cmpd="sng" algn="ctr">
          <a:solidFill>
            <a:schemeClr val="accent4">
              <a:hueOff val="-3907691"/>
              <a:satOff val="-18310"/>
              <a:lumOff val="-5425"/>
              <a:alphaOff val="0"/>
            </a:schemeClr>
          </a:solidFill>
          <a:prstDash val="solid"/>
        </a:ln>
        <a:effectLst/>
      </dsp:spPr>
      <dsp:style>
        <a:lnRef idx="2">
          <a:scrgbClr r="0" g="0" b="0"/>
        </a:lnRef>
        <a:fillRef idx="1">
          <a:scrgbClr r="0" g="0" b="0"/>
        </a:fillRef>
        <a:effectRef idx="0">
          <a:scrgbClr r="0" g="0" b="0"/>
        </a:effectRef>
        <a:fontRef idx="minor"/>
      </dsp:style>
    </dsp:sp>
    <dsp:sp modelId="{D62379AD-2454-453C-B8D3-DFEA81F5C024}">
      <dsp:nvSpPr>
        <dsp:cNvPr id="0" name=""/>
        <dsp:cNvSpPr/>
      </dsp:nvSpPr>
      <dsp:spPr>
        <a:xfrm>
          <a:off x="1068346" y="2291236"/>
          <a:ext cx="7649337" cy="458086"/>
        </a:xfrm>
        <a:prstGeom prst="rect">
          <a:avLst/>
        </a:prstGeom>
        <a:solidFill>
          <a:schemeClr val="accent4">
            <a:hueOff val="-5861537"/>
            <a:satOff val="-27465"/>
            <a:lumOff val="-8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606" tIns="45720" rIns="45720" bIns="45720" numCol="1" spcCol="1270" anchor="ctr" anchorCtr="0">
          <a:noAutofit/>
        </a:bodyPr>
        <a:lstStyle/>
        <a:p>
          <a:pPr lvl="0" algn="l" defTabSz="800100">
            <a:lnSpc>
              <a:spcPct val="90000"/>
            </a:lnSpc>
            <a:spcBef>
              <a:spcPct val="0"/>
            </a:spcBef>
            <a:spcAft>
              <a:spcPct val="35000"/>
            </a:spcAft>
          </a:pPr>
          <a:r>
            <a:rPr lang="de-DE" altLang="de-DE" sz="1800" b="0" kern="1200" dirty="0" smtClean="0">
              <a:solidFill>
                <a:schemeClr val="tx1"/>
              </a:solidFill>
            </a:rPr>
            <a:t>4 Rahmenbedingungen mitgestalten </a:t>
          </a:r>
          <a:r>
            <a:rPr lang="uk-UA" altLang="de-DE" sz="1800" b="0" kern="1200" dirty="0" smtClean="0">
              <a:solidFill>
                <a:srgbClr val="002060"/>
              </a:solidFill>
            </a:rPr>
            <a:t>Створювати типові умови</a:t>
          </a:r>
          <a:endParaRPr lang="de-DE" sz="1800" kern="1200" dirty="0">
            <a:solidFill>
              <a:srgbClr val="002060"/>
            </a:solidFill>
          </a:endParaRPr>
        </a:p>
      </dsp:txBody>
      <dsp:txXfrm>
        <a:off x="1068346" y="2291236"/>
        <a:ext cx="7649337" cy="458086"/>
      </dsp:txXfrm>
    </dsp:sp>
    <dsp:sp modelId="{0A60D41C-DE50-4095-AF99-05376B794338}">
      <dsp:nvSpPr>
        <dsp:cNvPr id="0" name=""/>
        <dsp:cNvSpPr/>
      </dsp:nvSpPr>
      <dsp:spPr>
        <a:xfrm>
          <a:off x="782042" y="2233976"/>
          <a:ext cx="572607" cy="572607"/>
        </a:xfrm>
        <a:prstGeom prst="ellipse">
          <a:avLst/>
        </a:prstGeom>
        <a:blipFill rotWithShape="0">
          <a:blip xmlns:r="http://schemas.openxmlformats.org/officeDocument/2006/relationships" r:embed="rId4"/>
          <a:stretch>
            <a:fillRect/>
          </a:stretch>
        </a:blipFill>
        <a:ln w="25400" cap="flat" cmpd="sng" algn="ctr">
          <a:solidFill>
            <a:schemeClr val="accent4">
              <a:hueOff val="-5861537"/>
              <a:satOff val="-27465"/>
              <a:lumOff val="-8137"/>
              <a:alphaOff val="0"/>
            </a:schemeClr>
          </a:solidFill>
          <a:prstDash val="solid"/>
        </a:ln>
        <a:effectLst/>
      </dsp:spPr>
      <dsp:style>
        <a:lnRef idx="2">
          <a:scrgbClr r="0" g="0" b="0"/>
        </a:lnRef>
        <a:fillRef idx="1">
          <a:scrgbClr r="0" g="0" b="0"/>
        </a:fillRef>
        <a:effectRef idx="0">
          <a:scrgbClr r="0" g="0" b="0"/>
        </a:effectRef>
        <a:fontRef idx="minor"/>
      </dsp:style>
    </dsp:sp>
    <dsp:sp modelId="{6DDA58CD-1307-4968-85B9-E5C673B47AB3}">
      <dsp:nvSpPr>
        <dsp:cNvPr id="0" name=""/>
        <dsp:cNvSpPr/>
      </dsp:nvSpPr>
      <dsp:spPr>
        <a:xfrm>
          <a:off x="995762" y="2978769"/>
          <a:ext cx="7721921" cy="458086"/>
        </a:xfrm>
        <a:prstGeom prst="rect">
          <a:avLst/>
        </a:prstGeom>
        <a:solidFill>
          <a:schemeClr val="accent4">
            <a:hueOff val="-7815383"/>
            <a:satOff val="-36620"/>
            <a:lumOff val="-108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606" tIns="45720" rIns="45720" bIns="45720" numCol="1" spcCol="1270" anchor="ctr" anchorCtr="0">
          <a:noAutofit/>
        </a:bodyPr>
        <a:lstStyle/>
        <a:p>
          <a:pPr lvl="0" algn="l" defTabSz="800100">
            <a:lnSpc>
              <a:spcPct val="90000"/>
            </a:lnSpc>
            <a:spcBef>
              <a:spcPct val="0"/>
            </a:spcBef>
            <a:spcAft>
              <a:spcPct val="35000"/>
            </a:spcAft>
          </a:pPr>
          <a:r>
            <a:rPr lang="de-DE" altLang="de-DE" sz="1800" b="0" kern="1200" dirty="0" smtClean="0">
              <a:solidFill>
                <a:schemeClr val="tx1"/>
              </a:solidFill>
            </a:rPr>
            <a:t>5 Eigenes Handeln reflektieren </a:t>
          </a:r>
          <a:r>
            <a:rPr lang="uk-UA" altLang="de-DE" sz="1800" b="0" kern="1200" dirty="0" smtClean="0">
              <a:solidFill>
                <a:srgbClr val="002060"/>
              </a:solidFill>
            </a:rPr>
            <a:t>Забезпечувати рефлексію власних дій</a:t>
          </a:r>
          <a:endParaRPr lang="de-DE" sz="1800" b="0" kern="1200" dirty="0">
            <a:solidFill>
              <a:srgbClr val="002060"/>
            </a:solidFill>
          </a:endParaRPr>
        </a:p>
      </dsp:txBody>
      <dsp:txXfrm>
        <a:off x="995762" y="2978769"/>
        <a:ext cx="7721921" cy="458086"/>
      </dsp:txXfrm>
    </dsp:sp>
    <dsp:sp modelId="{34B1E168-EF4A-4B0B-9BE0-1E8782981FF4}">
      <dsp:nvSpPr>
        <dsp:cNvPr id="0" name=""/>
        <dsp:cNvSpPr/>
      </dsp:nvSpPr>
      <dsp:spPr>
        <a:xfrm>
          <a:off x="709458" y="2921508"/>
          <a:ext cx="572607" cy="572607"/>
        </a:xfrm>
        <a:prstGeom prst="ellipse">
          <a:avLst/>
        </a:prstGeom>
        <a:blipFill rotWithShape="0">
          <a:blip xmlns:r="http://schemas.openxmlformats.org/officeDocument/2006/relationships" r:embed="rId5"/>
          <a:stretch>
            <a:fillRect/>
          </a:stretch>
        </a:blipFill>
        <a:ln w="25400" cap="flat" cmpd="sng" algn="ctr">
          <a:solidFill>
            <a:schemeClr val="accent4">
              <a:hueOff val="-7815383"/>
              <a:satOff val="-36620"/>
              <a:lumOff val="-10849"/>
              <a:alphaOff val="0"/>
            </a:schemeClr>
          </a:solidFill>
          <a:prstDash val="solid"/>
        </a:ln>
        <a:effectLst/>
      </dsp:spPr>
      <dsp:style>
        <a:lnRef idx="2">
          <a:scrgbClr r="0" g="0" b="0"/>
        </a:lnRef>
        <a:fillRef idx="1">
          <a:scrgbClr r="0" g="0" b="0"/>
        </a:fillRef>
        <a:effectRef idx="0">
          <a:scrgbClr r="0" g="0" b="0"/>
        </a:effectRef>
        <a:fontRef idx="minor"/>
      </dsp:style>
    </dsp:sp>
    <dsp:sp modelId="{88B8A6E9-0FD8-403B-8A37-EB53E3CFBAD4}">
      <dsp:nvSpPr>
        <dsp:cNvPr id="0" name=""/>
        <dsp:cNvSpPr/>
      </dsp:nvSpPr>
      <dsp:spPr>
        <a:xfrm>
          <a:off x="768433" y="3665797"/>
          <a:ext cx="7949251" cy="458086"/>
        </a:xfrm>
        <a:prstGeom prst="rect">
          <a:avLst/>
        </a:prstGeom>
        <a:solidFill>
          <a:schemeClr val="accent4">
            <a:hueOff val="-9769227"/>
            <a:satOff val="-45775"/>
            <a:lumOff val="-135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606" tIns="45720" rIns="45720" bIns="45720" numCol="1" spcCol="1270" anchor="ctr" anchorCtr="0">
          <a:noAutofit/>
        </a:bodyPr>
        <a:lstStyle/>
        <a:p>
          <a:pPr lvl="0" algn="l" defTabSz="800100">
            <a:lnSpc>
              <a:spcPct val="90000"/>
            </a:lnSpc>
            <a:spcBef>
              <a:spcPct val="0"/>
            </a:spcBef>
            <a:spcAft>
              <a:spcPct val="35000"/>
            </a:spcAft>
          </a:pPr>
          <a:r>
            <a:rPr lang="de-DE" altLang="de-DE" sz="1800" b="0" kern="1200" dirty="0" smtClean="0">
              <a:solidFill>
                <a:schemeClr val="tx1"/>
              </a:solidFill>
            </a:rPr>
            <a:t>6 Erfahrungen nutzen  </a:t>
          </a:r>
          <a:r>
            <a:rPr lang="uk-UA" altLang="de-DE" sz="1800" b="0" kern="1200" dirty="0" smtClean="0">
              <a:solidFill>
                <a:srgbClr val="002060"/>
              </a:solidFill>
            </a:rPr>
            <a:t>Використовувати досвід</a:t>
          </a:r>
          <a:r>
            <a:rPr lang="de-DE" altLang="de-DE" sz="1800" b="0" kern="1200" dirty="0" smtClean="0">
              <a:solidFill>
                <a:srgbClr val="002060"/>
              </a:solidFill>
            </a:rPr>
            <a:t> </a:t>
          </a:r>
          <a:endParaRPr lang="de-DE" altLang="de-DE" sz="1800" b="0" kern="1200" dirty="0">
            <a:solidFill>
              <a:srgbClr val="002060"/>
            </a:solidFill>
          </a:endParaRPr>
        </a:p>
      </dsp:txBody>
      <dsp:txXfrm>
        <a:off x="768433" y="3665797"/>
        <a:ext cx="7949251" cy="458086"/>
      </dsp:txXfrm>
    </dsp:sp>
    <dsp:sp modelId="{ED2B3F22-22ED-4843-A9D9-B7B94FD94CA0}">
      <dsp:nvSpPr>
        <dsp:cNvPr id="0" name=""/>
        <dsp:cNvSpPr/>
      </dsp:nvSpPr>
      <dsp:spPr>
        <a:xfrm>
          <a:off x="482129" y="3608536"/>
          <a:ext cx="572607" cy="572607"/>
        </a:xfrm>
        <a:prstGeom prst="ellipse">
          <a:avLst/>
        </a:prstGeom>
        <a:blipFill rotWithShape="0">
          <a:blip xmlns:r="http://schemas.openxmlformats.org/officeDocument/2006/relationships" r:embed="rId6"/>
          <a:stretch>
            <a:fillRect/>
          </a:stretch>
        </a:blipFill>
        <a:ln w="25400" cap="flat" cmpd="sng" algn="ctr">
          <a:solidFill>
            <a:schemeClr val="accent4">
              <a:hueOff val="-9769227"/>
              <a:satOff val="-45775"/>
              <a:lumOff val="-13562"/>
              <a:alphaOff val="0"/>
            </a:schemeClr>
          </a:solidFill>
          <a:prstDash val="solid"/>
        </a:ln>
        <a:effectLst/>
      </dsp:spPr>
      <dsp:style>
        <a:lnRef idx="2">
          <a:scrgbClr r="0" g="0" b="0"/>
        </a:lnRef>
        <a:fillRef idx="1">
          <a:scrgbClr r="0" g="0" b="0"/>
        </a:fillRef>
        <a:effectRef idx="0">
          <a:scrgbClr r="0" g="0" b="0"/>
        </a:effectRef>
        <a:fontRef idx="minor"/>
      </dsp:style>
    </dsp:sp>
    <dsp:sp modelId="{851A77B8-E5A7-4AF7-A178-77820106CE1B}">
      <dsp:nvSpPr>
        <dsp:cNvPr id="0" name=""/>
        <dsp:cNvSpPr/>
      </dsp:nvSpPr>
      <dsp:spPr>
        <a:xfrm>
          <a:off x="353595" y="4353330"/>
          <a:ext cx="8364089" cy="458086"/>
        </a:xfrm>
        <a:prstGeom prst="rect">
          <a:avLst/>
        </a:prstGeom>
        <a:solidFill>
          <a:schemeClr val="accent4">
            <a:hueOff val="-11723073"/>
            <a:satOff val="-54930"/>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606" tIns="45720" rIns="45720" bIns="45720" numCol="1" spcCol="1270" anchor="ctr" anchorCtr="0">
          <a:noAutofit/>
        </a:bodyPr>
        <a:lstStyle/>
        <a:p>
          <a:pPr lvl="0" algn="l" defTabSz="800100">
            <a:lnSpc>
              <a:spcPct val="90000"/>
            </a:lnSpc>
            <a:spcBef>
              <a:spcPct val="0"/>
            </a:spcBef>
            <a:spcAft>
              <a:spcPct val="35000"/>
            </a:spcAft>
          </a:pPr>
          <a:r>
            <a:rPr lang="de-DE" altLang="de-DE" sz="1800" b="0" kern="1200" dirty="0" smtClean="0">
              <a:solidFill>
                <a:schemeClr val="tx1"/>
              </a:solidFill>
            </a:rPr>
            <a:t>7 Wissenschaftliche Theorien anwenden </a:t>
          </a:r>
          <a:r>
            <a:rPr lang="uk-UA" altLang="de-DE" sz="1800" b="0" kern="1200" dirty="0" smtClean="0">
              <a:solidFill>
                <a:srgbClr val="002060"/>
              </a:solidFill>
            </a:rPr>
            <a:t>Використовувати наукові теорії</a:t>
          </a:r>
          <a:endParaRPr lang="de-DE" altLang="de-DE" sz="1800" b="0" kern="1200" dirty="0">
            <a:solidFill>
              <a:srgbClr val="002060"/>
            </a:solidFill>
          </a:endParaRPr>
        </a:p>
      </dsp:txBody>
      <dsp:txXfrm>
        <a:off x="353595" y="4353330"/>
        <a:ext cx="8364089" cy="458086"/>
      </dsp:txXfrm>
    </dsp:sp>
    <dsp:sp modelId="{E3178D5E-F13B-441E-B6B4-84D6DC44CD35}">
      <dsp:nvSpPr>
        <dsp:cNvPr id="0" name=""/>
        <dsp:cNvSpPr/>
      </dsp:nvSpPr>
      <dsp:spPr>
        <a:xfrm>
          <a:off x="67291" y="4296069"/>
          <a:ext cx="572607" cy="572607"/>
        </a:xfrm>
        <a:prstGeom prst="ellipse">
          <a:avLst/>
        </a:prstGeom>
        <a:blipFill rotWithShape="0">
          <a:blip xmlns:r="http://schemas.openxmlformats.org/officeDocument/2006/relationships" r:embed="rId7"/>
          <a:stretch>
            <a:fillRect/>
          </a:stretch>
        </a:blipFill>
        <a:ln w="25400" cap="flat" cmpd="sng" algn="ctr">
          <a:solidFill>
            <a:schemeClr val="accent4">
              <a:hueOff val="-11723073"/>
              <a:satOff val="-54930"/>
              <a:lumOff val="-1627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3A94B-1DF8-4AED-9305-DCDDA433B4D2}">
      <dsp:nvSpPr>
        <dsp:cNvPr id="0" name=""/>
        <dsp:cNvSpPr/>
      </dsp:nvSpPr>
      <dsp:spPr>
        <a:xfrm>
          <a:off x="95249" y="1327695"/>
          <a:ext cx="2460625" cy="1408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36000" rIns="10795" bIns="10795" numCol="1" spcCol="1270" anchor="ctr" anchorCtr="0">
          <a:noAutofit/>
        </a:bodyPr>
        <a:lstStyle/>
        <a:p>
          <a:pPr lvl="0" algn="ctr" defTabSz="755650">
            <a:lnSpc>
              <a:spcPct val="90000"/>
            </a:lnSpc>
            <a:spcBef>
              <a:spcPct val="0"/>
            </a:spcBef>
            <a:spcAft>
              <a:spcPct val="35000"/>
            </a:spcAft>
          </a:pPr>
          <a:r>
            <a:rPr lang="de-DE" sz="1700" kern="1200" dirty="0" smtClean="0"/>
            <a:t>Berufliche Handlungskompetenz</a:t>
          </a:r>
        </a:p>
        <a:p>
          <a:pPr lvl="0" algn="ctr" defTabSz="755650">
            <a:lnSpc>
              <a:spcPct val="90000"/>
            </a:lnSpc>
            <a:spcBef>
              <a:spcPct val="0"/>
            </a:spcBef>
            <a:spcAft>
              <a:spcPct val="35000"/>
            </a:spcAft>
          </a:pPr>
          <a:r>
            <a:rPr lang="uk-UA" sz="1700" kern="1200" dirty="0" smtClean="0"/>
            <a:t>Професійна практична </a:t>
          </a:r>
        </a:p>
        <a:p>
          <a:pPr lvl="0" algn="ctr" defTabSz="755650">
            <a:lnSpc>
              <a:spcPct val="90000"/>
            </a:lnSpc>
            <a:spcBef>
              <a:spcPct val="0"/>
            </a:spcBef>
            <a:spcAft>
              <a:spcPct val="35000"/>
            </a:spcAft>
          </a:pPr>
          <a:r>
            <a:rPr lang="uk-UA" sz="1700" kern="1200" dirty="0" smtClean="0"/>
            <a:t>компетенція</a:t>
          </a:r>
          <a:endParaRPr lang="de-DE" sz="1700" kern="1200" dirty="0"/>
        </a:p>
      </dsp:txBody>
      <dsp:txXfrm>
        <a:off x="136506" y="1368952"/>
        <a:ext cx="2378111" cy="1326095"/>
      </dsp:txXfrm>
    </dsp:sp>
    <dsp:sp modelId="{7DF1A1B8-6368-46BA-948E-6940B13D0833}">
      <dsp:nvSpPr>
        <dsp:cNvPr id="0" name=""/>
        <dsp:cNvSpPr/>
      </dsp:nvSpPr>
      <dsp:spPr>
        <a:xfrm rot="18289469">
          <a:off x="2186232" y="1297324"/>
          <a:ext cx="1723535" cy="54492"/>
        </a:xfrm>
        <a:custGeom>
          <a:avLst/>
          <a:gdLst/>
          <a:ahLst/>
          <a:cxnLst/>
          <a:rect l="0" t="0" r="0" b="0"/>
          <a:pathLst>
            <a:path>
              <a:moveTo>
                <a:pt x="0" y="27246"/>
              </a:moveTo>
              <a:lnTo>
                <a:pt x="1723535"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de-DE" sz="600" kern="1200"/>
        </a:p>
      </dsp:txBody>
      <dsp:txXfrm>
        <a:off x="3004911" y="1281481"/>
        <a:ext cx="86176" cy="86176"/>
      </dsp:txXfrm>
    </dsp:sp>
    <dsp:sp modelId="{49C02999-5152-4D72-AE6B-16DA54D0BFB9}">
      <dsp:nvSpPr>
        <dsp:cNvPr id="0" name=""/>
        <dsp:cNvSpPr/>
      </dsp:nvSpPr>
      <dsp:spPr>
        <a:xfrm>
          <a:off x="3540125" y="1984"/>
          <a:ext cx="2460625" cy="1230312"/>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de-DE" sz="1700" kern="1200" dirty="0" smtClean="0"/>
            <a:t>Fachkompetenz</a:t>
          </a:r>
        </a:p>
        <a:p>
          <a:pPr lvl="0" algn="ctr" defTabSz="755650">
            <a:lnSpc>
              <a:spcPct val="90000"/>
            </a:lnSpc>
            <a:spcBef>
              <a:spcPct val="0"/>
            </a:spcBef>
            <a:spcAft>
              <a:spcPct val="35000"/>
            </a:spcAft>
          </a:pPr>
          <a:r>
            <a:rPr lang="uk-UA" sz="1700" kern="1200" dirty="0" smtClean="0"/>
            <a:t>Фахова компетенція</a:t>
          </a:r>
          <a:endParaRPr lang="de-DE" sz="1700" kern="1200" dirty="0"/>
        </a:p>
      </dsp:txBody>
      <dsp:txXfrm>
        <a:off x="3576160" y="38019"/>
        <a:ext cx="2388555" cy="1158242"/>
      </dsp:txXfrm>
    </dsp:sp>
    <dsp:sp modelId="{15628ED1-8CA6-4C1F-8154-61E6560BF267}">
      <dsp:nvSpPr>
        <dsp:cNvPr id="0" name=""/>
        <dsp:cNvSpPr/>
      </dsp:nvSpPr>
      <dsp:spPr>
        <a:xfrm>
          <a:off x="2555874" y="2004753"/>
          <a:ext cx="984250" cy="54492"/>
        </a:xfrm>
        <a:custGeom>
          <a:avLst/>
          <a:gdLst/>
          <a:ahLst/>
          <a:cxnLst/>
          <a:rect l="0" t="0" r="0" b="0"/>
          <a:pathLst>
            <a:path>
              <a:moveTo>
                <a:pt x="0" y="27246"/>
              </a:moveTo>
              <a:lnTo>
                <a:pt x="984250"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3023393" y="2007393"/>
        <a:ext cx="49212" cy="49212"/>
      </dsp:txXfrm>
    </dsp:sp>
    <dsp:sp modelId="{82C2CDB6-60F7-480F-8960-AFF6922B1C6C}">
      <dsp:nvSpPr>
        <dsp:cNvPr id="0" name=""/>
        <dsp:cNvSpPr/>
      </dsp:nvSpPr>
      <dsp:spPr>
        <a:xfrm>
          <a:off x="3540125" y="1416843"/>
          <a:ext cx="2460625" cy="1230312"/>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de-DE" sz="1700" kern="1200" dirty="0" smtClean="0"/>
            <a:t>Selbstkompetenz</a:t>
          </a:r>
          <a:endParaRPr lang="uk-UA" sz="1700" kern="1200" dirty="0" smtClean="0"/>
        </a:p>
        <a:p>
          <a:pPr lvl="0" algn="ctr" defTabSz="755650">
            <a:lnSpc>
              <a:spcPct val="90000"/>
            </a:lnSpc>
            <a:spcBef>
              <a:spcPct val="0"/>
            </a:spcBef>
            <a:spcAft>
              <a:spcPct val="35000"/>
            </a:spcAft>
          </a:pPr>
          <a:r>
            <a:rPr lang="uk-UA" sz="1700" kern="1200" dirty="0" smtClean="0"/>
            <a:t>Особиста компетенція</a:t>
          </a:r>
          <a:endParaRPr lang="de-DE" sz="1700" kern="1200" dirty="0"/>
        </a:p>
      </dsp:txBody>
      <dsp:txXfrm>
        <a:off x="3576160" y="1452878"/>
        <a:ext cx="2388555" cy="1158242"/>
      </dsp:txXfrm>
    </dsp:sp>
    <dsp:sp modelId="{A754FD2D-D3BB-4965-A40B-2101133B1969}">
      <dsp:nvSpPr>
        <dsp:cNvPr id="0" name=""/>
        <dsp:cNvSpPr/>
      </dsp:nvSpPr>
      <dsp:spPr>
        <a:xfrm rot="3310531">
          <a:off x="2186232" y="2712183"/>
          <a:ext cx="1723535" cy="54492"/>
        </a:xfrm>
        <a:custGeom>
          <a:avLst/>
          <a:gdLst/>
          <a:ahLst/>
          <a:cxnLst/>
          <a:rect l="0" t="0" r="0" b="0"/>
          <a:pathLst>
            <a:path>
              <a:moveTo>
                <a:pt x="0" y="27246"/>
              </a:moveTo>
              <a:lnTo>
                <a:pt x="1723535"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de-DE" sz="600" kern="1200"/>
        </a:p>
      </dsp:txBody>
      <dsp:txXfrm>
        <a:off x="3004911" y="2696341"/>
        <a:ext cx="86176" cy="86176"/>
      </dsp:txXfrm>
    </dsp:sp>
    <dsp:sp modelId="{FB0CD189-8D7B-4CF5-A537-4029AF6E8D66}">
      <dsp:nvSpPr>
        <dsp:cNvPr id="0" name=""/>
        <dsp:cNvSpPr/>
      </dsp:nvSpPr>
      <dsp:spPr>
        <a:xfrm>
          <a:off x="3540125" y="2831703"/>
          <a:ext cx="2460625" cy="123031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de-DE" sz="1700" kern="1200" dirty="0" smtClean="0"/>
            <a:t>Sozialkompetenz</a:t>
          </a:r>
        </a:p>
        <a:p>
          <a:pPr lvl="0" algn="ctr" defTabSz="755650">
            <a:lnSpc>
              <a:spcPct val="90000"/>
            </a:lnSpc>
            <a:spcBef>
              <a:spcPct val="0"/>
            </a:spcBef>
            <a:spcAft>
              <a:spcPct val="35000"/>
            </a:spcAft>
          </a:pPr>
          <a:r>
            <a:rPr lang="uk-UA" sz="1700" kern="1200" dirty="0" smtClean="0"/>
            <a:t>Соціальна компетенція</a:t>
          </a:r>
          <a:endParaRPr lang="de-DE" sz="1700" kern="1200" dirty="0"/>
        </a:p>
      </dsp:txBody>
      <dsp:txXfrm>
        <a:off x="3576160" y="2867738"/>
        <a:ext cx="2388555" cy="11582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37701-4932-4697-B138-0951B4809E11}">
      <dsp:nvSpPr>
        <dsp:cNvPr id="0" name=""/>
        <dsp:cNvSpPr/>
      </dsp:nvSpPr>
      <dsp:spPr>
        <a:xfrm>
          <a:off x="-5861602" y="-897066"/>
          <a:ext cx="6978237" cy="6978237"/>
        </a:xfrm>
        <a:prstGeom prst="blockArc">
          <a:avLst>
            <a:gd name="adj1" fmla="val 18900000"/>
            <a:gd name="adj2" fmla="val 2700000"/>
            <a:gd name="adj3" fmla="val 31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454C47-5AE4-4A5C-980A-3B6E1A665020}">
      <dsp:nvSpPr>
        <dsp:cNvPr id="0" name=""/>
        <dsp:cNvSpPr/>
      </dsp:nvSpPr>
      <dsp:spPr>
        <a:xfrm>
          <a:off x="488042" y="323902"/>
          <a:ext cx="7935379" cy="64822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25" tIns="43180" rIns="43180" bIns="43180" numCol="1" spcCol="1270" anchor="ctr" anchorCtr="0">
          <a:noAutofit/>
        </a:bodyPr>
        <a:lstStyle/>
        <a:p>
          <a:pPr lvl="0" algn="l" defTabSz="755650">
            <a:lnSpc>
              <a:spcPct val="90000"/>
            </a:lnSpc>
            <a:spcBef>
              <a:spcPct val="0"/>
            </a:spcBef>
            <a:spcAft>
              <a:spcPct val="35000"/>
            </a:spcAft>
          </a:pPr>
          <a:r>
            <a:rPr lang="de-DE" sz="1700" kern="1200" dirty="0" smtClean="0">
              <a:solidFill>
                <a:schemeClr val="tx1"/>
              </a:solidFill>
            </a:rPr>
            <a:t>Vermeidung von trägem Wissen </a:t>
          </a:r>
          <a:endParaRPr lang="uk-UA" sz="1700" kern="1200" dirty="0" smtClean="0">
            <a:solidFill>
              <a:schemeClr val="tx1"/>
            </a:solidFill>
          </a:endParaRPr>
        </a:p>
        <a:p>
          <a:pPr lvl="0" algn="l" defTabSz="755650">
            <a:lnSpc>
              <a:spcPct val="90000"/>
            </a:lnSpc>
            <a:spcBef>
              <a:spcPct val="0"/>
            </a:spcBef>
            <a:spcAft>
              <a:spcPct val="35000"/>
            </a:spcAft>
          </a:pPr>
          <a:r>
            <a:rPr lang="uk-UA" sz="1700" kern="1200" dirty="0" smtClean="0">
              <a:solidFill>
                <a:srgbClr val="002060"/>
              </a:solidFill>
            </a:rPr>
            <a:t>Уникання інертного засвоєння знань</a:t>
          </a:r>
          <a:endParaRPr lang="de-DE" sz="1700" kern="1200" dirty="0">
            <a:solidFill>
              <a:srgbClr val="002060"/>
            </a:solidFill>
          </a:endParaRPr>
        </a:p>
      </dsp:txBody>
      <dsp:txXfrm>
        <a:off x="488042" y="323902"/>
        <a:ext cx="7935379" cy="648220"/>
      </dsp:txXfrm>
    </dsp:sp>
    <dsp:sp modelId="{B2C611F4-89C5-4627-BE31-D64A811FCA27}">
      <dsp:nvSpPr>
        <dsp:cNvPr id="0" name=""/>
        <dsp:cNvSpPr/>
      </dsp:nvSpPr>
      <dsp:spPr>
        <a:xfrm>
          <a:off x="82904" y="242875"/>
          <a:ext cx="810275" cy="810275"/>
        </a:xfrm>
        <a:prstGeom prst="ellipse">
          <a:avLst/>
        </a:prstGeom>
        <a:blipFill rotWithShape="0">
          <a:blip xmlns:r="http://schemas.openxmlformats.org/officeDocument/2006/relationships" r:embed="rId1"/>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07E219-6542-4E32-9346-451B93412B99}">
      <dsp:nvSpPr>
        <dsp:cNvPr id="0" name=""/>
        <dsp:cNvSpPr/>
      </dsp:nvSpPr>
      <dsp:spPr>
        <a:xfrm>
          <a:off x="952538" y="1295922"/>
          <a:ext cx="7470884" cy="648220"/>
        </a:xfrm>
        <a:prstGeom prst="rect">
          <a:avLst/>
        </a:prstGeom>
        <a:solidFill>
          <a:schemeClr val="accent4">
            <a:hueOff val="-2930768"/>
            <a:satOff val="-13733"/>
            <a:lumOff val="-40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25" tIns="43180" rIns="43180" bIns="43180" numCol="1" spcCol="1270" anchor="ctr" anchorCtr="0">
          <a:noAutofit/>
        </a:bodyPr>
        <a:lstStyle/>
        <a:p>
          <a:pPr lvl="0" algn="l" defTabSz="755650">
            <a:lnSpc>
              <a:spcPct val="90000"/>
            </a:lnSpc>
            <a:spcBef>
              <a:spcPct val="0"/>
            </a:spcBef>
            <a:spcAft>
              <a:spcPct val="35000"/>
            </a:spcAft>
          </a:pPr>
          <a:r>
            <a:rPr lang="de-DE" sz="1700" kern="1200" dirty="0" smtClean="0">
              <a:solidFill>
                <a:schemeClr val="tx1"/>
              </a:solidFill>
            </a:rPr>
            <a:t>Überwindung von Realitätsferne </a:t>
          </a:r>
          <a:r>
            <a:rPr lang="uk-UA" sz="1700" kern="1200" dirty="0" smtClean="0">
              <a:solidFill>
                <a:srgbClr val="002060"/>
              </a:solidFill>
            </a:rPr>
            <a:t>Подолання реальних перешкод</a:t>
          </a:r>
          <a:endParaRPr lang="de-DE" sz="1700" kern="1200" dirty="0">
            <a:solidFill>
              <a:srgbClr val="002060"/>
            </a:solidFill>
          </a:endParaRPr>
        </a:p>
      </dsp:txBody>
      <dsp:txXfrm>
        <a:off x="952538" y="1295922"/>
        <a:ext cx="7470884" cy="648220"/>
      </dsp:txXfrm>
    </dsp:sp>
    <dsp:sp modelId="{AC674DA0-A588-4C2E-8623-04DA28B7166E}">
      <dsp:nvSpPr>
        <dsp:cNvPr id="0" name=""/>
        <dsp:cNvSpPr/>
      </dsp:nvSpPr>
      <dsp:spPr>
        <a:xfrm>
          <a:off x="547400" y="1214895"/>
          <a:ext cx="810275" cy="810275"/>
        </a:xfrm>
        <a:prstGeom prst="ellipse">
          <a:avLst/>
        </a:prstGeom>
        <a:blipFill rotWithShape="0">
          <a:blip xmlns:r="http://schemas.openxmlformats.org/officeDocument/2006/relationships" r:embed="rId2"/>
          <a:stretch>
            <a:fillRect/>
          </a:stretch>
        </a:blipFill>
        <a:ln w="25400" cap="flat" cmpd="sng" algn="ctr">
          <a:solidFill>
            <a:schemeClr val="accent4">
              <a:hueOff val="-2930768"/>
              <a:satOff val="-13733"/>
              <a:lumOff val="-4068"/>
              <a:alphaOff val="0"/>
            </a:schemeClr>
          </a:solidFill>
          <a:prstDash val="solid"/>
        </a:ln>
        <a:effectLst/>
      </dsp:spPr>
      <dsp:style>
        <a:lnRef idx="2">
          <a:scrgbClr r="0" g="0" b="0"/>
        </a:lnRef>
        <a:fillRef idx="1">
          <a:scrgbClr r="0" g="0" b="0"/>
        </a:fillRef>
        <a:effectRef idx="0">
          <a:scrgbClr r="0" g="0" b="0"/>
        </a:effectRef>
        <a:fontRef idx="minor"/>
      </dsp:style>
    </dsp:sp>
    <dsp:sp modelId="{CB4E9565-1C7D-4F64-86F4-1AF42C5F77CF}">
      <dsp:nvSpPr>
        <dsp:cNvPr id="0" name=""/>
        <dsp:cNvSpPr/>
      </dsp:nvSpPr>
      <dsp:spPr>
        <a:xfrm>
          <a:off x="1095101" y="2267942"/>
          <a:ext cx="7328321" cy="648220"/>
        </a:xfrm>
        <a:prstGeom prst="rect">
          <a:avLst/>
        </a:prstGeom>
        <a:solidFill>
          <a:schemeClr val="accent4">
            <a:hueOff val="-5861537"/>
            <a:satOff val="-27465"/>
            <a:lumOff val="-8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25" tIns="43180" rIns="43180" bIns="43180" numCol="1" spcCol="1270" anchor="ctr" anchorCtr="0">
          <a:noAutofit/>
        </a:bodyPr>
        <a:lstStyle/>
        <a:p>
          <a:pPr lvl="0" algn="l" defTabSz="755650">
            <a:lnSpc>
              <a:spcPct val="90000"/>
            </a:lnSpc>
            <a:spcBef>
              <a:spcPct val="0"/>
            </a:spcBef>
            <a:spcAft>
              <a:spcPct val="35000"/>
            </a:spcAft>
          </a:pPr>
          <a:r>
            <a:rPr lang="de-DE" sz="1700" kern="1200" dirty="0" smtClean="0">
              <a:solidFill>
                <a:schemeClr val="tx1"/>
              </a:solidFill>
            </a:rPr>
            <a:t>Erfolgreicher Lerntransfer </a:t>
          </a:r>
          <a:r>
            <a:rPr lang="uk-UA" sz="1700" kern="1200" dirty="0" smtClean="0">
              <a:solidFill>
                <a:srgbClr val="002060"/>
              </a:solidFill>
            </a:rPr>
            <a:t>Успішна передача знань</a:t>
          </a:r>
          <a:endParaRPr lang="de-DE" sz="1700" kern="1200" dirty="0">
            <a:solidFill>
              <a:srgbClr val="002060"/>
            </a:solidFill>
          </a:endParaRPr>
        </a:p>
      </dsp:txBody>
      <dsp:txXfrm>
        <a:off x="1095101" y="2267942"/>
        <a:ext cx="7328321" cy="648220"/>
      </dsp:txXfrm>
    </dsp:sp>
    <dsp:sp modelId="{90A3AAFA-E1C5-4281-9D78-922699B59018}">
      <dsp:nvSpPr>
        <dsp:cNvPr id="0" name=""/>
        <dsp:cNvSpPr/>
      </dsp:nvSpPr>
      <dsp:spPr>
        <a:xfrm>
          <a:off x="689963" y="2186914"/>
          <a:ext cx="810275" cy="810275"/>
        </a:xfrm>
        <a:prstGeom prst="ellipse">
          <a:avLst/>
        </a:prstGeom>
        <a:blipFill rotWithShape="0">
          <a:blip xmlns:r="http://schemas.openxmlformats.org/officeDocument/2006/relationships" r:embed="rId3"/>
          <a:stretch>
            <a:fillRect/>
          </a:stretch>
        </a:blipFill>
        <a:ln w="25400" cap="flat" cmpd="sng" algn="ctr">
          <a:solidFill>
            <a:schemeClr val="accent4">
              <a:hueOff val="-5861537"/>
              <a:satOff val="-27465"/>
              <a:lumOff val="-8137"/>
              <a:alphaOff val="0"/>
            </a:schemeClr>
          </a:solidFill>
          <a:prstDash val="solid"/>
        </a:ln>
        <a:effectLst/>
      </dsp:spPr>
      <dsp:style>
        <a:lnRef idx="2">
          <a:scrgbClr r="0" g="0" b="0"/>
        </a:lnRef>
        <a:fillRef idx="1">
          <a:scrgbClr r="0" g="0" b="0"/>
        </a:fillRef>
        <a:effectRef idx="0">
          <a:scrgbClr r="0" g="0" b="0"/>
        </a:effectRef>
        <a:fontRef idx="minor"/>
      </dsp:style>
    </dsp:sp>
    <dsp:sp modelId="{33B4A991-5CC4-41A4-B246-BC07934CE725}">
      <dsp:nvSpPr>
        <dsp:cNvPr id="0" name=""/>
        <dsp:cNvSpPr/>
      </dsp:nvSpPr>
      <dsp:spPr>
        <a:xfrm>
          <a:off x="952538" y="3239961"/>
          <a:ext cx="7470884" cy="648220"/>
        </a:xfrm>
        <a:prstGeom prst="rect">
          <a:avLst/>
        </a:prstGeom>
        <a:solidFill>
          <a:schemeClr val="accent4">
            <a:hueOff val="-8792305"/>
            <a:satOff val="-41198"/>
            <a:lumOff val="-122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25" tIns="43180" rIns="43180" bIns="43180" numCol="1" spcCol="1270" anchor="ctr" anchorCtr="0">
          <a:noAutofit/>
        </a:bodyPr>
        <a:lstStyle/>
        <a:p>
          <a:pPr lvl="0" algn="l" defTabSz="755650">
            <a:lnSpc>
              <a:spcPct val="90000"/>
            </a:lnSpc>
            <a:spcBef>
              <a:spcPct val="0"/>
            </a:spcBef>
            <a:spcAft>
              <a:spcPct val="35000"/>
            </a:spcAft>
          </a:pPr>
          <a:r>
            <a:rPr lang="de-DE" sz="1700" kern="1200" dirty="0" smtClean="0">
              <a:solidFill>
                <a:schemeClr val="tx1"/>
              </a:solidFill>
            </a:rPr>
            <a:t>Höhere Lernmotivation </a:t>
          </a:r>
          <a:r>
            <a:rPr lang="uk-UA" sz="1700" kern="1200" dirty="0" smtClean="0">
              <a:solidFill>
                <a:srgbClr val="002060"/>
              </a:solidFill>
            </a:rPr>
            <a:t>Висока мотивація навчання</a:t>
          </a:r>
          <a:endParaRPr lang="de-DE" sz="1700" kern="1200" dirty="0">
            <a:solidFill>
              <a:srgbClr val="002060"/>
            </a:solidFill>
          </a:endParaRPr>
        </a:p>
      </dsp:txBody>
      <dsp:txXfrm>
        <a:off x="952538" y="3239961"/>
        <a:ext cx="7470884" cy="648220"/>
      </dsp:txXfrm>
    </dsp:sp>
    <dsp:sp modelId="{1D0CB730-AC4C-40D3-BDE4-58D8C84774CC}">
      <dsp:nvSpPr>
        <dsp:cNvPr id="0" name=""/>
        <dsp:cNvSpPr/>
      </dsp:nvSpPr>
      <dsp:spPr>
        <a:xfrm>
          <a:off x="547400" y="3158934"/>
          <a:ext cx="810275" cy="810275"/>
        </a:xfrm>
        <a:prstGeom prst="ellipse">
          <a:avLst/>
        </a:prstGeom>
        <a:blipFill rotWithShape="0">
          <a:blip xmlns:r="http://schemas.openxmlformats.org/officeDocument/2006/relationships" r:embed="rId4"/>
          <a:stretch>
            <a:fillRect/>
          </a:stretch>
        </a:blipFill>
        <a:ln w="25400" cap="flat" cmpd="sng" algn="ctr">
          <a:solidFill>
            <a:schemeClr val="accent4">
              <a:hueOff val="-8792305"/>
              <a:satOff val="-41198"/>
              <a:lumOff val="-12205"/>
              <a:alphaOff val="0"/>
            </a:schemeClr>
          </a:solidFill>
          <a:prstDash val="solid"/>
        </a:ln>
        <a:effectLst/>
      </dsp:spPr>
      <dsp:style>
        <a:lnRef idx="2">
          <a:scrgbClr r="0" g="0" b="0"/>
        </a:lnRef>
        <a:fillRef idx="1">
          <a:scrgbClr r="0" g="0" b="0"/>
        </a:fillRef>
        <a:effectRef idx="0">
          <a:scrgbClr r="0" g="0" b="0"/>
        </a:effectRef>
        <a:fontRef idx="minor"/>
      </dsp:style>
    </dsp:sp>
    <dsp:sp modelId="{7DA45A5B-C404-4C09-8707-9D2CEFB90FD4}">
      <dsp:nvSpPr>
        <dsp:cNvPr id="0" name=""/>
        <dsp:cNvSpPr/>
      </dsp:nvSpPr>
      <dsp:spPr>
        <a:xfrm>
          <a:off x="488042" y="4211981"/>
          <a:ext cx="7935379" cy="648220"/>
        </a:xfrm>
        <a:prstGeom prst="rect">
          <a:avLst/>
        </a:prstGeom>
        <a:solidFill>
          <a:schemeClr val="accent4">
            <a:hueOff val="-11723073"/>
            <a:satOff val="-54930"/>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525" tIns="43180" rIns="43180" bIns="43180" numCol="1" spcCol="1270" anchor="ctr" anchorCtr="0">
          <a:noAutofit/>
        </a:bodyPr>
        <a:lstStyle/>
        <a:p>
          <a:pPr lvl="0" algn="l" defTabSz="755650">
            <a:lnSpc>
              <a:spcPct val="90000"/>
            </a:lnSpc>
            <a:spcBef>
              <a:spcPct val="0"/>
            </a:spcBef>
            <a:spcAft>
              <a:spcPct val="35000"/>
            </a:spcAft>
          </a:pPr>
          <a:r>
            <a:rPr lang="de-DE" sz="1700" kern="1200" dirty="0" smtClean="0">
              <a:solidFill>
                <a:schemeClr val="tx1"/>
              </a:solidFill>
            </a:rPr>
            <a:t>Befähigung zu selbständigem Planen-Durchführen-Kontrollieren </a:t>
          </a:r>
          <a:r>
            <a:rPr lang="uk-UA" sz="1700" kern="1200" dirty="0" smtClean="0">
              <a:solidFill>
                <a:srgbClr val="002060"/>
              </a:solidFill>
            </a:rPr>
            <a:t>Можливість самостійно планувати-виконувати-контролювати</a:t>
          </a:r>
          <a:endParaRPr lang="de-DE" sz="1700" kern="1200" dirty="0">
            <a:solidFill>
              <a:srgbClr val="002060"/>
            </a:solidFill>
          </a:endParaRPr>
        </a:p>
      </dsp:txBody>
      <dsp:txXfrm>
        <a:off x="488042" y="4211981"/>
        <a:ext cx="7935379" cy="648220"/>
      </dsp:txXfrm>
    </dsp:sp>
    <dsp:sp modelId="{A02E08EF-9E17-4AA5-94C3-DC8113B1F4E0}">
      <dsp:nvSpPr>
        <dsp:cNvPr id="0" name=""/>
        <dsp:cNvSpPr/>
      </dsp:nvSpPr>
      <dsp:spPr>
        <a:xfrm>
          <a:off x="82904" y="4130954"/>
          <a:ext cx="810275" cy="810275"/>
        </a:xfrm>
        <a:prstGeom prst="ellipse">
          <a:avLst/>
        </a:prstGeom>
        <a:blipFill rotWithShape="0">
          <a:blip xmlns:r="http://schemas.openxmlformats.org/officeDocument/2006/relationships" r:embed="rId5"/>
          <a:stretch>
            <a:fillRect/>
          </a:stretch>
        </a:blipFill>
        <a:ln w="25400" cap="flat" cmpd="sng" algn="ctr">
          <a:solidFill>
            <a:schemeClr val="accent4">
              <a:hueOff val="-11723073"/>
              <a:satOff val="-54930"/>
              <a:lumOff val="-1627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D702F-4119-4962-BD7D-6DC1ABAE4B51}">
      <dsp:nvSpPr>
        <dsp:cNvPr id="0" name=""/>
        <dsp:cNvSpPr/>
      </dsp:nvSpPr>
      <dsp:spPr>
        <a:xfrm>
          <a:off x="0" y="110425"/>
          <a:ext cx="6962546" cy="8225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de-DE" sz="1900" kern="1200" dirty="0" smtClean="0">
              <a:solidFill>
                <a:schemeClr val="tx1"/>
              </a:solidFill>
            </a:rPr>
            <a:t>Realitätsnahe Problemkonstellation</a:t>
          </a:r>
        </a:p>
        <a:p>
          <a:pPr lvl="0" algn="l" defTabSz="844550">
            <a:lnSpc>
              <a:spcPct val="90000"/>
            </a:lnSpc>
            <a:spcBef>
              <a:spcPct val="0"/>
            </a:spcBef>
            <a:spcAft>
              <a:spcPct val="35000"/>
            </a:spcAft>
          </a:pPr>
          <a:r>
            <a:rPr lang="uk-UA" sz="1900" kern="1200" dirty="0" smtClean="0">
              <a:solidFill>
                <a:srgbClr val="002060"/>
              </a:solidFill>
            </a:rPr>
            <a:t>Виконання реальних проблемних завдань</a:t>
          </a:r>
          <a:endParaRPr lang="de-DE" sz="1900" kern="1200" dirty="0">
            <a:solidFill>
              <a:srgbClr val="002060"/>
            </a:solidFill>
          </a:endParaRPr>
        </a:p>
      </dsp:txBody>
      <dsp:txXfrm>
        <a:off x="40152" y="150577"/>
        <a:ext cx="6882242" cy="742206"/>
      </dsp:txXfrm>
    </dsp:sp>
    <dsp:sp modelId="{E4BC7C93-36F6-45FF-A48B-FD9427E0490D}">
      <dsp:nvSpPr>
        <dsp:cNvPr id="0" name=""/>
        <dsp:cNvSpPr/>
      </dsp:nvSpPr>
      <dsp:spPr>
        <a:xfrm>
          <a:off x="0" y="987655"/>
          <a:ext cx="6962546" cy="8225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de-DE" sz="1900" kern="1200" dirty="0" smtClean="0">
              <a:solidFill>
                <a:schemeClr val="tx1"/>
              </a:solidFill>
            </a:rPr>
            <a:t>Komplexe Lehr-/Lernarrangements</a:t>
          </a:r>
        </a:p>
        <a:p>
          <a:pPr lvl="0" algn="l" defTabSz="844550">
            <a:lnSpc>
              <a:spcPct val="90000"/>
            </a:lnSpc>
            <a:spcBef>
              <a:spcPct val="0"/>
            </a:spcBef>
            <a:spcAft>
              <a:spcPct val="35000"/>
            </a:spcAft>
          </a:pPr>
          <a:r>
            <a:rPr lang="uk-UA" sz="1900" kern="1200" dirty="0" smtClean="0">
              <a:solidFill>
                <a:srgbClr val="002060"/>
              </a:solidFill>
            </a:rPr>
            <a:t>Комплексні методи навчання/ навчального процес</a:t>
          </a:r>
          <a:r>
            <a:rPr lang="uk-UA" sz="1900" kern="1200" dirty="0" smtClean="0">
              <a:solidFill>
                <a:schemeClr val="tx1"/>
              </a:solidFill>
            </a:rPr>
            <a:t>у</a:t>
          </a:r>
          <a:endParaRPr lang="de-DE" sz="1900" kern="1200" dirty="0">
            <a:solidFill>
              <a:schemeClr val="tx1"/>
            </a:solidFill>
          </a:endParaRPr>
        </a:p>
      </dsp:txBody>
      <dsp:txXfrm>
        <a:off x="40152" y="1027807"/>
        <a:ext cx="6882242" cy="742206"/>
      </dsp:txXfrm>
    </dsp:sp>
    <dsp:sp modelId="{9F635D56-A9D0-4323-994D-47F912183AE5}">
      <dsp:nvSpPr>
        <dsp:cNvPr id="0" name=""/>
        <dsp:cNvSpPr/>
      </dsp:nvSpPr>
      <dsp:spPr>
        <a:xfrm>
          <a:off x="0" y="1864885"/>
          <a:ext cx="6962546" cy="8225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de-DE" sz="1900" kern="1200" dirty="0" smtClean="0">
              <a:solidFill>
                <a:schemeClr val="tx1"/>
              </a:solidFill>
            </a:rPr>
            <a:t>Mehrdimensionale Ziele</a:t>
          </a:r>
        </a:p>
        <a:p>
          <a:pPr lvl="0" algn="l" defTabSz="844550">
            <a:lnSpc>
              <a:spcPct val="90000"/>
            </a:lnSpc>
            <a:spcBef>
              <a:spcPct val="0"/>
            </a:spcBef>
            <a:spcAft>
              <a:spcPct val="35000"/>
            </a:spcAft>
          </a:pPr>
          <a:r>
            <a:rPr lang="uk-UA" sz="1900" kern="1200" dirty="0" smtClean="0">
              <a:solidFill>
                <a:srgbClr val="002060"/>
              </a:solidFill>
            </a:rPr>
            <a:t>Багатовимірні цілі</a:t>
          </a:r>
          <a:endParaRPr lang="de-DE" sz="1900" kern="1200" dirty="0">
            <a:solidFill>
              <a:srgbClr val="002060"/>
            </a:solidFill>
          </a:endParaRPr>
        </a:p>
      </dsp:txBody>
      <dsp:txXfrm>
        <a:off x="40152" y="1905037"/>
        <a:ext cx="6882242" cy="742206"/>
      </dsp:txXfrm>
    </dsp:sp>
    <dsp:sp modelId="{E94A6CA9-B70D-4C82-B5E0-C8CA7040006F}">
      <dsp:nvSpPr>
        <dsp:cNvPr id="0" name=""/>
        <dsp:cNvSpPr/>
      </dsp:nvSpPr>
      <dsp:spPr>
        <a:xfrm>
          <a:off x="0" y="2742115"/>
          <a:ext cx="6962546" cy="8225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de-DE" sz="1900" kern="1200" dirty="0" smtClean="0">
              <a:solidFill>
                <a:schemeClr val="tx1"/>
              </a:solidFill>
            </a:rPr>
            <a:t>Ganzheitlichkeit</a:t>
          </a:r>
        </a:p>
        <a:p>
          <a:pPr lvl="0" algn="l" defTabSz="844550">
            <a:lnSpc>
              <a:spcPct val="90000"/>
            </a:lnSpc>
            <a:spcBef>
              <a:spcPct val="0"/>
            </a:spcBef>
            <a:spcAft>
              <a:spcPct val="35000"/>
            </a:spcAft>
          </a:pPr>
          <a:r>
            <a:rPr lang="uk-UA" sz="1900" kern="1200" dirty="0" smtClean="0">
              <a:solidFill>
                <a:srgbClr val="002060"/>
              </a:solidFill>
            </a:rPr>
            <a:t>Цілісність</a:t>
          </a:r>
          <a:endParaRPr lang="de-DE" sz="1900" kern="1200" dirty="0">
            <a:solidFill>
              <a:srgbClr val="002060"/>
            </a:solidFill>
          </a:endParaRPr>
        </a:p>
      </dsp:txBody>
      <dsp:txXfrm>
        <a:off x="40152" y="2782267"/>
        <a:ext cx="6882242" cy="742206"/>
      </dsp:txXfrm>
    </dsp:sp>
    <dsp:sp modelId="{6BCC3F83-FF9E-452D-B176-F7A7776DFFC5}">
      <dsp:nvSpPr>
        <dsp:cNvPr id="0" name=""/>
        <dsp:cNvSpPr/>
      </dsp:nvSpPr>
      <dsp:spPr>
        <a:xfrm>
          <a:off x="0" y="3619345"/>
          <a:ext cx="6962546" cy="8225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de-DE" sz="1900" kern="1200" dirty="0" smtClean="0">
              <a:solidFill>
                <a:schemeClr val="tx1"/>
              </a:solidFill>
            </a:rPr>
            <a:t>Selbstgesteuertes Lernen</a:t>
          </a:r>
        </a:p>
        <a:p>
          <a:pPr lvl="0" algn="l" defTabSz="844550">
            <a:lnSpc>
              <a:spcPct val="90000"/>
            </a:lnSpc>
            <a:spcBef>
              <a:spcPct val="0"/>
            </a:spcBef>
            <a:spcAft>
              <a:spcPct val="35000"/>
            </a:spcAft>
          </a:pPr>
          <a:r>
            <a:rPr lang="uk-UA" sz="1900" kern="1200" dirty="0" smtClean="0">
              <a:solidFill>
                <a:srgbClr val="002060"/>
              </a:solidFill>
            </a:rPr>
            <a:t>Можливість самостійного навчання</a:t>
          </a:r>
          <a:endParaRPr lang="de-DE" sz="1900" kern="1200" dirty="0">
            <a:solidFill>
              <a:srgbClr val="002060"/>
            </a:solidFill>
          </a:endParaRPr>
        </a:p>
      </dsp:txBody>
      <dsp:txXfrm>
        <a:off x="40152" y="3659497"/>
        <a:ext cx="6882242" cy="742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D702F-4119-4962-BD7D-6DC1ABAE4B51}">
      <dsp:nvSpPr>
        <dsp:cNvPr id="0" name=""/>
        <dsp:cNvSpPr/>
      </dsp:nvSpPr>
      <dsp:spPr>
        <a:xfrm>
          <a:off x="0" y="90591"/>
          <a:ext cx="5472608" cy="909089"/>
        </a:xfrm>
        <a:prstGeom prst="roundRect">
          <a:avLst/>
        </a:prstGeom>
        <a:solidFill>
          <a:srgbClr val="BEE4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80010" rIns="80010" bIns="80010" numCol="1" spcCol="1270" anchor="ctr" anchorCtr="0">
          <a:noAutofit/>
        </a:bodyPr>
        <a:lstStyle/>
        <a:p>
          <a:pPr marL="180975" lvl="0" indent="-82550" algn="l" defTabSz="933450">
            <a:lnSpc>
              <a:spcPct val="90000"/>
            </a:lnSpc>
            <a:spcBef>
              <a:spcPct val="0"/>
            </a:spcBef>
            <a:spcAft>
              <a:spcPct val="35000"/>
            </a:spcAft>
            <a:tabLst/>
          </a:pPr>
          <a:r>
            <a:rPr lang="de-DE" sz="2100" kern="1200" dirty="0" smtClean="0">
              <a:solidFill>
                <a:schemeClr val="tx1"/>
              </a:solidFill>
            </a:rPr>
            <a:t>Projektunterricht</a:t>
          </a:r>
        </a:p>
        <a:p>
          <a:pPr marL="180975" lvl="0" indent="-82550" algn="l" defTabSz="933450">
            <a:lnSpc>
              <a:spcPct val="90000"/>
            </a:lnSpc>
            <a:spcBef>
              <a:spcPct val="0"/>
            </a:spcBef>
            <a:spcAft>
              <a:spcPct val="35000"/>
            </a:spcAft>
            <a:tabLst/>
          </a:pPr>
          <a:r>
            <a:rPr lang="uk-UA" sz="2100" kern="1200" dirty="0" smtClean="0">
              <a:solidFill>
                <a:srgbClr val="002060"/>
              </a:solidFill>
            </a:rPr>
            <a:t>Проектне навчання</a:t>
          </a:r>
          <a:endParaRPr lang="de-DE" sz="2100" kern="1200" dirty="0">
            <a:solidFill>
              <a:srgbClr val="002060"/>
            </a:solidFill>
          </a:endParaRPr>
        </a:p>
      </dsp:txBody>
      <dsp:txXfrm>
        <a:off x="44378" y="134969"/>
        <a:ext cx="5383852" cy="820333"/>
      </dsp:txXfrm>
    </dsp:sp>
    <dsp:sp modelId="{E4BC7C93-36F6-45FF-A48B-FD9427E0490D}">
      <dsp:nvSpPr>
        <dsp:cNvPr id="0" name=""/>
        <dsp:cNvSpPr/>
      </dsp:nvSpPr>
      <dsp:spPr>
        <a:xfrm>
          <a:off x="0" y="1060161"/>
          <a:ext cx="5472608" cy="909089"/>
        </a:xfrm>
        <a:prstGeom prst="roundRect">
          <a:avLst/>
        </a:prstGeom>
        <a:solidFill>
          <a:schemeClr val="accent4">
            <a:hueOff val="-2930768"/>
            <a:satOff val="-13733"/>
            <a:lumOff val="-40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180975" lvl="0" indent="0" algn="l" defTabSz="933450">
            <a:lnSpc>
              <a:spcPct val="90000"/>
            </a:lnSpc>
            <a:spcBef>
              <a:spcPct val="0"/>
            </a:spcBef>
            <a:spcAft>
              <a:spcPct val="35000"/>
            </a:spcAft>
          </a:pPr>
          <a:r>
            <a:rPr lang="de-DE" sz="2100" kern="1200" dirty="0" smtClean="0">
              <a:solidFill>
                <a:schemeClr val="tx1"/>
              </a:solidFill>
            </a:rPr>
            <a:t>Planspiele</a:t>
          </a:r>
        </a:p>
        <a:p>
          <a:pPr marL="180975" lvl="0" indent="0" algn="l" defTabSz="933450">
            <a:lnSpc>
              <a:spcPct val="90000"/>
            </a:lnSpc>
            <a:spcBef>
              <a:spcPct val="0"/>
            </a:spcBef>
            <a:spcAft>
              <a:spcPct val="35000"/>
            </a:spcAft>
          </a:pPr>
          <a:r>
            <a:rPr lang="uk-UA" sz="2100" kern="1200" dirty="0" smtClean="0">
              <a:solidFill>
                <a:srgbClr val="002060"/>
              </a:solidFill>
            </a:rPr>
            <a:t>Ділові ігри</a:t>
          </a:r>
          <a:endParaRPr lang="de-DE" sz="2100" kern="1200" dirty="0">
            <a:solidFill>
              <a:srgbClr val="002060"/>
            </a:solidFill>
          </a:endParaRPr>
        </a:p>
      </dsp:txBody>
      <dsp:txXfrm>
        <a:off x="44378" y="1104539"/>
        <a:ext cx="5383852" cy="820333"/>
      </dsp:txXfrm>
    </dsp:sp>
    <dsp:sp modelId="{9F635D56-A9D0-4323-994D-47F912183AE5}">
      <dsp:nvSpPr>
        <dsp:cNvPr id="0" name=""/>
        <dsp:cNvSpPr/>
      </dsp:nvSpPr>
      <dsp:spPr>
        <a:xfrm>
          <a:off x="0" y="2029730"/>
          <a:ext cx="5472608" cy="909089"/>
        </a:xfrm>
        <a:prstGeom prst="roundRect">
          <a:avLst/>
        </a:prstGeom>
        <a:solidFill>
          <a:srgbClr val="BEE4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180975" lvl="0" indent="0" algn="l" defTabSz="933450">
            <a:lnSpc>
              <a:spcPct val="90000"/>
            </a:lnSpc>
            <a:spcBef>
              <a:spcPct val="0"/>
            </a:spcBef>
            <a:spcAft>
              <a:spcPct val="35000"/>
            </a:spcAft>
          </a:pPr>
          <a:r>
            <a:rPr lang="de-DE" sz="2100" kern="1200" dirty="0" smtClean="0">
              <a:solidFill>
                <a:schemeClr val="tx1"/>
              </a:solidFill>
            </a:rPr>
            <a:t>Simulationen</a:t>
          </a:r>
        </a:p>
        <a:p>
          <a:pPr marL="180975" lvl="0" indent="0" algn="l" defTabSz="933450">
            <a:lnSpc>
              <a:spcPct val="90000"/>
            </a:lnSpc>
            <a:spcBef>
              <a:spcPct val="0"/>
            </a:spcBef>
            <a:spcAft>
              <a:spcPct val="35000"/>
            </a:spcAft>
          </a:pPr>
          <a:r>
            <a:rPr lang="uk-UA" sz="2100" kern="1200" dirty="0" smtClean="0">
              <a:solidFill>
                <a:srgbClr val="002060"/>
              </a:solidFill>
            </a:rPr>
            <a:t>Моделювання</a:t>
          </a:r>
          <a:endParaRPr lang="de-DE" sz="2100" kern="1200" dirty="0">
            <a:solidFill>
              <a:srgbClr val="002060"/>
            </a:solidFill>
          </a:endParaRPr>
        </a:p>
      </dsp:txBody>
      <dsp:txXfrm>
        <a:off x="44378" y="2074108"/>
        <a:ext cx="5383852" cy="820333"/>
      </dsp:txXfrm>
    </dsp:sp>
    <dsp:sp modelId="{E94A6CA9-B70D-4C82-B5E0-C8CA7040006F}">
      <dsp:nvSpPr>
        <dsp:cNvPr id="0" name=""/>
        <dsp:cNvSpPr/>
      </dsp:nvSpPr>
      <dsp:spPr>
        <a:xfrm>
          <a:off x="0" y="2999300"/>
          <a:ext cx="5472608" cy="909089"/>
        </a:xfrm>
        <a:prstGeom prst="roundRect">
          <a:avLst/>
        </a:prstGeom>
        <a:solidFill>
          <a:srgbClr val="BEE4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180975" lvl="0" indent="0" algn="l" defTabSz="933450">
            <a:lnSpc>
              <a:spcPct val="90000"/>
            </a:lnSpc>
            <a:spcBef>
              <a:spcPct val="0"/>
            </a:spcBef>
            <a:spcAft>
              <a:spcPct val="35000"/>
            </a:spcAft>
          </a:pPr>
          <a:r>
            <a:rPr lang="de-DE" sz="2100" kern="1200" dirty="0" smtClean="0">
              <a:solidFill>
                <a:schemeClr val="tx1"/>
              </a:solidFill>
            </a:rPr>
            <a:t>Rollenspiele</a:t>
          </a:r>
        </a:p>
        <a:p>
          <a:pPr marL="180975" lvl="0" indent="0" algn="l" defTabSz="933450">
            <a:lnSpc>
              <a:spcPct val="90000"/>
            </a:lnSpc>
            <a:spcBef>
              <a:spcPct val="0"/>
            </a:spcBef>
            <a:spcAft>
              <a:spcPct val="35000"/>
            </a:spcAft>
          </a:pPr>
          <a:r>
            <a:rPr lang="uk-UA" sz="2100" kern="1200" dirty="0" smtClean="0">
              <a:solidFill>
                <a:srgbClr val="002060"/>
              </a:solidFill>
            </a:rPr>
            <a:t>Рольові ігри</a:t>
          </a:r>
          <a:endParaRPr lang="de-DE" sz="2100" kern="1200" dirty="0">
            <a:solidFill>
              <a:srgbClr val="002060"/>
            </a:solidFill>
          </a:endParaRPr>
        </a:p>
      </dsp:txBody>
      <dsp:txXfrm>
        <a:off x="44378" y="3043678"/>
        <a:ext cx="5383852" cy="820333"/>
      </dsp:txXfrm>
    </dsp:sp>
    <dsp:sp modelId="{6BCC3F83-FF9E-452D-B176-F7A7776DFFC5}">
      <dsp:nvSpPr>
        <dsp:cNvPr id="0" name=""/>
        <dsp:cNvSpPr/>
      </dsp:nvSpPr>
      <dsp:spPr>
        <a:xfrm>
          <a:off x="0" y="3968871"/>
          <a:ext cx="5472608" cy="909089"/>
        </a:xfrm>
        <a:prstGeom prst="roundRect">
          <a:avLst/>
        </a:prstGeom>
        <a:solidFill>
          <a:srgbClr val="BEE4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180975" lvl="0" indent="0" algn="l" defTabSz="933450">
            <a:lnSpc>
              <a:spcPct val="90000"/>
            </a:lnSpc>
            <a:spcBef>
              <a:spcPct val="0"/>
            </a:spcBef>
            <a:spcAft>
              <a:spcPct val="35000"/>
            </a:spcAft>
          </a:pPr>
          <a:r>
            <a:rPr lang="de-DE" sz="2100" kern="1200" dirty="0" smtClean="0">
              <a:solidFill>
                <a:schemeClr val="tx1"/>
              </a:solidFill>
            </a:rPr>
            <a:t>Fallstudien</a:t>
          </a:r>
        </a:p>
        <a:p>
          <a:pPr marL="180975" lvl="0" indent="0" algn="l" defTabSz="933450">
            <a:lnSpc>
              <a:spcPct val="90000"/>
            </a:lnSpc>
            <a:spcBef>
              <a:spcPct val="0"/>
            </a:spcBef>
            <a:spcAft>
              <a:spcPct val="35000"/>
            </a:spcAft>
          </a:pPr>
          <a:r>
            <a:rPr lang="uk-UA" sz="2100" kern="1200" dirty="0" smtClean="0">
              <a:solidFill>
                <a:srgbClr val="002060"/>
              </a:solidFill>
            </a:rPr>
            <a:t>Тематичні дослідження </a:t>
          </a:r>
          <a:endParaRPr lang="de-DE" sz="2100" kern="1200" dirty="0">
            <a:solidFill>
              <a:srgbClr val="002060"/>
            </a:solidFill>
          </a:endParaRPr>
        </a:p>
      </dsp:txBody>
      <dsp:txXfrm>
        <a:off x="44378" y="4013249"/>
        <a:ext cx="5383852" cy="8203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D702F-4119-4962-BD7D-6DC1ABAE4B51}">
      <dsp:nvSpPr>
        <dsp:cNvPr id="0" name=""/>
        <dsp:cNvSpPr/>
      </dsp:nvSpPr>
      <dsp:spPr>
        <a:xfrm>
          <a:off x="0" y="3403"/>
          <a:ext cx="8496944" cy="952380"/>
        </a:xfrm>
        <a:prstGeom prst="roundRect">
          <a:avLst/>
        </a:prstGeom>
        <a:solidFill>
          <a:srgbClr val="C9CB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0" tIns="36000" rIns="0" bIns="36000" numCol="1" spcCol="1270" anchor="ctr" anchorCtr="0">
          <a:noAutofit/>
        </a:bodyPr>
        <a:lstStyle/>
        <a:p>
          <a:pPr lvl="0" algn="l" defTabSz="800100">
            <a:lnSpc>
              <a:spcPct val="90000"/>
            </a:lnSpc>
            <a:spcBef>
              <a:spcPct val="0"/>
            </a:spcBef>
            <a:spcAft>
              <a:spcPts val="600"/>
            </a:spcAft>
          </a:pPr>
          <a:r>
            <a:rPr lang="de-DE" sz="1800" kern="1200" dirty="0" smtClean="0">
              <a:solidFill>
                <a:schemeClr val="tx1"/>
              </a:solidFill>
            </a:rPr>
            <a:t>Gefahr der Überforderung der Lernenden</a:t>
          </a:r>
        </a:p>
        <a:p>
          <a:pPr lvl="0" algn="l" defTabSz="800100">
            <a:lnSpc>
              <a:spcPct val="90000"/>
            </a:lnSpc>
            <a:spcBef>
              <a:spcPct val="0"/>
            </a:spcBef>
            <a:spcAft>
              <a:spcPts val="0"/>
            </a:spcAft>
          </a:pPr>
          <a:r>
            <a:rPr lang="uk-UA" sz="1800" kern="1200" dirty="0" smtClean="0">
              <a:solidFill>
                <a:srgbClr val="002060"/>
              </a:solidFill>
            </a:rPr>
            <a:t>Небезпека перевтоми учнів</a:t>
          </a:r>
          <a:endParaRPr lang="de-DE" sz="1800" kern="1200" dirty="0">
            <a:solidFill>
              <a:schemeClr val="tx1"/>
            </a:solidFill>
          </a:endParaRPr>
        </a:p>
      </dsp:txBody>
      <dsp:txXfrm>
        <a:off x="46491" y="49894"/>
        <a:ext cx="8403962" cy="859398"/>
      </dsp:txXfrm>
    </dsp:sp>
    <dsp:sp modelId="{E4BC7C93-36F6-45FF-A48B-FD9427E0490D}">
      <dsp:nvSpPr>
        <dsp:cNvPr id="0" name=""/>
        <dsp:cNvSpPr/>
      </dsp:nvSpPr>
      <dsp:spPr>
        <a:xfrm>
          <a:off x="0" y="1062343"/>
          <a:ext cx="8496944" cy="952380"/>
        </a:xfrm>
        <a:prstGeom prst="roundRect">
          <a:avLst/>
        </a:prstGeom>
        <a:solidFill>
          <a:srgbClr val="C9CB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0" tIns="36000" rIns="0" bIns="36000" numCol="1" spcCol="1270" anchor="ctr" anchorCtr="0">
          <a:noAutofit/>
        </a:bodyPr>
        <a:lstStyle/>
        <a:p>
          <a:pPr lvl="0" algn="l" defTabSz="800100">
            <a:lnSpc>
              <a:spcPct val="90000"/>
            </a:lnSpc>
            <a:spcBef>
              <a:spcPct val="0"/>
            </a:spcBef>
            <a:spcAft>
              <a:spcPts val="600"/>
            </a:spcAft>
          </a:pPr>
          <a:r>
            <a:rPr lang="de-DE" sz="1800" kern="1200" dirty="0" smtClean="0">
              <a:solidFill>
                <a:schemeClr val="tx1"/>
              </a:solidFill>
            </a:rPr>
            <a:t>Gefahr, dass Lernende ihre „Freiheit“ missbrauchen</a:t>
          </a:r>
        </a:p>
        <a:p>
          <a:pPr lvl="0" algn="l" defTabSz="800100">
            <a:lnSpc>
              <a:spcPct val="90000"/>
            </a:lnSpc>
            <a:spcBef>
              <a:spcPct val="0"/>
            </a:spcBef>
            <a:spcAft>
              <a:spcPts val="0"/>
            </a:spcAft>
          </a:pPr>
          <a:r>
            <a:rPr lang="ru-RU" sz="1800" kern="1200" dirty="0" err="1" smtClean="0">
              <a:solidFill>
                <a:srgbClr val="002060"/>
              </a:solidFill>
            </a:rPr>
            <a:t>Небезпека</a:t>
          </a:r>
          <a:r>
            <a:rPr lang="ru-RU" sz="1800" kern="1200" dirty="0" smtClean="0">
              <a:solidFill>
                <a:srgbClr val="002060"/>
              </a:solidFill>
            </a:rPr>
            <a:t> того, </a:t>
          </a:r>
          <a:r>
            <a:rPr lang="ru-RU" sz="1800" kern="1200" dirty="0" err="1" smtClean="0">
              <a:solidFill>
                <a:srgbClr val="002060"/>
              </a:solidFill>
            </a:rPr>
            <a:t>що</a:t>
          </a:r>
          <a:r>
            <a:rPr lang="ru-RU" sz="1800" kern="1200" dirty="0" smtClean="0">
              <a:solidFill>
                <a:srgbClr val="002060"/>
              </a:solidFill>
            </a:rPr>
            <a:t> </a:t>
          </a:r>
          <a:r>
            <a:rPr lang="ru-RU" sz="1800" kern="1200" dirty="0" err="1" smtClean="0">
              <a:solidFill>
                <a:srgbClr val="002060"/>
              </a:solidFill>
            </a:rPr>
            <a:t>учні</a:t>
          </a:r>
          <a:r>
            <a:rPr lang="ru-RU" sz="1800" kern="1200" dirty="0" smtClean="0">
              <a:solidFill>
                <a:srgbClr val="002060"/>
              </a:solidFill>
            </a:rPr>
            <a:t> </a:t>
          </a:r>
          <a:r>
            <a:rPr lang="ru-RU" sz="1800" kern="1200" dirty="0" err="1" smtClean="0">
              <a:solidFill>
                <a:srgbClr val="002060"/>
              </a:solidFill>
            </a:rPr>
            <a:t>зловживатимуть</a:t>
          </a:r>
          <a:r>
            <a:rPr lang="ru-RU" sz="1800" kern="1200" dirty="0" smtClean="0">
              <a:solidFill>
                <a:srgbClr val="002060"/>
              </a:solidFill>
            </a:rPr>
            <a:t> </a:t>
          </a:r>
          <a:r>
            <a:rPr lang="ru-RU" sz="1800" kern="1200" dirty="0" err="1" smtClean="0">
              <a:solidFill>
                <a:srgbClr val="002060"/>
              </a:solidFill>
            </a:rPr>
            <a:t>своєю</a:t>
          </a:r>
          <a:r>
            <a:rPr lang="ru-RU" sz="1800" kern="1200" dirty="0" smtClean="0">
              <a:solidFill>
                <a:srgbClr val="002060"/>
              </a:solidFill>
            </a:rPr>
            <a:t> «свободою</a:t>
          </a:r>
          <a:r>
            <a:rPr lang="ru-RU" sz="1800" kern="1200" dirty="0" smtClean="0">
              <a:solidFill>
                <a:schemeClr val="tx1"/>
              </a:solidFill>
            </a:rPr>
            <a:t>»</a:t>
          </a:r>
          <a:endParaRPr lang="de-DE" sz="1800" kern="1200" dirty="0">
            <a:solidFill>
              <a:schemeClr val="tx1"/>
            </a:solidFill>
          </a:endParaRPr>
        </a:p>
      </dsp:txBody>
      <dsp:txXfrm>
        <a:off x="46491" y="1108834"/>
        <a:ext cx="8403962" cy="859398"/>
      </dsp:txXfrm>
    </dsp:sp>
    <dsp:sp modelId="{9F635D56-A9D0-4323-994D-47F912183AE5}">
      <dsp:nvSpPr>
        <dsp:cNvPr id="0" name=""/>
        <dsp:cNvSpPr/>
      </dsp:nvSpPr>
      <dsp:spPr>
        <a:xfrm>
          <a:off x="0" y="2121284"/>
          <a:ext cx="8496944" cy="952380"/>
        </a:xfrm>
        <a:prstGeom prst="roundRect">
          <a:avLst/>
        </a:prstGeom>
        <a:solidFill>
          <a:schemeClr val="accent4">
            <a:hueOff val="-7815383"/>
            <a:satOff val="-36620"/>
            <a:lumOff val="-108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0" tIns="36000" rIns="0" bIns="36000" numCol="1" spcCol="1270" anchor="ctr" anchorCtr="0">
          <a:noAutofit/>
        </a:bodyPr>
        <a:lstStyle/>
        <a:p>
          <a:pPr lvl="0" algn="l" defTabSz="800100">
            <a:lnSpc>
              <a:spcPct val="90000"/>
            </a:lnSpc>
            <a:spcBef>
              <a:spcPct val="0"/>
            </a:spcBef>
            <a:spcAft>
              <a:spcPts val="600"/>
            </a:spcAft>
          </a:pPr>
          <a:r>
            <a:rPr lang="de-DE" sz="1800" kern="1200" dirty="0" smtClean="0">
              <a:solidFill>
                <a:schemeClr val="tx1"/>
              </a:solidFill>
            </a:rPr>
            <a:t>Handlungsorientierung auf Kosten von relevantem Wissen und Bildungszielen</a:t>
          </a:r>
        </a:p>
        <a:p>
          <a:pPr lvl="0" algn="l" defTabSz="800100">
            <a:lnSpc>
              <a:spcPct val="90000"/>
            </a:lnSpc>
            <a:spcBef>
              <a:spcPct val="0"/>
            </a:spcBef>
            <a:spcAft>
              <a:spcPts val="0"/>
            </a:spcAft>
          </a:pPr>
          <a:r>
            <a:rPr lang="uk-UA" sz="1800" kern="1200" dirty="0" smtClean="0">
              <a:solidFill>
                <a:srgbClr val="002060"/>
              </a:solidFill>
            </a:rPr>
            <a:t>Практична спрямованість за рахунок відповідних знань та цілей освіти</a:t>
          </a:r>
          <a:endParaRPr lang="de-DE" sz="1500" kern="1200" dirty="0">
            <a:solidFill>
              <a:schemeClr val="tx1"/>
            </a:solidFill>
          </a:endParaRPr>
        </a:p>
      </dsp:txBody>
      <dsp:txXfrm>
        <a:off x="46491" y="2167775"/>
        <a:ext cx="8403962" cy="859398"/>
      </dsp:txXfrm>
    </dsp:sp>
    <dsp:sp modelId="{92A52748-1E20-4818-9349-B4E2D510D05D}">
      <dsp:nvSpPr>
        <dsp:cNvPr id="0" name=""/>
        <dsp:cNvSpPr/>
      </dsp:nvSpPr>
      <dsp:spPr>
        <a:xfrm>
          <a:off x="0" y="3180224"/>
          <a:ext cx="8496944" cy="952380"/>
        </a:xfrm>
        <a:prstGeom prst="roundRect">
          <a:avLst/>
        </a:prstGeom>
        <a:solidFill>
          <a:srgbClr val="C9CB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0" tIns="36000" rIns="0" bIns="36000" numCol="1" spcCol="1270" anchor="ctr" anchorCtr="0">
          <a:noAutofit/>
        </a:bodyPr>
        <a:lstStyle/>
        <a:p>
          <a:pPr lvl="0" algn="l" defTabSz="800100">
            <a:lnSpc>
              <a:spcPct val="90000"/>
            </a:lnSpc>
            <a:spcBef>
              <a:spcPct val="0"/>
            </a:spcBef>
            <a:spcAft>
              <a:spcPts val="600"/>
            </a:spcAft>
          </a:pPr>
          <a:r>
            <a:rPr lang="de-DE" sz="1800" kern="1200" dirty="0" smtClean="0">
              <a:solidFill>
                <a:schemeClr val="tx1"/>
              </a:solidFill>
            </a:rPr>
            <a:t>Hoher Vorbereitungsaufwand</a:t>
          </a:r>
        </a:p>
        <a:p>
          <a:pPr lvl="0" algn="l" defTabSz="800100">
            <a:lnSpc>
              <a:spcPct val="90000"/>
            </a:lnSpc>
            <a:spcBef>
              <a:spcPct val="0"/>
            </a:spcBef>
            <a:spcAft>
              <a:spcPts val="0"/>
            </a:spcAft>
          </a:pPr>
          <a:r>
            <a:rPr lang="uk-UA" sz="1800" kern="1200" dirty="0" smtClean="0">
              <a:solidFill>
                <a:srgbClr val="002060"/>
              </a:solidFill>
            </a:rPr>
            <a:t>Потрібний високий рівень підготовки</a:t>
          </a:r>
          <a:endParaRPr lang="de-DE" sz="1800" kern="1200" dirty="0">
            <a:solidFill>
              <a:schemeClr val="tx1"/>
            </a:solidFill>
          </a:endParaRPr>
        </a:p>
      </dsp:txBody>
      <dsp:txXfrm>
        <a:off x="46491" y="3226715"/>
        <a:ext cx="8403962" cy="8593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D702F-4119-4962-BD7D-6DC1ABAE4B51}">
      <dsp:nvSpPr>
        <dsp:cNvPr id="0" name=""/>
        <dsp:cNvSpPr/>
      </dsp:nvSpPr>
      <dsp:spPr>
        <a:xfrm>
          <a:off x="0" y="7355"/>
          <a:ext cx="7992888" cy="1356029"/>
        </a:xfrm>
        <a:prstGeom prst="roundRect">
          <a:avLst/>
        </a:prstGeom>
        <a:solidFill>
          <a:srgbClr val="B4B4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2000" tIns="72390" rIns="72390" bIns="72390" numCol="1" spcCol="1270" anchor="ctr" anchorCtr="0">
          <a:noAutofit/>
        </a:bodyPr>
        <a:lstStyle/>
        <a:p>
          <a:pPr lvl="0" algn="l" defTabSz="844550">
            <a:lnSpc>
              <a:spcPct val="90000"/>
            </a:lnSpc>
            <a:spcBef>
              <a:spcPct val="0"/>
            </a:spcBef>
            <a:spcAft>
              <a:spcPts val="600"/>
            </a:spcAft>
          </a:pPr>
          <a:r>
            <a:rPr lang="de-DE" sz="1900" kern="1200" dirty="0" smtClean="0">
              <a:solidFill>
                <a:schemeClr val="tx1"/>
              </a:solidFill>
            </a:rPr>
            <a:t>Keine empirische Evidenz für gewünschte Wirksamkeit der handlungsorientierten Methoden</a:t>
          </a:r>
        </a:p>
        <a:p>
          <a:pPr lvl="0" algn="l" defTabSz="844550">
            <a:lnSpc>
              <a:spcPct val="90000"/>
            </a:lnSpc>
            <a:spcBef>
              <a:spcPct val="0"/>
            </a:spcBef>
            <a:spcAft>
              <a:spcPct val="35000"/>
            </a:spcAft>
          </a:pPr>
          <a:r>
            <a:rPr lang="ru-RU" sz="1900" kern="1200" dirty="0" err="1" smtClean="0">
              <a:solidFill>
                <a:srgbClr val="002060"/>
              </a:solidFill>
            </a:rPr>
            <a:t>Відсутність</a:t>
          </a:r>
          <a:r>
            <a:rPr lang="ru-RU" sz="1900" kern="1200" dirty="0" smtClean="0">
              <a:solidFill>
                <a:srgbClr val="002060"/>
              </a:solidFill>
            </a:rPr>
            <a:t> </a:t>
          </a:r>
          <a:r>
            <a:rPr lang="ru-RU" sz="1900" kern="1200" dirty="0" err="1" smtClean="0">
              <a:solidFill>
                <a:srgbClr val="002060"/>
              </a:solidFill>
            </a:rPr>
            <a:t>емпіричних</a:t>
          </a:r>
          <a:r>
            <a:rPr lang="ru-RU" sz="1900" kern="1200" dirty="0" smtClean="0">
              <a:solidFill>
                <a:srgbClr val="002060"/>
              </a:solidFill>
            </a:rPr>
            <a:t> </a:t>
          </a:r>
          <a:r>
            <a:rPr lang="ru-RU" sz="1900" kern="1200" dirty="0" err="1" smtClean="0">
              <a:solidFill>
                <a:srgbClr val="002060"/>
              </a:solidFill>
            </a:rPr>
            <a:t>фактів</a:t>
          </a:r>
          <a:r>
            <a:rPr lang="ru-RU" sz="1900" kern="1200" dirty="0" smtClean="0">
              <a:solidFill>
                <a:srgbClr val="002060"/>
              </a:solidFill>
            </a:rPr>
            <a:t> для </a:t>
          </a:r>
          <a:r>
            <a:rPr lang="ru-RU" sz="1900" kern="1200" dirty="0" err="1" smtClean="0">
              <a:solidFill>
                <a:srgbClr val="002060"/>
              </a:solidFill>
            </a:rPr>
            <a:t>досягнення</a:t>
          </a:r>
          <a:r>
            <a:rPr lang="ru-RU" sz="1900" kern="1200" dirty="0" smtClean="0">
              <a:solidFill>
                <a:srgbClr val="002060"/>
              </a:solidFill>
            </a:rPr>
            <a:t> </a:t>
          </a:r>
          <a:r>
            <a:rPr lang="ru-RU" sz="1900" kern="1200" dirty="0" err="1" smtClean="0">
              <a:solidFill>
                <a:srgbClr val="002060"/>
              </a:solidFill>
            </a:rPr>
            <a:t>бажаної</a:t>
          </a:r>
          <a:r>
            <a:rPr lang="ru-RU" sz="1900" kern="1200" dirty="0" smtClean="0">
              <a:solidFill>
                <a:srgbClr val="002060"/>
              </a:solidFill>
            </a:rPr>
            <a:t> </a:t>
          </a:r>
          <a:r>
            <a:rPr lang="ru-RU" sz="1900" kern="1200" dirty="0" err="1" smtClean="0">
              <a:solidFill>
                <a:srgbClr val="002060"/>
              </a:solidFill>
            </a:rPr>
            <a:t>ефективності</a:t>
          </a:r>
          <a:r>
            <a:rPr lang="ru-RU" sz="1900" kern="1200" dirty="0" smtClean="0">
              <a:solidFill>
                <a:srgbClr val="002060"/>
              </a:solidFill>
            </a:rPr>
            <a:t> практично </a:t>
          </a:r>
          <a:r>
            <a:rPr lang="ru-RU" sz="1900" kern="1200" dirty="0" err="1" smtClean="0">
              <a:solidFill>
                <a:srgbClr val="002060"/>
              </a:solidFill>
            </a:rPr>
            <a:t>спрямованих</a:t>
          </a:r>
          <a:r>
            <a:rPr lang="ru-RU" sz="1900" kern="1200" dirty="0" smtClean="0">
              <a:solidFill>
                <a:srgbClr val="002060"/>
              </a:solidFill>
            </a:rPr>
            <a:t> </a:t>
          </a:r>
          <a:r>
            <a:rPr lang="ru-RU" sz="1900" kern="1200" dirty="0" err="1" smtClean="0">
              <a:solidFill>
                <a:srgbClr val="002060"/>
              </a:solidFill>
            </a:rPr>
            <a:t>методів</a:t>
          </a:r>
          <a:endParaRPr lang="de-DE" sz="1900" kern="1200" dirty="0">
            <a:solidFill>
              <a:srgbClr val="002060"/>
            </a:solidFill>
          </a:endParaRPr>
        </a:p>
      </dsp:txBody>
      <dsp:txXfrm>
        <a:off x="66196" y="73551"/>
        <a:ext cx="7860496" cy="1223637"/>
      </dsp:txXfrm>
    </dsp:sp>
    <dsp:sp modelId="{E4BC7C93-36F6-45FF-A48B-FD9427E0490D}">
      <dsp:nvSpPr>
        <dsp:cNvPr id="0" name=""/>
        <dsp:cNvSpPr/>
      </dsp:nvSpPr>
      <dsp:spPr>
        <a:xfrm>
          <a:off x="0" y="1418105"/>
          <a:ext cx="7992888" cy="1356029"/>
        </a:xfrm>
        <a:prstGeom prst="roundRect">
          <a:avLst/>
        </a:prstGeom>
        <a:solidFill>
          <a:srgbClr val="B4B4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2000" tIns="72390" rIns="72390" bIns="72390" numCol="1" spcCol="1270" anchor="ctr" anchorCtr="0">
          <a:noAutofit/>
        </a:bodyPr>
        <a:lstStyle/>
        <a:p>
          <a:pPr lvl="0" algn="l" defTabSz="844550">
            <a:lnSpc>
              <a:spcPct val="90000"/>
            </a:lnSpc>
            <a:spcBef>
              <a:spcPct val="0"/>
            </a:spcBef>
            <a:spcAft>
              <a:spcPts val="600"/>
            </a:spcAft>
          </a:pPr>
          <a:r>
            <a:rPr lang="de-DE" sz="1900" kern="1200" dirty="0" smtClean="0">
              <a:solidFill>
                <a:schemeClr val="tx1"/>
              </a:solidFill>
            </a:rPr>
            <a:t>Probleme bei der Umsetzung handlungsorientierten Unterrichts</a:t>
          </a:r>
        </a:p>
        <a:p>
          <a:pPr lvl="0" algn="l" defTabSz="844550">
            <a:lnSpc>
              <a:spcPct val="90000"/>
            </a:lnSpc>
            <a:spcBef>
              <a:spcPct val="0"/>
            </a:spcBef>
            <a:spcAft>
              <a:spcPts val="0"/>
            </a:spcAft>
          </a:pPr>
          <a:r>
            <a:rPr lang="uk-UA" sz="1900" kern="1200" dirty="0" smtClean="0">
              <a:solidFill>
                <a:srgbClr val="002060"/>
              </a:solidFill>
            </a:rPr>
            <a:t>Проблеми в впровадженні практично спрямованого навчання</a:t>
          </a:r>
          <a:endParaRPr lang="de-DE" sz="1900" kern="1200" dirty="0">
            <a:solidFill>
              <a:srgbClr val="002060"/>
            </a:solidFill>
          </a:endParaRPr>
        </a:p>
      </dsp:txBody>
      <dsp:txXfrm>
        <a:off x="66196" y="1484301"/>
        <a:ext cx="7860496" cy="1223637"/>
      </dsp:txXfrm>
    </dsp:sp>
    <dsp:sp modelId="{9F635D56-A9D0-4323-994D-47F912183AE5}">
      <dsp:nvSpPr>
        <dsp:cNvPr id="0" name=""/>
        <dsp:cNvSpPr/>
      </dsp:nvSpPr>
      <dsp:spPr>
        <a:xfrm>
          <a:off x="0" y="2828854"/>
          <a:ext cx="7992888" cy="1356029"/>
        </a:xfrm>
        <a:prstGeom prst="roundRect">
          <a:avLst/>
        </a:prstGeom>
        <a:solidFill>
          <a:schemeClr val="accent4">
            <a:hueOff val="-11723073"/>
            <a:satOff val="-54930"/>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2000" tIns="72390" rIns="72390" bIns="72390" numCol="1" spcCol="1270" anchor="ctr" anchorCtr="0">
          <a:noAutofit/>
        </a:bodyPr>
        <a:lstStyle/>
        <a:p>
          <a:pPr lvl="0" algn="l" defTabSz="844550">
            <a:lnSpc>
              <a:spcPct val="90000"/>
            </a:lnSpc>
            <a:spcBef>
              <a:spcPct val="0"/>
            </a:spcBef>
            <a:spcAft>
              <a:spcPts val="600"/>
            </a:spcAft>
          </a:pPr>
          <a:r>
            <a:rPr lang="de-DE" sz="1900" kern="1200" dirty="0" smtClean="0">
              <a:solidFill>
                <a:schemeClr val="tx1"/>
              </a:solidFill>
            </a:rPr>
            <a:t>Teilweise höhere Motivation feststellbar, aber nicht auf Dauer</a:t>
          </a:r>
          <a:endParaRPr lang="uk-UA" sz="1900" kern="1200" dirty="0" smtClean="0">
            <a:solidFill>
              <a:schemeClr val="tx1"/>
            </a:solidFill>
          </a:endParaRPr>
        </a:p>
        <a:p>
          <a:pPr lvl="0" algn="l" defTabSz="844550">
            <a:lnSpc>
              <a:spcPct val="90000"/>
            </a:lnSpc>
            <a:spcBef>
              <a:spcPct val="0"/>
            </a:spcBef>
            <a:spcAft>
              <a:spcPts val="600"/>
            </a:spcAft>
          </a:pPr>
          <a:r>
            <a:rPr lang="ru-RU" sz="1900" kern="1200" dirty="0" err="1" smtClean="0">
              <a:solidFill>
                <a:srgbClr val="002060"/>
              </a:solidFill>
            </a:rPr>
            <a:t>Частково</a:t>
          </a:r>
          <a:r>
            <a:rPr lang="ru-RU" sz="1900" kern="1200" dirty="0" smtClean="0">
              <a:solidFill>
                <a:srgbClr val="002060"/>
              </a:solidFill>
            </a:rPr>
            <a:t> </a:t>
          </a:r>
          <a:r>
            <a:rPr lang="ru-RU" sz="1900" kern="1200" dirty="0" err="1" smtClean="0">
              <a:solidFill>
                <a:srgbClr val="002060"/>
              </a:solidFill>
            </a:rPr>
            <a:t>висока</a:t>
          </a:r>
          <a:r>
            <a:rPr lang="ru-RU" sz="1900" kern="1200" dirty="0" smtClean="0">
              <a:solidFill>
                <a:srgbClr val="002060"/>
              </a:solidFill>
            </a:rPr>
            <a:t> </a:t>
          </a:r>
          <a:r>
            <a:rPr lang="ru-RU" sz="1900" kern="1200" dirty="0" err="1" smtClean="0">
              <a:solidFill>
                <a:srgbClr val="002060"/>
              </a:solidFill>
            </a:rPr>
            <a:t>мотивація</a:t>
          </a:r>
          <a:r>
            <a:rPr lang="ru-RU" sz="1900" kern="1200" dirty="0" smtClean="0">
              <a:solidFill>
                <a:srgbClr val="002060"/>
              </a:solidFill>
            </a:rPr>
            <a:t>, </a:t>
          </a:r>
          <a:r>
            <a:rPr lang="ru-RU" sz="1900" kern="1200" dirty="0" err="1" smtClean="0">
              <a:solidFill>
                <a:srgbClr val="002060"/>
              </a:solidFill>
            </a:rPr>
            <a:t>але</a:t>
          </a:r>
          <a:r>
            <a:rPr lang="ru-RU" sz="1900" kern="1200" dirty="0" smtClean="0">
              <a:solidFill>
                <a:srgbClr val="002060"/>
              </a:solidFill>
            </a:rPr>
            <a:t> не в </a:t>
          </a:r>
          <a:r>
            <a:rPr lang="ru-RU" sz="1900" kern="1200" dirty="0" err="1" smtClean="0">
              <a:solidFill>
                <a:srgbClr val="002060"/>
              </a:solidFill>
            </a:rPr>
            <a:t>довгостроковій</a:t>
          </a:r>
          <a:r>
            <a:rPr lang="ru-RU" sz="1900" kern="1200" dirty="0" smtClean="0">
              <a:solidFill>
                <a:srgbClr val="002060"/>
              </a:solidFill>
            </a:rPr>
            <a:t> </a:t>
          </a:r>
          <a:r>
            <a:rPr lang="ru-RU" sz="1900" kern="1200" dirty="0" err="1" smtClean="0">
              <a:solidFill>
                <a:srgbClr val="002060"/>
              </a:solidFill>
            </a:rPr>
            <a:t>перспективі</a:t>
          </a:r>
          <a:endParaRPr lang="de-DE" sz="1900" kern="1200" dirty="0" smtClean="0">
            <a:solidFill>
              <a:srgbClr val="002060"/>
            </a:solidFill>
          </a:endParaRPr>
        </a:p>
      </dsp:txBody>
      <dsp:txXfrm>
        <a:off x="66196" y="2895050"/>
        <a:ext cx="7860496" cy="122363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3797C4-ED8E-4EA4-959C-2AEEE7E3AD08}" type="datetimeFigureOut">
              <a:rPr lang="de-DE" smtClean="0"/>
              <a:pPr/>
              <a:t>08.10.17</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F1F910-8AA9-49D3-9D40-DBE35BDF9359}" type="slidenum">
              <a:rPr lang="de-DE" smtClean="0"/>
              <a:pPr/>
              <a:t>‹Nr.›</a:t>
            </a:fld>
            <a:endParaRPr lang="de-DE"/>
          </a:p>
        </p:txBody>
      </p:sp>
    </p:spTree>
    <p:extLst>
      <p:ext uri="{BB962C8B-B14F-4D97-AF65-F5344CB8AC3E}">
        <p14:creationId xmlns:p14="http://schemas.microsoft.com/office/powerpoint/2010/main" val="2771589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B5C22D-DB44-4084-9471-0EB64DB204F9}" type="datetimeFigureOut">
              <a:rPr lang="de-DE" smtClean="0"/>
              <a:pPr/>
              <a:t>08.10.17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7F2EB-A273-4CA5-8E41-BC88C509E25D}" type="slidenum">
              <a:rPr lang="de-DE" smtClean="0"/>
              <a:pPr/>
              <a:t>‹Nr.›</a:t>
            </a:fld>
            <a:endParaRPr lang="de-DE"/>
          </a:p>
        </p:txBody>
      </p:sp>
    </p:spTree>
    <p:extLst>
      <p:ext uri="{BB962C8B-B14F-4D97-AF65-F5344CB8AC3E}">
        <p14:creationId xmlns:p14="http://schemas.microsoft.com/office/powerpoint/2010/main" val="931534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Vorstellung</a:t>
            </a:r>
          </a:p>
          <a:p>
            <a:r>
              <a:rPr lang="de-DE" dirty="0" smtClean="0"/>
              <a:t>Kurze</a:t>
            </a:r>
            <a:r>
              <a:rPr lang="de-DE" baseline="0" dirty="0" smtClean="0"/>
              <a:t> Einführung zur Schwierigkeit der Themenauswahl – sehr gemischtes Publikum mit unterschiedlichem Kenntnisstand – Universitätsdozenten, die unterschiedliche Kurse unterrichten, Berufsschullehrer, Studierende. </a:t>
            </a:r>
          </a:p>
          <a:p>
            <a:r>
              <a:rPr lang="de-DE" baseline="0" dirty="0" smtClean="0"/>
              <a:t>Sicher wird nicht alles, was wir durchnehmen völlig neu für jeden von Ihnen sein. Aber vielleicht ermöglichen wir Ihnen eine neue Perspektive auf schon Bekanntes und können Ihnen einige Aspekte vermitteln, die Sie noch nicht kannten. Sie können auch gerne Beispiele und Ergänzungen einbringen.</a:t>
            </a:r>
          </a:p>
          <a:p>
            <a:endParaRPr lang="de-DE" baseline="0" dirty="0" smtClean="0"/>
          </a:p>
          <a:p>
            <a:r>
              <a:rPr lang="de-DE" baseline="0" dirty="0" smtClean="0"/>
              <a:t>Diese Präsentation beleuchtet den theoretischen, wissenschaftlichen Teil.</a:t>
            </a:r>
          </a:p>
          <a:p>
            <a:r>
              <a:rPr lang="de-DE" baseline="0" dirty="0" smtClean="0"/>
              <a:t>Die Praxis beleuchten Joachim Dietrich und Oliver </a:t>
            </a:r>
            <a:r>
              <a:rPr lang="de-DE" baseline="0" dirty="0" err="1" smtClean="0"/>
              <a:t>Greuling</a:t>
            </a:r>
            <a:r>
              <a:rPr lang="de-DE" baseline="0" dirty="0" smtClean="0"/>
              <a:t> heute Nachmittag und morgen Vormittag.</a:t>
            </a:r>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1</a:t>
            </a:fld>
            <a:endParaRPr lang="de-DE"/>
          </a:p>
        </p:txBody>
      </p:sp>
    </p:spTree>
    <p:extLst>
      <p:ext uri="{BB962C8B-B14F-4D97-AF65-F5344CB8AC3E}">
        <p14:creationId xmlns:p14="http://schemas.microsoft.com/office/powerpoint/2010/main" val="434248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Um jetzt konkreter und praktischer zu werden, betrachten</a:t>
            </a:r>
            <a:r>
              <a:rPr lang="de-DE" baseline="0" dirty="0" smtClean="0"/>
              <a:t> wir nun einige Aspekte des (fach-)didaktischen Handelns.</a:t>
            </a:r>
          </a:p>
          <a:p>
            <a:pPr marL="0" indent="0">
              <a:buNone/>
            </a:pPr>
            <a:r>
              <a:rPr lang="de-DE" baseline="0" dirty="0" smtClean="0"/>
              <a:t>Für was befähigt (Fach-)Didaktik?</a:t>
            </a:r>
            <a:endParaRPr lang="de-DE" dirty="0" smtClean="0"/>
          </a:p>
          <a:p>
            <a:pPr marL="0" indent="0">
              <a:buNone/>
            </a:pPr>
            <a:endParaRPr lang="de-DE" dirty="0" smtClean="0"/>
          </a:p>
          <a:p>
            <a:pPr marL="228600" indent="-228600">
              <a:buAutoNum type="arabicPeriod"/>
            </a:pPr>
            <a:r>
              <a:rPr lang="de-DE" dirty="0" smtClean="0"/>
              <a:t>Lernen kann</a:t>
            </a:r>
            <a:r>
              <a:rPr lang="de-DE" baseline="0" dirty="0" smtClean="0"/>
              <a:t> nicht mechanistisch bewirkt werden, von außen (also vom Lehrenden) wird es nur unterstützt. Der Lehrende braucht ein Verständnis davon, wie Lernen funktioniert, um es möglichst gut unterstützen zu können. Dazu ist auch wichtig zu verstehen, wie Lernen in einem bestimmten Fach, das er unterrichtet, funktioniert. Buchhaltung zu lernen ist etwas ganz Anders als eine Fremdsprache zu lernen. Dem muss ein Lehrer Rechnung tragen. Außerdem muss er sich im Vorfeld über die Lernziele im Klaren sein und den Lernstand der Schüler in seine Überlegungen einbeziehen.</a:t>
            </a:r>
          </a:p>
          <a:p>
            <a:pPr marL="228600" indent="-228600">
              <a:buAutoNum type="arabicPeriod"/>
            </a:pPr>
            <a:r>
              <a:rPr lang="de-DE" baseline="0" dirty="0" smtClean="0"/>
              <a:t>Dieser Punkt ist der vielleicht wichtigste – die Frage danach, wie Lernen arrangiert werden sollte. Dabei sollte man immer im Hinterkopf haben, dass es nicht DEN Königsweg des effektiven Lehrens gibt. Lehr-/Lernprozesse müssen abgestimmt werden auf die spezifischen Bedingungen der Lernenden und die gegebenen Rahmenbedingungen. Dazu braucht es ein breites Methodenrepertoire, das Handlungsmöglichkeiten eröffnet, um Lernen gezielt zu fördern.</a:t>
            </a:r>
          </a:p>
          <a:p>
            <a:pPr marL="228600" indent="-228600">
              <a:buAutoNum type="arabicPeriod"/>
            </a:pPr>
            <a:r>
              <a:rPr lang="de-DE" baseline="0" dirty="0" smtClean="0"/>
              <a:t>Lehrer sind mit vielen kommunikativen Anforderungen konfrontiert. Dazu gehört die Kommunikation mit den Lernenden und mit anderen Personen innerhalb der Schule sowie außerhalb. Zur Lehrerkommunikationen gehören die Bereiche Erziehen, Beraten, Arbeiten im Team. Auch das ist eine Dimension von (fach-) didaktischem Handeln.</a:t>
            </a:r>
          </a:p>
          <a:p>
            <a:pPr marL="228600" indent="-228600">
              <a:buAutoNum type="arabicPeriod"/>
            </a:pPr>
            <a:r>
              <a:rPr lang="de-DE" baseline="0" dirty="0" smtClean="0"/>
              <a:t>Es gibt einige externe Vorgaben, die ein Lehrer beachten muss: z.B. Curriculum, Prüfungen, organisatorische und kulturelle Bedingungen des institutionellen Umfeldes. Bei manchen ist es möglich, sie mitzugestalten, z.B. durch Engagement in Ausschüssen oder Kooperationen.</a:t>
            </a:r>
          </a:p>
          <a:p>
            <a:pPr marL="228600" indent="-228600">
              <a:buAutoNum type="arabicPeriod"/>
            </a:pPr>
            <a:r>
              <a:rPr lang="de-DE" b="0" baseline="0" dirty="0" smtClean="0"/>
              <a:t>Eine zentrale Dimension des (fach-)didaktischen Handels ist es, dass Lehrer ihr eigenes Handeln reflektieren und dann die richtigen Schlüsse ziehen. Da ein Lehrer relativ viel  Autonomie besitzt, ist die Selbstkontrolle umso wichtiger. Dabei helfen ihm Bindung ethische Grundlagen, an denen er sein eigenes Handeln messen kann und mit denen er es legitimieren kann.</a:t>
            </a:r>
          </a:p>
          <a:p>
            <a:pPr marL="228600" indent="-228600">
              <a:buAutoNum type="arabicPeriod"/>
            </a:pPr>
            <a:r>
              <a:rPr lang="de-DE" baseline="0" dirty="0" smtClean="0"/>
              <a:t>Da Lern-Lernsituationen nie 2x auf die genau selbe Art auftreten, ist Erfahrung eine wichtige Komponente des (fach-)didaktischen Handelns eines Lehrers. Es gilt die gemachten Erfahrungen zu nutzen. </a:t>
            </a:r>
          </a:p>
          <a:p>
            <a:pPr marL="228600" indent="-228600">
              <a:buAutoNum type="arabicPeriod"/>
            </a:pPr>
            <a:r>
              <a:rPr lang="de-DE" baseline="0" dirty="0" smtClean="0"/>
              <a:t>Eine enge Kopplung von wissenschaftlichem Wissen und praktischem Tun eine Voraussetzung für professionelles Handeln. Wissenschaftliche Theorien zu kennen ist nur das Eine. Sie in der Praxis anzuwenden das Andere. Und auf der anderen Seite wird es als wichtig erachtet, dass das Handeln eines Lehrers wissenschaftlich begründbar ist und nicht zufällig.</a:t>
            </a:r>
          </a:p>
          <a:p>
            <a:pPr marL="0" indent="0">
              <a:buFont typeface="+mj-lt"/>
              <a:buNone/>
            </a:pPr>
            <a:endParaRPr lang="de-DE" baseline="0" dirty="0" smtClean="0"/>
          </a:p>
          <a:p>
            <a:pPr marL="0" indent="0">
              <a:buNone/>
            </a:pPr>
            <a:r>
              <a:rPr lang="de-DE" baseline="0" dirty="0" smtClean="0"/>
              <a:t>	</a:t>
            </a:r>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10</a:t>
            </a:fld>
            <a:endParaRPr lang="de-DE"/>
          </a:p>
        </p:txBody>
      </p:sp>
    </p:spTree>
    <p:extLst>
      <p:ext uri="{BB962C8B-B14F-4D97-AF65-F5344CB8AC3E}">
        <p14:creationId xmlns:p14="http://schemas.microsoft.com/office/powerpoint/2010/main" val="3647065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Nachdem wir nun die allgemeine Didaktik, den Platz der Fachdidaktik innerhalb</a:t>
            </a:r>
            <a:r>
              <a:rPr lang="de-DE" baseline="0" dirty="0" smtClean="0"/>
              <a:t> der allgemeinen Didaktik und innerhalb der Wissenschaft betrachtet haben, kommen wir nun zur Fachdidaktik im Fach Wirtschaftslehre als einer von vielen </a:t>
            </a:r>
            <a:r>
              <a:rPr lang="de-DE" baseline="0" dirty="0" err="1" smtClean="0"/>
              <a:t>Fachdidaktiken</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11</a:t>
            </a:fld>
            <a:endParaRPr lang="de-DE"/>
          </a:p>
        </p:txBody>
      </p:sp>
    </p:spTree>
    <p:extLst>
      <p:ext uri="{BB962C8B-B14F-4D97-AF65-F5344CB8AC3E}">
        <p14:creationId xmlns:p14="http://schemas.microsoft.com/office/powerpoint/2010/main" val="1390521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Zunächst schauen wir uns die Besonderheiten</a:t>
            </a:r>
            <a:r>
              <a:rPr lang="de-DE" baseline="0" dirty="0" smtClean="0"/>
              <a:t> des Faches der Wirtschaftslehre an.</a:t>
            </a:r>
          </a:p>
          <a:p>
            <a:r>
              <a:rPr lang="de-DE" baseline="0" dirty="0" smtClean="0"/>
              <a:t>Die Bezugswissenschaft, auf die sich die Wirtschaftslehre gründet, ist die Ökonomie.</a:t>
            </a:r>
          </a:p>
          <a:p>
            <a:r>
              <a:rPr lang="de-DE" baseline="0" dirty="0" smtClean="0"/>
              <a:t>Sie ist eine sog. Realwissenschaft – hat einen Bezug zur Wirklichkeit, zu konkreten existierenden Gegenständen </a:t>
            </a:r>
          </a:p>
          <a:p>
            <a:r>
              <a:rPr lang="de-DE" baseline="0" dirty="0" smtClean="0"/>
              <a:t>und zu bestimmtem Verhalten von Menschen in bestimmten Situationen. </a:t>
            </a:r>
          </a:p>
          <a:p>
            <a:r>
              <a:rPr lang="de-DE" baseline="0" dirty="0" smtClean="0"/>
              <a:t>Man sieht das am Beispiel des Kaufens. Es wird in der Wirklichkeit eingekauft und verkauft. Dabei werden konkrete Gegenstände ein- und verkauft. Damit ein Kaufvertrag zustande kommt, braucht es konkretes menschliches Handeln. Dieses Handeln ist nicht immer gleich, weil Situationen in der Wirklichkeit sich immer irgendwie voneinander unterscheiden.</a:t>
            </a:r>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12</a:t>
            </a:fld>
            <a:endParaRPr lang="de-DE"/>
          </a:p>
        </p:txBody>
      </p:sp>
    </p:spTree>
    <p:extLst>
      <p:ext uri="{BB962C8B-B14F-4D97-AF65-F5344CB8AC3E}">
        <p14:creationId xmlns:p14="http://schemas.microsoft.com/office/powerpoint/2010/main" val="2263476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Aus</a:t>
            </a:r>
            <a:r>
              <a:rPr lang="de-DE" baseline="0" dirty="0" smtClean="0"/>
              <a:t> den Besonderheiten der Ökonomie als Realwissenschaft</a:t>
            </a:r>
            <a:r>
              <a:rPr lang="de-DE" dirty="0" smtClean="0"/>
              <a:t> ergeben sich bestimmte Herausforderungen</a:t>
            </a:r>
            <a:r>
              <a:rPr lang="de-DE" baseline="0" dirty="0" smtClean="0"/>
              <a:t> für die Forscher und letztlich auch für Lehrer, die Wirtschaft unterrichten.</a:t>
            </a:r>
          </a:p>
          <a:p>
            <a:r>
              <a:rPr lang="de-DE" baseline="0" dirty="0" smtClean="0"/>
              <a:t>Die Wirklichkeit ändert sich laufend. So ist es auch mit der Wirtschaft. Sie bleibt nicht immer gleich, sondern ändert sich. Es kann passieren, wie wir es in Zusammenhang mit der Finanzkrise erlebt haben, dass Modelle, mit denen wirtschaftliches Handeln erklärt wurde, plötzlich versagen und nicht mehr funktionieren. Dann stellt sich die Herausforderung, die Modelle zu modifizieren oder neue Erklärungen zu finden, wie Wirtschaft funktioniert und wie Menschen Entscheidungen treffen. </a:t>
            </a:r>
          </a:p>
          <a:p>
            <a:r>
              <a:rPr lang="de-DE" baseline="0" dirty="0" smtClean="0"/>
              <a:t>Eine weitere Herausforderung ist die Verflechtung von Wirtschaft mit anderen gesellschaftlichen Bereichen, zum Beispiel mit der Politik oder dem Bildungssystem usw. Dies macht die Betrachtung von Wirtschaft zu einem komplexen Themengebiet.</a:t>
            </a:r>
          </a:p>
          <a:p>
            <a:r>
              <a:rPr lang="de-DE" baseline="0" dirty="0" smtClean="0"/>
              <a:t>Außerdem ist die Wirtschaft abhängig von moralischen Werten, von Überzeugungen und politischen Interessen, die das Handeln der Akteure bestimmen.</a:t>
            </a:r>
          </a:p>
          <a:p>
            <a:r>
              <a:rPr lang="de-DE" baseline="0" dirty="0" smtClean="0"/>
              <a:t>Wie schon angedeutet ist menschliches Verhalten nur sehr bedingt berechenbar. Jeder Mensch ist anderes und Situationen unterscheiden sich. Deshalb ist es nicht sicher vorhersagbar, wie ein Mensch sich verhalten wird. Aus verschiedenen Gründen ist es immer möglich, dass er plötzlich eine andere Entscheidung trifft als erwartet. Es kann auch passieren, dass plötzlich neue Trends in Gesellschaften auftauchen, wie zum Beispiel in Deutschland eine Umorientierung bei den Lebensmitteln hin zu Bioprodukten und gesundem Essen. Oder hin zu mehr Umweltschutz und dazu, Dinge zu teilen, z.B. Autos. </a:t>
            </a:r>
          </a:p>
          <a:p>
            <a:r>
              <a:rPr lang="de-DE" baseline="0" dirty="0" smtClean="0"/>
              <a:t>Eine weitere Herausforderung, gerade auch für den Wirtschaftsunterricht, ist der Umgang mit den wirtschaftswissenschaftlichen Modellen, die die Wirklichkeit stark vereinfachen, um sie verstehbar zu machen. Der Preis dafür ist, dass die Wirklichkeit nicht so widergegeben wird, wie sie  tatsächlich stattfindet, weil sie eben sehr komplex ist und auch von den Schülern später im Beruf nicht so erlebt wird, wie sie in den Modellen beschrieben wird.</a:t>
            </a:r>
          </a:p>
          <a:p>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13</a:t>
            </a:fld>
            <a:endParaRPr lang="de-DE"/>
          </a:p>
        </p:txBody>
      </p:sp>
    </p:spTree>
    <p:extLst>
      <p:ext uri="{BB962C8B-B14F-4D97-AF65-F5344CB8AC3E}">
        <p14:creationId xmlns:p14="http://schemas.microsoft.com/office/powerpoint/2010/main" val="2263476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Schauen</a:t>
            </a:r>
            <a:r>
              <a:rPr lang="de-DE" baseline="0" dirty="0" smtClean="0"/>
              <a:t> wir uns nun die Besonderheiten der Wirtschaftslehre an beruflichen Schulen an.</a:t>
            </a:r>
          </a:p>
          <a:p>
            <a:r>
              <a:rPr lang="de-DE" baseline="0" dirty="0" smtClean="0"/>
              <a:t>Berufliche Schulen bereiten die Schüler auf konkrete Berufe vor. Das Ziel ist also, dass die Schüler Kompetenzen erwerben, die für den Beruf, den sie erlernen wichtig sind, also berufliche Handlungskompetenz. Es geht nicht nur darum, ihnen Wissen zu vermitteln, sondern die Fähigkeiten, die sie brauchen.</a:t>
            </a:r>
          </a:p>
          <a:p>
            <a:r>
              <a:rPr lang="de-DE" baseline="0" dirty="0" smtClean="0"/>
              <a:t>Dazu gehört die Fähigkeit selbständig zu handeln und nicht für jede kleine Tätigkeit Anweisungen oder Einführungen oder Korrekturen zu brauchen. Die Schüler müssen in die Lage versetz werden, konkrete Probleme am Arbeitsplatz lösen zu können. Bei kaufmännischen Berufen ist es wichtig, dass sie Geschäftsprozesse als Ganze überschauen und einzelne Tätigkeiten einordnen können. Sie müssen wissen, welche Schritte in der Handlungskette vor ihrer Tätigkeit und nach ihrer Tätigkeit stattfinden, um sie so auszuführen, wie es nötig ist.</a:t>
            </a:r>
          </a:p>
          <a:p>
            <a:endParaRPr lang="de-DE" baseline="0" dirty="0" smtClean="0"/>
          </a:p>
          <a:p>
            <a:r>
              <a:rPr lang="de-DE" baseline="0" dirty="0" smtClean="0"/>
              <a:t>Für uns stellen sich nun 2 Fragen: </a:t>
            </a:r>
          </a:p>
          <a:p>
            <a:pPr marL="228600" indent="-228600">
              <a:buAutoNum type="arabicPeriod"/>
            </a:pPr>
            <a:r>
              <a:rPr lang="de-DE" baseline="0" dirty="0" smtClean="0"/>
              <a:t>Was heißt das für den Unterricht an beruflichen Schulen? Wie kann den Besonderheiten der Wirtschaftslehre und den Herausforderungen begegnet werden?</a:t>
            </a:r>
          </a:p>
          <a:p>
            <a:pPr marL="228600" indent="-228600">
              <a:buAutoNum type="arabicPeriod"/>
            </a:pPr>
            <a:r>
              <a:rPr lang="de-DE" baseline="0" dirty="0" smtClean="0"/>
              <a:t>Was heißt das für die berufliche Lehrerbildung? Wie können Studierende auf die Herausforderungen vorbereitet werden, die ihnen als Wirtschaftslehrer begegnen?</a:t>
            </a:r>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14</a:t>
            </a:fld>
            <a:endParaRPr lang="de-DE"/>
          </a:p>
        </p:txBody>
      </p:sp>
    </p:spTree>
    <p:extLst>
      <p:ext uri="{BB962C8B-B14F-4D97-AF65-F5344CB8AC3E}">
        <p14:creationId xmlns:p14="http://schemas.microsoft.com/office/powerpoint/2010/main" val="835186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1" indent="-171450">
              <a:buFont typeface="Symbol" charset="2"/>
              <a:buChar char="-"/>
            </a:pPr>
            <a:r>
              <a:rPr lang="de-DE" dirty="0" smtClean="0"/>
              <a:t>Um dem gerecht zu werden, dass Ökonomie eine Realwissenschaft ist, bietet es sich an, viele Alltags- und Praxisbeispiele zu verwenden.</a:t>
            </a:r>
            <a:r>
              <a:rPr lang="de-DE" baseline="0" dirty="0" smtClean="0"/>
              <a:t> </a:t>
            </a:r>
            <a:r>
              <a:rPr lang="de-DE" dirty="0" smtClean="0"/>
              <a:t>Dies ist auch wichtig, damit die Schüler das Wissen,</a:t>
            </a:r>
            <a:r>
              <a:rPr lang="de-DE" baseline="0" dirty="0" smtClean="0"/>
              <a:t> dass sie erlernen anwenden können und verstehen, wie Theorie und Praxis zusammengehören.</a:t>
            </a:r>
            <a:endParaRPr lang="de-DE" dirty="0" smtClean="0"/>
          </a:p>
          <a:p>
            <a:pPr marL="171450" lvl="1" indent="-171450">
              <a:buFont typeface="Symbol" charset="2"/>
              <a:buChar char="-"/>
            </a:pPr>
            <a:r>
              <a:rPr lang="de-DE" dirty="0" smtClean="0"/>
              <a:t>Da</a:t>
            </a:r>
            <a:r>
              <a:rPr lang="de-DE" baseline="0" dirty="0" smtClean="0"/>
              <a:t> die ökonomische Wirklichkeit sich verändert, ist es wichtig, auf aktuelle Entwicklungen zu reagieren und Curricula entsprechend anzupassen.</a:t>
            </a:r>
          </a:p>
          <a:p>
            <a:pPr marL="171450" lvl="1" indent="-171450">
              <a:buFont typeface="Symbol" charset="2"/>
              <a:buChar char="-"/>
            </a:pPr>
            <a:r>
              <a:rPr lang="de-DE" baseline="0" dirty="0" smtClean="0"/>
              <a:t>Die Schüler sollten immer </a:t>
            </a:r>
            <a:r>
              <a:rPr lang="de-DE" baseline="0" dirty="0" smtClean="0"/>
              <a:t>wieder </a:t>
            </a:r>
            <a:r>
              <a:rPr lang="de-DE" baseline="0" dirty="0" smtClean="0"/>
              <a:t>dafür sensibilisiert werden, dass das Verhalten von Menschen nicht immer gleich ist und lernen, das in ihre Überlegungen einzubeziehen.</a:t>
            </a:r>
          </a:p>
          <a:p>
            <a:pPr marL="171450" lvl="1" indent="-171450">
              <a:buFont typeface="Symbol" charset="2"/>
              <a:buChar char="-"/>
            </a:pPr>
            <a:r>
              <a:rPr lang="de-DE" baseline="0" dirty="0" smtClean="0"/>
              <a:t>Außerdem sollten im Unterricht ethische Aspekte behandelt und berücksichtigt werden, um den Schülern ein Verständnis davon zu vermitteln wie im wirtschaftlichen Handeln ethische Aspekte und Handeln verknüpft sind.</a:t>
            </a:r>
          </a:p>
          <a:p>
            <a:pPr marL="171450" lvl="1" indent="-171450">
              <a:buFont typeface="Symbol" charset="2"/>
              <a:buChar char="-"/>
            </a:pPr>
            <a:r>
              <a:rPr lang="de-DE" baseline="0" dirty="0" smtClean="0"/>
              <a:t>Auch wenn das nicht im Detail möglich sein wird, ist es wichtig, dass im Unterricht immer wieder Bezüge hergestellt werden zu anderen gesellschaftlichen Bereichen, die mit der Wirtschaft in Verbindung stehen, um die Komplexität deutlich zu machen. </a:t>
            </a:r>
          </a:p>
          <a:p>
            <a:pPr marL="171450" lvl="1" indent="-171450">
              <a:buFont typeface="Symbol" charset="2"/>
              <a:buChar char="-"/>
            </a:pPr>
            <a:r>
              <a:rPr lang="de-DE" baseline="0" dirty="0" smtClean="0"/>
              <a:t>Damit die Schüler tatsächlich berufliche Handlungskompetenz erlangen, sollte handlungsorientiertes Lernen stattfinden. Dazu sage ich im Anschluss noch mehr.</a:t>
            </a:r>
          </a:p>
          <a:p>
            <a:pPr marL="171450" lvl="1" indent="-171450">
              <a:buFont typeface="Symbol" charset="2"/>
              <a:buChar char="-"/>
            </a:pPr>
            <a:r>
              <a:rPr lang="de-DE" baseline="0" dirty="0" smtClean="0"/>
              <a:t>Inhalte, die sich nur auf Tätigkeitsausschnitte beziehen sollten nicht isoliert vermittelt werden. Vielmehr ist es wichtig, fachlich-prozesshaft vorzugehen, das heißt die Inhalte der Wirtschaftslehre geschäftsprozessorientiert anzulegen und zu vermitteln, so dass die Schüler immer ganze Prozesse überschauen können, wie sie in der Wirklichkeit tatsächlich vorkommen und nicht nur einzelne kleine Tätigkeiten verrichten können, sondern vielseitig einsetzbar sind. </a:t>
            </a:r>
            <a:endParaRPr lang="de-DE" dirty="0" smtClean="0"/>
          </a:p>
          <a:p>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15</a:t>
            </a:fld>
            <a:endParaRPr lang="de-DE"/>
          </a:p>
        </p:txBody>
      </p:sp>
    </p:spTree>
    <p:extLst>
      <p:ext uri="{BB962C8B-B14F-4D97-AF65-F5344CB8AC3E}">
        <p14:creationId xmlns:p14="http://schemas.microsoft.com/office/powerpoint/2010/main" val="2938819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lvl="1" indent="-285750">
              <a:buFont typeface="Symbol" panose="05050102010706020507" pitchFamily="18" charset="2"/>
              <a:buChar char="-"/>
            </a:pPr>
            <a:r>
              <a:rPr lang="de-DE" dirty="0" smtClean="0"/>
              <a:t>Es sollte mit ganzheitlichen und berufsrelevanten Aufgaben gearbeitet</a:t>
            </a:r>
            <a:r>
              <a:rPr lang="de-DE" baseline="0" dirty="0" smtClean="0"/>
              <a:t> werden</a:t>
            </a:r>
          </a:p>
          <a:p>
            <a:pPr marL="285750" lvl="1" indent="-285750">
              <a:buFont typeface="Symbol" panose="05050102010706020507" pitchFamily="18" charset="2"/>
              <a:buChar char="-"/>
            </a:pPr>
            <a:r>
              <a:rPr lang="de-DE" baseline="0" dirty="0" smtClean="0"/>
              <a:t>Der Unterricht sollte so aufgebaut sein, dass den Schülern vernetzte und </a:t>
            </a:r>
            <a:r>
              <a:rPr lang="de-DE" baseline="0" dirty="0" err="1" smtClean="0"/>
              <a:t>transferierbare</a:t>
            </a:r>
            <a:r>
              <a:rPr lang="de-DE" baseline="0" dirty="0" smtClean="0"/>
              <a:t> Strukturen und Verfahren vermittelt werden, die sie in der Berufs- und Lebenswelt anwenden können.</a:t>
            </a:r>
          </a:p>
          <a:p>
            <a:pPr marL="285750" lvl="1" indent="-285750">
              <a:buFont typeface="Symbol" panose="05050102010706020507" pitchFamily="18" charset="2"/>
              <a:buChar char="-"/>
            </a:pPr>
            <a:r>
              <a:rPr lang="de-DE" baseline="0" dirty="0" smtClean="0"/>
              <a:t>Die Lernumgebungen sollten möglichst komplex angelegt werden, da die Wirklichkeit auch komplex ist. In diesen Lernumgebungen sollten die Schüler sich möglichst selbsttätig und selbständig mit den Lerngegenständen auseinandersetzen. Hier ist aber zu beachten, dass das praktisch nur bedingt möglich ist. Wenn die Lernumgebungen zu komplex werden und die Schüler zu wenig Unterstützung von der Lehrkraft bekommen, sind sie schnell überfordert. Hier ist es wichtig, das richtige Maß zu finden, das für jede Klasse anders aussehen wird.</a:t>
            </a:r>
            <a:endParaRPr lang="de-DE" dirty="0" smtClean="0"/>
          </a:p>
          <a:p>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16</a:t>
            </a:fld>
            <a:endParaRPr lang="de-DE"/>
          </a:p>
        </p:txBody>
      </p:sp>
    </p:spTree>
    <p:extLst>
      <p:ext uri="{BB962C8B-B14F-4D97-AF65-F5344CB8AC3E}">
        <p14:creationId xmlns:p14="http://schemas.microsoft.com/office/powerpoint/2010/main" val="2938819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 kommen jetzt genauer auf den schon angesprochenen handlungsorientierten Unterricht zu sprechen.</a:t>
            </a:r>
          </a:p>
          <a:p>
            <a:r>
              <a:rPr lang="de-DE" baseline="0" dirty="0" smtClean="0"/>
              <a:t>Die Relevanz der Handlungsorientierung hatte sich daraus ergeben, dass die Schüler in beruflichen Schulen zu konkretem beruflichem Handeln befähigt werden sollten und nicht nur Fachwissen benötigen, sondern berufliche Handlungskompetenz.</a:t>
            </a:r>
          </a:p>
          <a:p>
            <a:r>
              <a:rPr lang="de-DE" baseline="0" dirty="0" smtClean="0"/>
              <a:t>Wie kann man das erreichen und wie seiht handlungsorientierter Unterricht aus?</a:t>
            </a:r>
          </a:p>
          <a:p>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17</a:t>
            </a:fld>
            <a:endParaRPr lang="de-DE"/>
          </a:p>
        </p:txBody>
      </p:sp>
    </p:spTree>
    <p:extLst>
      <p:ext uri="{BB962C8B-B14F-4D97-AF65-F5344CB8AC3E}">
        <p14:creationId xmlns:p14="http://schemas.microsoft.com/office/powerpoint/2010/main" val="513029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Zunächst ein paar Sätze zum lerntheoretischen Hintergrund der Handlungsorientierung.</a:t>
            </a:r>
          </a:p>
          <a:p>
            <a:r>
              <a:rPr lang="de-DE" sz="1200" b="0" i="0" u="none" strike="noStrike" kern="1200" baseline="0" dirty="0" smtClean="0">
                <a:solidFill>
                  <a:schemeClr val="tx1"/>
                </a:solidFill>
                <a:latin typeface="+mn-lt"/>
                <a:ea typeface="+mn-ea"/>
                <a:cs typeface="+mn-cs"/>
              </a:rPr>
              <a:t>Sie geht zurück auf den Konstruktivismus.</a:t>
            </a:r>
          </a:p>
          <a:p>
            <a:r>
              <a:rPr lang="de-DE" sz="1200" b="0" i="0" u="none" strike="noStrike" kern="1200" baseline="0" dirty="0" smtClean="0">
                <a:solidFill>
                  <a:schemeClr val="tx1"/>
                </a:solidFill>
                <a:latin typeface="+mn-lt"/>
                <a:ea typeface="+mn-ea"/>
                <a:cs typeface="+mn-cs"/>
              </a:rPr>
              <a:t>Der Konstruktivismus geht davon aus, dass es kein objektives Wissen gibt, sondern dass Wissen immer subjektiv vom Menschen konstruiert wird.</a:t>
            </a:r>
          </a:p>
          <a:p>
            <a:pPr marL="0" marR="0" lvl="1" indent="0" algn="l" defTabSz="914400" rtl="0" eaLnBrk="1" fontAlgn="auto" latinLnBrk="0" hangingPunct="1">
              <a:lnSpc>
                <a:spcPct val="100000"/>
              </a:lnSpc>
              <a:spcBef>
                <a:spcPts val="0"/>
              </a:spcBef>
              <a:spcAft>
                <a:spcPts val="0"/>
              </a:spcAft>
              <a:buClrTx/>
              <a:buSzTx/>
              <a:buFontTx/>
              <a:buNone/>
              <a:tabLst/>
              <a:defRPr/>
            </a:pPr>
            <a:r>
              <a:rPr lang="de-DE" dirty="0" smtClean="0"/>
              <a:t>Jeder Mensch schafft sich eine eigene subjektive Realität, indem sein Gehirn Strukturen etabliert zur Speicherung von Wissen und Emotionen, welche sein Handeln bestimmen und dem Gelernten eine subjektive Bedeutung zuordnen.</a:t>
            </a:r>
          </a:p>
          <a:p>
            <a:pPr marL="0" marR="0" lvl="1" indent="0" algn="l" defTabSz="914400" rtl="0" eaLnBrk="1" fontAlgn="auto" latinLnBrk="0" hangingPunct="1">
              <a:lnSpc>
                <a:spcPct val="100000"/>
              </a:lnSpc>
              <a:spcBef>
                <a:spcPts val="0"/>
              </a:spcBef>
              <a:spcAft>
                <a:spcPts val="0"/>
              </a:spcAft>
              <a:buClrTx/>
              <a:buSzTx/>
              <a:buFontTx/>
              <a:buNone/>
              <a:tabLst/>
              <a:defRPr/>
            </a:pPr>
            <a:r>
              <a:rPr lang="de-DE" dirty="0" smtClean="0"/>
              <a:t>Handlung ist der reale Hintergrund des Erkennens.</a:t>
            </a:r>
            <a:r>
              <a:rPr lang="uk-UA" dirty="0" smtClean="0"/>
              <a:t> </a:t>
            </a:r>
            <a:r>
              <a:rPr lang="de-DE" dirty="0" smtClean="0"/>
              <a:t>Handeln und Wissen bilden eine Einheit.</a:t>
            </a:r>
            <a:r>
              <a:rPr lang="uk-UA" dirty="0" smtClean="0"/>
              <a:t> </a:t>
            </a:r>
            <a:r>
              <a:rPr lang="de-DE" dirty="0" smtClean="0"/>
              <a:t>Man erwirb Wissen, in dem handelt und nur im Handeln ist es möglich, neue Erkenntnisse zu gewinnen.</a:t>
            </a:r>
          </a:p>
        </p:txBody>
      </p:sp>
      <p:sp>
        <p:nvSpPr>
          <p:cNvPr id="4" name="Foliennummernplatzhalter 3"/>
          <p:cNvSpPr>
            <a:spLocks noGrp="1"/>
          </p:cNvSpPr>
          <p:nvPr>
            <p:ph type="sldNum" sz="quarter" idx="10"/>
          </p:nvPr>
        </p:nvSpPr>
        <p:spPr/>
        <p:txBody>
          <a:bodyPr/>
          <a:lstStyle/>
          <a:p>
            <a:fld id="{8947F2EB-A273-4CA5-8E41-BC88C509E25D}" type="slidenum">
              <a:rPr lang="de-DE" smtClean="0"/>
              <a:pPr/>
              <a:t>18</a:t>
            </a:fld>
            <a:endParaRPr lang="de-DE"/>
          </a:p>
        </p:txBody>
      </p:sp>
    </p:spTree>
    <p:extLst>
      <p:ext uri="{BB962C8B-B14F-4D97-AF65-F5344CB8AC3E}">
        <p14:creationId xmlns:p14="http://schemas.microsoft.com/office/powerpoint/2010/main" val="1418482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Auf diesen Annahmen postuliert der Konstruktivismus, dass Schüler im Unterrichtsprozess die Möglichkeit bekommen sollten, Strukturen der eigenen Wirklichkeit im Gehirn anzulegen.</a:t>
            </a:r>
          </a:p>
          <a:p>
            <a:r>
              <a:rPr lang="de-DE" sz="1200" b="0" i="0" u="none" strike="noStrike" kern="1200" baseline="0" dirty="0" smtClean="0">
                <a:solidFill>
                  <a:schemeClr val="tx1"/>
                </a:solidFill>
                <a:latin typeface="+mn-lt"/>
                <a:ea typeface="+mn-ea"/>
                <a:cs typeface="+mn-cs"/>
              </a:rPr>
              <a:t>Für den Berufsschulunterricht beinhaltet das die Aufhebung der Dualität von Praxis und Theorie, da Handeln und Wissen direkt und untrennbar</a:t>
            </a:r>
          </a:p>
          <a:p>
            <a:r>
              <a:rPr lang="de-DE" sz="1200" b="0" i="0" u="none" strike="noStrike" kern="1200" baseline="0" dirty="0" smtClean="0">
                <a:solidFill>
                  <a:schemeClr val="tx1"/>
                </a:solidFill>
                <a:latin typeface="+mn-lt"/>
                <a:ea typeface="+mn-ea"/>
                <a:cs typeface="+mn-cs"/>
              </a:rPr>
              <a:t>im Lernprozess im Gehirn miteinander verbunden sind.</a:t>
            </a:r>
          </a:p>
          <a:p>
            <a:r>
              <a:rPr lang="de-DE" sz="1200" b="0" i="0" u="none" strike="noStrike" kern="1200" baseline="0" dirty="0" smtClean="0">
                <a:solidFill>
                  <a:schemeClr val="tx1"/>
                </a:solidFill>
                <a:latin typeface="+mn-lt"/>
                <a:ea typeface="+mn-ea"/>
                <a:cs typeface="+mn-cs"/>
              </a:rPr>
              <a:t>Deshalb wird gesagt, dass Unterricht handlungsorientiert sein sollte.</a:t>
            </a:r>
          </a:p>
          <a:p>
            <a:r>
              <a:rPr lang="de-DE" sz="1200" b="0" i="0" u="none" strike="noStrike" kern="1200" baseline="0" dirty="0" smtClean="0">
                <a:solidFill>
                  <a:schemeClr val="tx1"/>
                </a:solidFill>
                <a:latin typeface="+mn-lt"/>
                <a:ea typeface="+mn-ea"/>
                <a:cs typeface="+mn-cs"/>
              </a:rPr>
              <a:t>Für den Unterricht an beruflichen Schulen erscheint das, wie gesagt, unter dem Aspekt der Erlangung beruflicher Handlungskompetenz besonders wichtig und naheliegend.</a:t>
            </a:r>
          </a:p>
          <a:p>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19</a:t>
            </a:fld>
            <a:endParaRPr lang="de-DE"/>
          </a:p>
        </p:txBody>
      </p:sp>
    </p:spTree>
    <p:extLst>
      <p:ext uri="{BB962C8B-B14F-4D97-AF65-F5344CB8AC3E}">
        <p14:creationId xmlns:p14="http://schemas.microsoft.com/office/powerpoint/2010/main" val="191737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Nicht alle kennen unser Projekt gleich gut, deshalb würde</a:t>
            </a:r>
            <a:r>
              <a:rPr lang="de-DE" baseline="0" dirty="0" smtClean="0"/>
              <a:t> ich gerne kurz die Projektziele vorstellen und aufzeigen, weshalb wir Seminare wie dieses durchführen.</a:t>
            </a:r>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2</a:t>
            </a:fld>
            <a:endParaRPr lang="de-DE"/>
          </a:p>
        </p:txBody>
      </p:sp>
    </p:spTree>
    <p:extLst>
      <p:ext uri="{BB962C8B-B14F-4D97-AF65-F5344CB8AC3E}">
        <p14:creationId xmlns:p14="http://schemas.microsoft.com/office/powerpoint/2010/main" val="119238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Generell unterscheidet man 2 Dimensionen</a:t>
            </a:r>
            <a:r>
              <a:rPr lang="de-DE" baseline="0" dirty="0" smtClean="0"/>
              <a:t> von Handlungsorientierung:</a:t>
            </a:r>
          </a:p>
          <a:p>
            <a:r>
              <a:rPr lang="de-DE" baseline="0" dirty="0" smtClean="0"/>
              <a:t>Die curriculare Dimension und die methodische Dimension.</a:t>
            </a:r>
          </a:p>
          <a:p>
            <a:endParaRPr lang="de-DE" baseline="0" dirty="0" smtClean="0"/>
          </a:p>
          <a:p>
            <a:r>
              <a:rPr lang="de-DE" baseline="0" dirty="0" smtClean="0"/>
              <a:t>Handlungsorientierung bezogen auf Curricula heißt, dass Lernziele formuliert werden, die konkrete Kompetenzen enthalten im Sinne von Handlungen, die die Schüler in der Lage sein sollen durchzuführen.</a:t>
            </a:r>
          </a:p>
          <a:p>
            <a:endParaRPr lang="de-DE" baseline="0" dirty="0" smtClean="0"/>
          </a:p>
          <a:p>
            <a:r>
              <a:rPr lang="de-DE" baseline="0" dirty="0" smtClean="0"/>
              <a:t>Handlungsorientierung in Bezug auf Methoden heißt, dass im Lehr-Lernprozess die Methoden handlungsorientiert sind, also so, dass die Schüler möglichst selbständig lernen und zum Teil auch Handlungen einüben.</a:t>
            </a:r>
          </a:p>
        </p:txBody>
      </p:sp>
      <p:sp>
        <p:nvSpPr>
          <p:cNvPr id="4" name="Foliennummernplatzhalter 3"/>
          <p:cNvSpPr>
            <a:spLocks noGrp="1"/>
          </p:cNvSpPr>
          <p:nvPr>
            <p:ph type="sldNum" sz="quarter" idx="10"/>
          </p:nvPr>
        </p:nvSpPr>
        <p:spPr/>
        <p:txBody>
          <a:bodyPr/>
          <a:lstStyle/>
          <a:p>
            <a:fld id="{8947F2EB-A273-4CA5-8E41-BC88C509E25D}" type="slidenum">
              <a:rPr lang="de-DE" smtClean="0"/>
              <a:pPr/>
              <a:t>20</a:t>
            </a:fld>
            <a:endParaRPr lang="de-DE"/>
          </a:p>
        </p:txBody>
      </p:sp>
    </p:spTree>
    <p:extLst>
      <p:ext uri="{BB962C8B-B14F-4D97-AF65-F5344CB8AC3E}">
        <p14:creationId xmlns:p14="http://schemas.microsoft.com/office/powerpoint/2010/main" val="1802987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Hauptziel von Handlungsorientierung an beruflichen Schulen ist die schon mehrmals angesprochene berufliche Handlungskompetenz.</a:t>
            </a:r>
          </a:p>
          <a:p>
            <a:endParaRPr lang="de-DE" dirty="0" smtClean="0"/>
          </a:p>
          <a:p>
            <a:r>
              <a:rPr lang="de-DE" sz="1200" b="0" i="0" kern="1200" dirty="0" smtClean="0">
                <a:solidFill>
                  <a:schemeClr val="tx1"/>
                </a:solidFill>
                <a:effectLst/>
                <a:latin typeface="+mn-lt"/>
                <a:ea typeface="+mn-ea"/>
                <a:cs typeface="+mn-cs"/>
              </a:rPr>
              <a:t>Unter beruflicher Handlungskompetenz wird die Fähigkeit verstanden, aufgabengemäß, zielgerichtet, situationsbedingt und verantwortungsbewusst betriebliche Aufgaben zu erfüllen und Probleme zu lösen.</a:t>
            </a:r>
          </a:p>
          <a:p>
            <a:endParaRPr lang="de-DE" dirty="0" smtClean="0"/>
          </a:p>
          <a:p>
            <a:r>
              <a:rPr lang="de-DE" dirty="0" smtClean="0"/>
              <a:t>In der Literatur wird sie in</a:t>
            </a:r>
            <a:r>
              <a:rPr lang="de-DE" baseline="0" dirty="0" smtClean="0"/>
              <a:t> 3 Kompetenzarten gegliedert:</a:t>
            </a:r>
          </a:p>
          <a:p>
            <a:r>
              <a:rPr lang="de-DE" baseline="0" dirty="0" smtClean="0"/>
              <a:t>1. Fachkompetenz: Wissen über das Fachgebiet und seine Methoden, fachliche Fähigkeiten</a:t>
            </a:r>
          </a:p>
          <a:p>
            <a:r>
              <a:rPr lang="de-DE" baseline="0" dirty="0" smtClean="0"/>
              <a:t>2. Personal-/Selbstkompetenz: Lernbereitschaft, Kritikfähigkeit, Initiative</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kern="1200" baseline="0" dirty="0" smtClean="0">
                <a:solidFill>
                  <a:schemeClr val="tx1"/>
                </a:solidFill>
                <a:effectLst/>
                <a:latin typeface="+mn-lt"/>
                <a:ea typeface="+mn-ea"/>
                <a:cs typeface="+mn-cs"/>
              </a:rPr>
              <a:t>3. </a:t>
            </a:r>
            <a:r>
              <a:rPr lang="de-DE" baseline="0" dirty="0" smtClean="0"/>
              <a:t>Sozialkompetenz: zum Beispiel </a:t>
            </a:r>
            <a:r>
              <a:rPr lang="de-DE" sz="1200" b="0" kern="1200" dirty="0" smtClean="0">
                <a:solidFill>
                  <a:schemeClr val="tx1"/>
                </a:solidFill>
                <a:effectLst/>
                <a:latin typeface="+mn-lt"/>
                <a:ea typeface="+mn-ea"/>
                <a:cs typeface="+mn-cs"/>
              </a:rPr>
              <a:t>Beziehungs-/Teamfähigkeit,</a:t>
            </a:r>
            <a:r>
              <a:rPr lang="de-DE" sz="1200" b="0" kern="1200" baseline="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Einfü̈hlungsvermögen</a:t>
            </a:r>
            <a:r>
              <a:rPr lang="de-DE" sz="1200" b="0" kern="1200" dirty="0" smtClean="0">
                <a:solidFill>
                  <a:schemeClr val="tx1"/>
                </a:solidFill>
                <a:effectLst/>
                <a:latin typeface="+mn-lt"/>
                <a:ea typeface="+mn-ea"/>
                <a:cs typeface="+mn-cs"/>
              </a:rPr>
              <a:t>,</a:t>
            </a:r>
            <a:r>
              <a:rPr lang="de-DE" sz="1200" b="0" kern="1200" baseline="0" dirty="0" smtClean="0">
                <a:solidFill>
                  <a:schemeClr val="tx1"/>
                </a:solidFill>
                <a:effectLst/>
                <a:latin typeface="+mn-lt"/>
                <a:ea typeface="+mn-ea"/>
                <a:cs typeface="+mn-cs"/>
              </a:rPr>
              <a:t> </a:t>
            </a:r>
            <a:r>
              <a:rPr lang="de-DE" sz="1200" b="0" kern="1200" dirty="0" smtClean="0">
                <a:solidFill>
                  <a:schemeClr val="tx1"/>
                </a:solidFill>
                <a:effectLst/>
                <a:latin typeface="+mn-lt"/>
                <a:ea typeface="+mn-ea"/>
                <a:cs typeface="+mn-cs"/>
              </a:rPr>
              <a:t>Kooperations- und Konfliktlösebereitschaft,</a:t>
            </a:r>
            <a:r>
              <a:rPr lang="de-DE" sz="1200" b="0" kern="1200" baseline="0" dirty="0" smtClean="0">
                <a:solidFill>
                  <a:schemeClr val="tx1"/>
                </a:solidFill>
                <a:effectLst/>
                <a:latin typeface="+mn-lt"/>
                <a:ea typeface="+mn-ea"/>
                <a:cs typeface="+mn-cs"/>
              </a:rPr>
              <a:t> </a:t>
            </a:r>
            <a:r>
              <a:rPr lang="de-DE" sz="1200" b="0" kern="1200" dirty="0" err="1" smtClean="0">
                <a:solidFill>
                  <a:schemeClr val="tx1"/>
                </a:solidFill>
                <a:effectLst/>
                <a:latin typeface="+mn-lt"/>
                <a:ea typeface="+mn-ea"/>
                <a:cs typeface="+mn-cs"/>
              </a:rPr>
              <a:t>Konsensfä̈higkeit</a:t>
            </a:r>
            <a:r>
              <a:rPr lang="de-DE" sz="1200" b="0" kern="1200" dirty="0" smtClean="0">
                <a:solidFill>
                  <a:schemeClr val="tx1"/>
                </a:solidFill>
                <a:effectLst/>
                <a:latin typeface="+mn-lt"/>
                <a:ea typeface="+mn-ea"/>
                <a:cs typeface="+mn-cs"/>
              </a:rPr>
              <a:t>,</a:t>
            </a:r>
            <a:r>
              <a:rPr lang="de-DE" sz="1200" b="0" kern="1200" baseline="0" dirty="0" smtClean="0">
                <a:solidFill>
                  <a:schemeClr val="tx1"/>
                </a:solidFill>
                <a:effectLst/>
                <a:latin typeface="+mn-lt"/>
                <a:ea typeface="+mn-ea"/>
                <a:cs typeface="+mn-cs"/>
              </a:rPr>
              <a:t> </a:t>
            </a:r>
            <a:r>
              <a:rPr lang="de-DE" sz="1200" b="0" kern="1200" dirty="0" smtClean="0">
                <a:solidFill>
                  <a:schemeClr val="tx1"/>
                </a:solidFill>
                <a:effectLst/>
                <a:latin typeface="+mn-lt"/>
                <a:ea typeface="+mn-ea"/>
                <a:cs typeface="+mn-cs"/>
              </a:rPr>
              <a:t>Toleranz </a:t>
            </a:r>
            <a:endParaRPr lang="de-DE" baseline="0" dirty="0" smtClean="0"/>
          </a:p>
          <a:p>
            <a:pPr marL="0" indent="0">
              <a:buNone/>
            </a:pPr>
            <a:endParaRPr lang="de-DE" baseline="0" dirty="0" smtClean="0"/>
          </a:p>
          <a:p>
            <a:r>
              <a:rPr lang="de-DE" sz="1200" b="0" kern="1200" dirty="0" smtClean="0">
                <a:solidFill>
                  <a:schemeClr val="tx1"/>
                </a:solidFill>
                <a:effectLst/>
                <a:latin typeface="+mn-lt"/>
                <a:ea typeface="+mn-ea"/>
                <a:cs typeface="+mn-cs"/>
              </a:rPr>
              <a:t>Wer </a:t>
            </a:r>
            <a:r>
              <a:rPr lang="de-DE" sz="1200" b="1" kern="1200" dirty="0" smtClean="0">
                <a:solidFill>
                  <a:schemeClr val="tx1"/>
                </a:solidFill>
                <a:effectLst/>
                <a:latin typeface="+mn-lt"/>
                <a:ea typeface="+mn-ea"/>
                <a:cs typeface="+mn-cs"/>
              </a:rPr>
              <a:t>Fachkompetenz</a:t>
            </a:r>
            <a:r>
              <a:rPr lang="de-DE" sz="1200" b="0" kern="1200" dirty="0" smtClean="0">
                <a:solidFill>
                  <a:schemeClr val="tx1"/>
                </a:solidFill>
                <a:effectLst/>
                <a:latin typeface="+mn-lt"/>
                <a:ea typeface="+mn-ea"/>
                <a:cs typeface="+mn-cs"/>
              </a:rPr>
              <a:t> besitzt, kann Aufgaben und Probleme auf der Grundlage fachlichen Wissens und Könnens eigenständig lösen und das Ergebnis beurteilen.</a:t>
            </a:r>
          </a:p>
          <a:p>
            <a:endParaRPr lang="de-DE"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effectLst/>
                <a:latin typeface="+mn-lt"/>
                <a:ea typeface="+mn-ea"/>
                <a:cs typeface="+mn-cs"/>
              </a:rPr>
              <a:t>Wer </a:t>
            </a:r>
            <a:r>
              <a:rPr lang="de-DE" sz="1200" b="1" kern="1200" dirty="0" smtClean="0">
                <a:solidFill>
                  <a:schemeClr val="tx1"/>
                </a:solidFill>
                <a:effectLst/>
                <a:latin typeface="+mn-lt"/>
                <a:ea typeface="+mn-ea"/>
                <a:cs typeface="+mn-cs"/>
              </a:rPr>
              <a:t>Selbstkompetenz</a:t>
            </a:r>
            <a:r>
              <a:rPr lang="de-DE" sz="1200" b="0" kern="1200" dirty="0" smtClean="0">
                <a:solidFill>
                  <a:schemeClr val="tx1"/>
                </a:solidFill>
                <a:effectLst/>
                <a:latin typeface="+mn-lt"/>
                <a:ea typeface="+mn-ea"/>
                <a:cs typeface="+mn-cs"/>
              </a:rPr>
              <a:t> besitzt, kann die Anforderungen und Chancen in Familie, Beruf und öffentlichem Leben erfassen und beurteilen. Er kann eigene Begabungen fördern und Lebenspläne entwickeln.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effectLst/>
                <a:latin typeface="+mn-lt"/>
                <a:ea typeface="+mn-ea"/>
                <a:cs typeface="+mn-cs"/>
              </a:rPr>
              <a:t>Wer </a:t>
            </a:r>
            <a:r>
              <a:rPr lang="de-DE" sz="1200" b="1" kern="1200" dirty="0" smtClean="0">
                <a:solidFill>
                  <a:schemeClr val="tx1"/>
                </a:solidFill>
                <a:effectLst/>
                <a:latin typeface="+mn-lt"/>
                <a:ea typeface="+mn-ea"/>
                <a:cs typeface="+mn-cs"/>
              </a:rPr>
              <a:t>Sozialkompetenz</a:t>
            </a:r>
            <a:r>
              <a:rPr lang="de-DE" sz="1200" b="0" kern="1200" dirty="0" smtClean="0">
                <a:solidFill>
                  <a:schemeClr val="tx1"/>
                </a:solidFill>
                <a:effectLst/>
                <a:latin typeface="+mn-lt"/>
                <a:ea typeface="+mn-ea"/>
                <a:cs typeface="+mn-cs"/>
              </a:rPr>
              <a:t> besitzt, kann soziale Beziehungen leben und gestalten. Er erfasst und versteht Zuwendungen und Spannungen und kann sich mit anderen rational und verantwortungsbewusst verständigen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effectLst/>
                <a:latin typeface="+mn-lt"/>
                <a:ea typeface="+mn-ea"/>
                <a:cs typeface="+mn-cs"/>
              </a:rPr>
              <a:t>(KMK 2011)</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Hinzu kommt die Methodenkompetenz, die manche Autoren als 4. Kategorie</a:t>
            </a:r>
            <a:r>
              <a:rPr lang="de-DE" baseline="0" dirty="0" smtClean="0"/>
              <a:t> anführen. Andere sehen sie jeweils als Teil der 3 abgebildeten Dimensionen.</a:t>
            </a:r>
            <a:endParaRPr lang="de-DE" dirty="0" smtClean="0"/>
          </a:p>
          <a:p>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21</a:t>
            </a:fld>
            <a:endParaRPr lang="de-DE"/>
          </a:p>
        </p:txBody>
      </p:sp>
    </p:spTree>
    <p:extLst>
      <p:ext uri="{BB962C8B-B14F-4D97-AF65-F5344CB8AC3E}">
        <p14:creationId xmlns:p14="http://schemas.microsoft.com/office/powerpoint/2010/main" val="598441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untergeordneten Ziele von Handlungsorientierung sind hier zu sehen.</a:t>
            </a:r>
          </a:p>
          <a:p>
            <a:r>
              <a:rPr lang="de-DE" dirty="0" smtClean="0"/>
              <a:t>Man hofft, dadurch träges Wissen zu vermeiden.</a:t>
            </a:r>
          </a:p>
          <a:p>
            <a:r>
              <a:rPr lang="de-DE" dirty="0" smtClean="0"/>
              <a:t>Realitätsferne soll überwunden werden.</a:t>
            </a:r>
          </a:p>
          <a:p>
            <a:r>
              <a:rPr lang="de-DE" dirty="0" smtClean="0"/>
              <a:t>Handlungsorientierung</a:t>
            </a:r>
            <a:r>
              <a:rPr lang="de-DE" baseline="0" dirty="0" smtClean="0"/>
              <a:t> hat einen erfolgreichen Lerntransfer zum Ziel.</a:t>
            </a:r>
          </a:p>
          <a:p>
            <a:r>
              <a:rPr lang="de-DE" baseline="0" dirty="0" smtClean="0"/>
              <a:t>Es wird davon ausgegangen, dass Schüler, wenn sie handelnd lernen, motivierter sind</a:t>
            </a:r>
          </a:p>
          <a:p>
            <a:r>
              <a:rPr lang="de-DE" baseline="0" dirty="0" smtClean="0"/>
              <a:t>Außerdem sollen die Schüler befähigt werden, selbständig zu planen, durchzuführen und zu kontrollieren.</a:t>
            </a:r>
          </a:p>
          <a:p>
            <a:r>
              <a:rPr lang="de-DE" baseline="0" dirty="0" smtClean="0"/>
              <a:t>---eigene Beispiel aus Ausbildung anbringen</a:t>
            </a:r>
          </a:p>
          <a:p>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22</a:t>
            </a:fld>
            <a:endParaRPr lang="de-DE"/>
          </a:p>
        </p:txBody>
      </p:sp>
    </p:spTree>
    <p:extLst>
      <p:ext uri="{BB962C8B-B14F-4D97-AF65-F5344CB8AC3E}">
        <p14:creationId xmlns:p14="http://schemas.microsoft.com/office/powerpoint/2010/main" val="1247564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Aus den Zielen der Handlungsorientierung ergeben</a:t>
            </a:r>
            <a:r>
              <a:rPr lang="de-DE" baseline="0" dirty="0" smtClean="0"/>
              <a:t> sich bestimmte Grundsätze, die nochmal gut zusammenfassen, was Handlungsorientierung ausmacht, und die deutlich machen, dass sie gerade für den Wirtschaftsunterricht, der ja die vorhin erwähnten Besonderheiten der Wirtschaftslehre berücksichtigen muss, von großer Relevanz ist.</a:t>
            </a:r>
          </a:p>
          <a:p>
            <a:endParaRPr lang="de-DE" baseline="0" dirty="0" smtClean="0"/>
          </a:p>
          <a:p>
            <a:r>
              <a:rPr lang="de-DE" baseline="0" dirty="0" smtClean="0"/>
              <a:t>--Problemkonstellationen, anhand von denen gelernt wird, sollten realitätsnah sein</a:t>
            </a:r>
          </a:p>
          <a:p>
            <a:r>
              <a:rPr lang="de-DE" baseline="0" dirty="0" smtClean="0"/>
              <a:t>--die Lehr-Lern-Arrangements sollten komplex sein</a:t>
            </a:r>
          </a:p>
          <a:p>
            <a:r>
              <a:rPr lang="de-DE" baseline="0" dirty="0" smtClean="0"/>
              <a:t>--die Ziele von Lehr-Lern-Prozessen sollten mehrdimensional sein, also z.B. nicht nur die Fachkompetenz abdecken, sondern auch Selbst- und/oder </a:t>
            </a:r>
            <a:r>
              <a:rPr lang="de-DE" baseline="0" dirty="0" err="1" smtClean="0"/>
              <a:t>Soziakompetenz</a:t>
            </a:r>
            <a:endParaRPr lang="de-DE" baseline="0" dirty="0" smtClean="0"/>
          </a:p>
          <a:p>
            <a:r>
              <a:rPr lang="de-DE" baseline="0" dirty="0" smtClean="0"/>
              <a:t>--Die Lehr-Lernprozesse sollten möglichst ganzheitlich angelegt sein</a:t>
            </a:r>
          </a:p>
          <a:p>
            <a:r>
              <a:rPr lang="de-DE" baseline="0" dirty="0" smtClean="0"/>
              <a:t>--Selbstgesteuertes Lernen –die Schüler sollten möglichst selbständig lernen und ihr Handeln </a:t>
            </a:r>
            <a:r>
              <a:rPr lang="de-DE" baseline="0" dirty="0" err="1" smtClean="0"/>
              <a:t>sebst</a:t>
            </a:r>
            <a:r>
              <a:rPr lang="de-DE" baseline="0" dirty="0" smtClean="0"/>
              <a:t> steuern, d.h. selbst planen, durchführen, kontrollieren</a:t>
            </a:r>
          </a:p>
          <a:p>
            <a:endParaRPr lang="de-DE" dirty="0" smtClean="0"/>
          </a:p>
          <a:p>
            <a:r>
              <a:rPr lang="de-DE" dirty="0" smtClean="0"/>
              <a:t>=&gt; Verbinden von Theorie und Praxis, da Handeln und Wissen als Einheit betrachtet werden</a:t>
            </a:r>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23</a:t>
            </a:fld>
            <a:endParaRPr lang="de-DE"/>
          </a:p>
        </p:txBody>
      </p:sp>
    </p:spTree>
    <p:extLst>
      <p:ext uri="{BB962C8B-B14F-4D97-AF65-F5344CB8AC3E}">
        <p14:creationId xmlns:p14="http://schemas.microsoft.com/office/powerpoint/2010/main" val="2815420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Natürlich stellt sich jetzt noch die Frage, wie handlungsorientierter Unterricht konkret aussehen kann.</a:t>
            </a:r>
          </a:p>
          <a:p>
            <a:r>
              <a:rPr lang="de-DE" dirty="0" smtClean="0"/>
              <a:t>Was die methodische Dimension von Handlungsorientierung betrifft, gibt es zahlreiche</a:t>
            </a:r>
            <a:r>
              <a:rPr lang="de-DE" baseline="0" dirty="0" smtClean="0"/>
              <a:t> handlungsorientierte Unterrichtsmethoden.</a:t>
            </a:r>
          </a:p>
          <a:p>
            <a:r>
              <a:rPr lang="de-DE" baseline="0" dirty="0" smtClean="0"/>
              <a:t>Sie kennen bestimmt einige davon. Ich möchte kurz auf die wohl wichtigsten eingehen. </a:t>
            </a:r>
          </a:p>
          <a:p>
            <a:r>
              <a:rPr lang="de-DE" baseline="0" dirty="0" smtClean="0"/>
              <a:t>Man muss dazu sagen: Die Bezeichnungen werden nicht immer gleich verwendet und verstanden und überschneiden sich auch teilweise.</a:t>
            </a:r>
          </a:p>
          <a:p>
            <a:endParaRPr lang="de-DE" baseline="0" dirty="0" smtClean="0"/>
          </a:p>
          <a:p>
            <a:r>
              <a:rPr lang="de-DE" baseline="0" dirty="0" smtClean="0"/>
              <a:t>Ein Beispiel ist Projektunterricht.</a:t>
            </a:r>
          </a:p>
          <a:p>
            <a:r>
              <a:rPr lang="de-DE" dirty="0" smtClean="0"/>
              <a:t>Hier führen die Schüler selbständig</a:t>
            </a:r>
            <a:r>
              <a:rPr lang="de-DE" baseline="0" dirty="0" smtClean="0"/>
              <a:t> wirtschaftliche Projekte durch, die sich über mehrere Unterrichtsstunden hinziehen können.</a:t>
            </a:r>
          </a:p>
          <a:p>
            <a:r>
              <a:rPr lang="de-DE" baseline="0" dirty="0" smtClean="0"/>
              <a:t>Zum Beispiel kann das die Abwicklung eines Einkaufsvorganges sein oder die Planung und Durchführung einer Werbeaktion.</a:t>
            </a:r>
          </a:p>
          <a:p>
            <a:endParaRPr lang="de-DE" baseline="0" dirty="0" smtClean="0"/>
          </a:p>
          <a:p>
            <a:r>
              <a:rPr lang="de-DE" baseline="0" dirty="0" smtClean="0"/>
              <a:t>Bei Planspielen werden zum Beispiel Gewinnmaximierungsspiele oder Investitionsspiele durchgeführt, bei denen wirtschaftliche Ziele anhand von Modellen durchgespielt werden. Sie sind meist geprägt durch Situationen, in denen die Schüler verschiedene Alternativen abwägen müssen.</a:t>
            </a:r>
          </a:p>
          <a:p>
            <a:endParaRPr lang="de-DE" baseline="0" dirty="0" smtClean="0">
              <a:solidFill>
                <a:schemeClr val="tx1"/>
              </a:solidFill>
            </a:endParaRPr>
          </a:p>
          <a:p>
            <a:r>
              <a:rPr lang="de-DE" baseline="0" dirty="0" smtClean="0">
                <a:solidFill>
                  <a:srgbClr val="FF0000"/>
                </a:solidFill>
              </a:rPr>
              <a:t>Simulationen sind zum Beispiel Übungsfirmen. </a:t>
            </a:r>
            <a:r>
              <a:rPr lang="de-DE" baseline="0" dirty="0" smtClean="0"/>
              <a:t>Sie werden an Schulen eingerichtet und bestehen aus verschiedenen „Abteilungen“, wie in Unternehmen.</a:t>
            </a:r>
          </a:p>
          <a:p>
            <a:r>
              <a:rPr lang="de-DE" baseline="0" dirty="0" smtClean="0"/>
              <a:t>Meist sind sie in einem bestimmten Klassenzimmer, in dem einige Tische mit PCs gruppiert angeordnet werden. Jede Gruppe steht für eine andere Abteilung. Die PCs sind mit einer Software ausgestattet, die in Unternehmen zur Auftragsbearbeitung ein gesetzt werden.</a:t>
            </a:r>
          </a:p>
          <a:p>
            <a:r>
              <a:rPr lang="de-DE" baseline="0" dirty="0" smtClean="0"/>
              <a:t>So können die Schüler Auftragsabwicklungsprozesse lernen, indem sie zum Beispiel Bestellungen eingeben, Angebote schreiben, Rechnungen erstellen und so weiter.</a:t>
            </a:r>
          </a:p>
          <a:p>
            <a:endParaRPr lang="de-DE" baseline="0" dirty="0" smtClean="0"/>
          </a:p>
          <a:p>
            <a:r>
              <a:rPr lang="de-DE" baseline="0" dirty="0" smtClean="0"/>
              <a:t>Bei Rollenspielen werden konkrete Rollen eingeübt, wie zum Beispiel sie des Verkäufers, indem Verkaufsgespräche als Dialoge simuliert werden.</a:t>
            </a:r>
          </a:p>
          <a:p>
            <a:endParaRPr lang="de-DE" baseline="0" dirty="0" smtClean="0"/>
          </a:p>
          <a:p>
            <a:r>
              <a:rPr lang="de-DE" baseline="0" dirty="0" smtClean="0"/>
              <a:t>Fallstudien beinhalten die Analyse konkreter Fälle, die sich in der Wirtschaft zugetragen haben oder haben könnten, zum Beispiel Kündigungskonflikte, Betriebsunfälle. Es kann sich um einen Text handeln, der zu Beginn einer Stunde verwendet wird und einen kleinen Fall beinhaltet, der zum Thema der Stunde hinführt. Es können aber auch komplexere Fälle sein, die sich bestimmten Problemen widmen, für die eine Lösung gefunden werden soll.</a:t>
            </a:r>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24</a:t>
            </a:fld>
            <a:endParaRPr lang="de-DE"/>
          </a:p>
        </p:txBody>
      </p:sp>
    </p:spTree>
    <p:extLst>
      <p:ext uri="{BB962C8B-B14F-4D97-AF65-F5344CB8AC3E}">
        <p14:creationId xmlns:p14="http://schemas.microsoft.com/office/powerpoint/2010/main" val="1027651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Wenn</a:t>
            </a:r>
            <a:r>
              <a:rPr lang="de-DE" baseline="0" dirty="0" smtClean="0"/>
              <a:t> man nun handlungsorientierten Unterricht mit traditionellem Unterricht vergleicht, ergeben sich die hier dargestellten Unterschiede.</a:t>
            </a:r>
          </a:p>
          <a:p>
            <a:r>
              <a:rPr lang="de-DE" baseline="0" dirty="0" smtClean="0"/>
              <a:t>Traditioneller Unterricht findet frontal steht, der Lehrer steht vor der Klasse und lehrt. Dies tut er fragend-entwickelnd und oft auch darstellend.</a:t>
            </a:r>
          </a:p>
          <a:p>
            <a:r>
              <a:rPr lang="de-DE" baseline="0" dirty="0" smtClean="0"/>
              <a:t>Es steht also der Lehrer im Zentrum. Sein Ziel ist es, Wissen und Inhalte zu vermitteln, die die Schüler widergeben können sollen.</a:t>
            </a:r>
          </a:p>
          <a:p>
            <a:r>
              <a:rPr lang="de-DE" baseline="0" dirty="0" smtClean="0"/>
              <a:t>Es handelt sich bei dieser Art lernen um instruktives Lernen, weil die Schüler auf Instruktionen des Lehrers hin lernen.</a:t>
            </a:r>
          </a:p>
          <a:p>
            <a:r>
              <a:rPr lang="de-DE" baseline="0" dirty="0" smtClean="0"/>
              <a:t>Der Unterrichtsstoff ist traditionell in Fächer gelgliedert.</a:t>
            </a:r>
          </a:p>
          <a:p>
            <a:r>
              <a:rPr lang="de-DE" baseline="0" dirty="0" smtClean="0"/>
              <a:t/>
            </a:r>
            <a:br>
              <a:rPr lang="de-DE" baseline="0" dirty="0" smtClean="0"/>
            </a:br>
            <a:r>
              <a:rPr lang="de-DE" baseline="0" dirty="0" smtClean="0"/>
              <a:t>Handlungsorientierter Unterricht ist nicht frontal, sondern in gewisser Weise dezentral.</a:t>
            </a:r>
          </a:p>
          <a:p>
            <a:r>
              <a:rPr lang="de-DE" baseline="0" dirty="0" smtClean="0"/>
              <a:t>Die Schüler stehen im Mittelpunkt und erarbeiten bzw. entdecken die Inhalte.</a:t>
            </a:r>
          </a:p>
          <a:p>
            <a:r>
              <a:rPr lang="de-DE" baseline="0" dirty="0" smtClean="0"/>
              <a:t>Das Ziel ist es, dass sie Handlungskompetenzen erlangen.</a:t>
            </a:r>
          </a:p>
          <a:p>
            <a:r>
              <a:rPr lang="de-DE" baseline="0" dirty="0" smtClean="0"/>
              <a:t>Diese Art Lernen nennt man konstruktives Lernen.</a:t>
            </a:r>
          </a:p>
          <a:p>
            <a:r>
              <a:rPr lang="de-DE" baseline="0" dirty="0" smtClean="0"/>
              <a:t>Dabei sind die Lerninhalte nicht in Fächer gegliedert, sondern in Lernfelder, das heißt fächerübergreifend.</a:t>
            </a:r>
          </a:p>
          <a:p>
            <a:r>
              <a:rPr lang="de-DE" baseline="0" dirty="0" smtClean="0"/>
              <a:t>Viele Themen kann man aus Sicht unterschiedlicher Fächer betrachten. Dem wird Rechnung getragen, indem ein Thema dann auch aus diesen Perspektiven umfassend und ganzheitlich betrachtet wird.</a:t>
            </a:r>
          </a:p>
          <a:p>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25</a:t>
            </a:fld>
            <a:endParaRPr lang="de-DE"/>
          </a:p>
        </p:txBody>
      </p:sp>
    </p:spTree>
    <p:extLst>
      <p:ext uri="{BB962C8B-B14F-4D97-AF65-F5344CB8AC3E}">
        <p14:creationId xmlns:p14="http://schemas.microsoft.com/office/powerpoint/2010/main" val="1802987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Beim handlungsorientierten Unterricht ist die Rolle des Lehrers eine andere.</a:t>
            </a:r>
          </a:p>
          <a:p>
            <a:r>
              <a:rPr lang="de-DE" dirty="0" smtClean="0"/>
              <a:t>Er</a:t>
            </a:r>
            <a:r>
              <a:rPr lang="de-DE" baseline="0" dirty="0" smtClean="0"/>
              <a:t> steht nicht mehr im Mittelpunkt des Unterrichts wie beim Frontalunterricht.</a:t>
            </a:r>
          </a:p>
          <a:p>
            <a:r>
              <a:rPr lang="de-DE" baseline="0" dirty="0" smtClean="0"/>
              <a:t>Vielmehr wir er zum Lernbegleiter, die die Lernprozesse der Schüler, die selbständig lernen, begleitet bzw. unterstützt, wenn sie Hilfe brauchen.</a:t>
            </a:r>
          </a:p>
          <a:p>
            <a:r>
              <a:rPr lang="de-DE" baseline="0" dirty="0" smtClean="0"/>
              <a:t>Er steht ihnen mit Rat zur Seite, um ihnen zu helfen, wenn sie im Lernprozess Entscheidungen treffen müssen.</a:t>
            </a:r>
          </a:p>
          <a:p>
            <a:r>
              <a:rPr lang="de-DE" baseline="0" dirty="0" smtClean="0"/>
              <a:t>Und er wirkt als Förderer.</a:t>
            </a:r>
          </a:p>
          <a:p>
            <a:r>
              <a:rPr lang="de-DE" baseline="0" dirty="0" smtClean="0"/>
              <a:t>Man darf diesen Rollenwechsel nicht unterschätzen. Manchmal ist es auch für Lehrer nicht einfach, ihn zu vollziehen, weil es ein Unterschied ist, ob man selbst Lehr-Lernprozesse bestimmt oder ob man sie nur begleitet.</a:t>
            </a:r>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26</a:t>
            </a:fld>
            <a:endParaRPr lang="de-DE"/>
          </a:p>
        </p:txBody>
      </p:sp>
    </p:spTree>
    <p:extLst>
      <p:ext uri="{BB962C8B-B14F-4D97-AF65-F5344CB8AC3E}">
        <p14:creationId xmlns:p14="http://schemas.microsoft.com/office/powerpoint/2010/main" val="1101339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der Theorie klingt der Ansatz der Handlungsorientierung sehr logisch.</a:t>
            </a:r>
          </a:p>
          <a:p>
            <a:r>
              <a:rPr lang="de-DE" dirty="0" smtClean="0"/>
              <a:t>Dennoch</a:t>
            </a:r>
            <a:r>
              <a:rPr lang="de-DE" baseline="0" dirty="0" smtClean="0"/>
              <a:t> ergeben sich in der Praxis auch Probleme und es gibt auch Kritik am handlungsorientierten Ansatz.</a:t>
            </a:r>
          </a:p>
          <a:p>
            <a:endParaRPr lang="de-DE" baseline="0" dirty="0" smtClean="0"/>
          </a:p>
          <a:p>
            <a:r>
              <a:rPr lang="de-DE" baseline="0" dirty="0" smtClean="0"/>
              <a:t>Zum Einen wird betont, dass durch die Komplexität und Schülerzentriertheit die Gefahr der Überforderung der Schüler groß sei.</a:t>
            </a:r>
          </a:p>
          <a:p>
            <a:r>
              <a:rPr lang="de-DE" baseline="0" dirty="0" smtClean="0"/>
              <a:t>Der Lehrer gibt ihnen sehr viel Freiheit, und die kann von Schülern missbraucht werden.</a:t>
            </a:r>
          </a:p>
          <a:p>
            <a:r>
              <a:rPr lang="de-DE" baseline="0" dirty="0" smtClean="0"/>
              <a:t>Handlungsorientierter Unterricht ist außerdem sehr zeitaufwändig, sodass die Vermittlung von theoretischem Fachwissen schnell zu kurz kommen kann.</a:t>
            </a:r>
          </a:p>
          <a:p>
            <a:r>
              <a:rPr lang="de-DE" baseline="0" dirty="0" smtClean="0"/>
              <a:t>Für den Lehrer bedeutet handlungsorientierter Unterricht auch einen sehr hohen Vorbereitungsaufwand.</a:t>
            </a:r>
          </a:p>
        </p:txBody>
      </p:sp>
      <p:sp>
        <p:nvSpPr>
          <p:cNvPr id="4" name="Foliennummernplatzhalter 3"/>
          <p:cNvSpPr>
            <a:spLocks noGrp="1"/>
          </p:cNvSpPr>
          <p:nvPr>
            <p:ph type="sldNum" sz="quarter" idx="10"/>
          </p:nvPr>
        </p:nvSpPr>
        <p:spPr/>
        <p:txBody>
          <a:bodyPr/>
          <a:lstStyle/>
          <a:p>
            <a:fld id="{8947F2EB-A273-4CA5-8E41-BC88C509E25D}" type="slidenum">
              <a:rPr lang="de-DE" smtClean="0"/>
              <a:pPr/>
              <a:t>27</a:t>
            </a:fld>
            <a:endParaRPr lang="de-DE"/>
          </a:p>
        </p:txBody>
      </p:sp>
    </p:spTree>
    <p:extLst>
      <p:ext uri="{BB962C8B-B14F-4D97-AF65-F5344CB8AC3E}">
        <p14:creationId xmlns:p14="http://schemas.microsoft.com/office/powerpoint/2010/main" val="1922723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Aus Sicht der Forschung muss erwähnt werden, dass es bislang keine empirische Evidenz gibt, dass die handlungsorientierten Methoden die erwünschte Wirkung haben und tatsächlich</a:t>
            </a:r>
            <a:r>
              <a:rPr lang="de-DE" baseline="0" dirty="0" smtClean="0"/>
              <a:t> zu umfassender beruflichen Handlungskompetenz führen.</a:t>
            </a:r>
          </a:p>
          <a:p>
            <a:r>
              <a:rPr lang="de-DE" baseline="0" dirty="0" smtClean="0"/>
              <a:t>Es wird vielmehr von Problemen verschiedenster Art bei der Umsetzung des handlungsorientierten Unterrichts berichtet.</a:t>
            </a:r>
          </a:p>
          <a:p>
            <a:r>
              <a:rPr lang="de-DE" baseline="0" dirty="0" smtClean="0"/>
              <a:t>Sie erfordert geschulte und geübte Lehrer und lernbereite Schüler, sowie geeignetes Material und geeignete Rahmenbedingungen.</a:t>
            </a:r>
          </a:p>
          <a:p>
            <a:r>
              <a:rPr lang="de-DE" baseline="0" dirty="0" smtClean="0"/>
              <a:t>Was die Motivation der Schüler betrifft, konnte man feststellen, dass sie beim handlungsorientierten Unterricht generell anfänglich höher ist als bei traditionellem Unterricht, jedoch nicht langfristig.</a:t>
            </a:r>
          </a:p>
          <a:p>
            <a:endParaRPr lang="de-DE" baseline="0" dirty="0" smtClean="0"/>
          </a:p>
          <a:p>
            <a:r>
              <a:rPr lang="de-DE" baseline="0" dirty="0" smtClean="0"/>
              <a:t>ZWISCHENFAZIT: Es ist zu beachten, dass es auch immer auf das Thema ankommt und die Umstände und gegeben Rahmenbedingungen, inwiefern handlungsorientierte Methoden sinnvoll sind oder auch nicht. </a:t>
            </a:r>
          </a:p>
          <a:p>
            <a:r>
              <a:rPr lang="de-DE" baseline="0" dirty="0" smtClean="0"/>
              <a:t>Handlungsorientierung ist ein wichtiger und wertvoller Ansatz und es sollten gerade im Berufsschulunterricht immer wieder solche Methoden eingesetzt werden, jedoch nicht ausschließlich. Es ist wichtig, hier eine gute Balance zu finden. Dazu braucht es auch und gerade die Fachdidaktik, die Erkenntnisse darüber zur Verfügung stellen kann, welche Themen man wie unterrichten kann, um möglichst erfolgreich zu unterrichten.</a:t>
            </a:r>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28</a:t>
            </a:fld>
            <a:endParaRPr lang="de-DE"/>
          </a:p>
        </p:txBody>
      </p:sp>
    </p:spTree>
    <p:extLst>
      <p:ext uri="{BB962C8B-B14F-4D97-AF65-F5344CB8AC3E}">
        <p14:creationId xmlns:p14="http://schemas.microsoft.com/office/powerpoint/2010/main" val="1296917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Als letzten Punkt gilt es nun, die gewonnenen Erkenntnisse auf die berufliche Lehrerbildung zu beziehen und zu überlegen,</a:t>
            </a:r>
            <a:r>
              <a:rPr lang="de-DE" baseline="0" dirty="0" smtClean="0"/>
              <a:t> wie sie dort angewendet werden können.</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Das ist ja auch letztlich wichtig für die Ziele des ITE-VET-Projektes, dessen </a:t>
            </a:r>
            <a:r>
              <a:rPr lang="de-DE" baseline="0" dirty="0" smtClean="0"/>
              <a:t>Arbeitspakete Sie zu Beginn gesehen haben.</a:t>
            </a:r>
          </a:p>
          <a:p>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29</a:t>
            </a:fld>
            <a:endParaRPr lang="de-DE"/>
          </a:p>
        </p:txBody>
      </p:sp>
    </p:spTree>
    <p:extLst>
      <p:ext uri="{BB962C8B-B14F-4D97-AF65-F5344CB8AC3E}">
        <p14:creationId xmlns:p14="http://schemas.microsoft.com/office/powerpoint/2010/main" val="144532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Kurz Projekt vorstellen: </a:t>
            </a:r>
          </a:p>
          <a:p>
            <a:r>
              <a:rPr lang="de-DE" smtClean="0"/>
              <a:t>Verbesserung </a:t>
            </a:r>
            <a:r>
              <a:rPr lang="de-DE" dirty="0" smtClean="0"/>
              <a:t>der beruflichen Lehrerbildung an den</a:t>
            </a:r>
            <a:r>
              <a:rPr lang="de-DE" baseline="0" dirty="0" smtClean="0"/>
              <a:t> 3 ukrainischen Partneruniversitäten</a:t>
            </a:r>
          </a:p>
          <a:p>
            <a:r>
              <a:rPr lang="de-DE" baseline="0" dirty="0" smtClean="0"/>
              <a:t>Alle drei Universitäten haben dabei unterschiedliche Schwerpunkte gesetzt.</a:t>
            </a:r>
            <a:endParaRPr lang="de-DE" dirty="0" smtClean="0"/>
          </a:p>
          <a:p>
            <a:endParaRPr lang="de-DE" dirty="0" smtClean="0"/>
          </a:p>
          <a:p>
            <a:r>
              <a:rPr lang="de-DE" dirty="0" smtClean="0"/>
              <a:t>Die Hauptziele:</a:t>
            </a:r>
          </a:p>
          <a:p>
            <a:r>
              <a:rPr lang="de-DE" dirty="0" smtClean="0"/>
              <a:t>1 Bedarfsanalyse: Ermittlung von bestehenden Strukturen und Bedarfen in der beruflichen Lehrerbildung</a:t>
            </a:r>
            <a:r>
              <a:rPr lang="de-DE" baseline="0" dirty="0" smtClean="0"/>
              <a:t> in der Ukraine</a:t>
            </a:r>
            <a:endParaRPr lang="de-DE" dirty="0" smtClean="0"/>
          </a:p>
          <a:p>
            <a:r>
              <a:rPr lang="de-DE" sz="1200" b="0" kern="1200" dirty="0" smtClean="0">
                <a:solidFill>
                  <a:schemeClr val="tx1"/>
                </a:solidFill>
                <a:effectLst/>
                <a:latin typeface="+mn-lt"/>
                <a:ea typeface="+mn-ea"/>
                <a:cs typeface="+mn-cs"/>
              </a:rPr>
              <a:t>2  Entwicklung von innovativen Studienstrukturen</a:t>
            </a:r>
            <a:r>
              <a:rPr lang="de-DE" sz="1200" b="0" kern="1200" baseline="0" dirty="0" smtClean="0">
                <a:solidFill>
                  <a:schemeClr val="tx1"/>
                </a:solidFill>
                <a:effectLst/>
                <a:latin typeface="+mn-lt"/>
                <a:ea typeface="+mn-ea"/>
                <a:cs typeface="+mn-cs"/>
              </a:rPr>
              <a:t> und didaktischen Innovationen an den 3 ukrainischen Partneruniversitäten</a:t>
            </a:r>
            <a:r>
              <a:rPr lang="de-DE" sz="1200" b="0" kern="1200" dirty="0" smtClean="0">
                <a:solidFill>
                  <a:schemeClr val="tx1"/>
                </a:solidFill>
                <a:effectLst/>
                <a:latin typeface="+mn-lt"/>
                <a:ea typeface="+mn-ea"/>
                <a:cs typeface="+mn-cs"/>
              </a:rPr>
              <a:t> </a:t>
            </a:r>
            <a:endParaRPr lang="de-DE" b="0" dirty="0" smtClean="0">
              <a:effectLst/>
            </a:endParaRPr>
          </a:p>
          <a:p>
            <a:r>
              <a:rPr lang="de-DE" sz="1200" b="0" kern="1200" dirty="0" smtClean="0">
                <a:solidFill>
                  <a:schemeClr val="tx1"/>
                </a:solidFill>
                <a:effectLst/>
                <a:latin typeface="+mn-lt"/>
                <a:ea typeface="+mn-ea"/>
                <a:cs typeface="+mn-cs"/>
              </a:rPr>
              <a:t>3  Implementierung</a:t>
            </a:r>
            <a:r>
              <a:rPr lang="de-DE" sz="1200" b="0" kern="1200" baseline="0" dirty="0" smtClean="0">
                <a:solidFill>
                  <a:schemeClr val="tx1"/>
                </a:solidFill>
                <a:effectLst/>
                <a:latin typeface="+mn-lt"/>
                <a:ea typeface="+mn-ea"/>
                <a:cs typeface="+mn-cs"/>
              </a:rPr>
              <a:t> neuer Formen von Kooperationen zwischen Universitäten und beruflichen Schulen bzw. Institutionen, die die Arbeitgeberseite repräsentieren. Neue Wege und Felder erschließen, um es Studierenden zu ermöglichen, schon sehr früh im Studium </a:t>
            </a:r>
            <a:r>
              <a:rPr lang="de-DE" sz="1200" b="0" kern="1200" baseline="0" dirty="0" err="1" smtClean="0">
                <a:solidFill>
                  <a:schemeClr val="tx1"/>
                </a:solidFill>
                <a:effectLst/>
                <a:latin typeface="+mn-lt"/>
                <a:ea typeface="+mn-ea"/>
                <a:cs typeface="+mn-cs"/>
              </a:rPr>
              <a:t>Berufserfahung</a:t>
            </a:r>
            <a:r>
              <a:rPr lang="de-DE" sz="1200" b="0" kern="1200" baseline="0" dirty="0" smtClean="0">
                <a:solidFill>
                  <a:schemeClr val="tx1"/>
                </a:solidFill>
                <a:effectLst/>
                <a:latin typeface="+mn-lt"/>
                <a:ea typeface="+mn-ea"/>
                <a:cs typeface="+mn-cs"/>
              </a:rPr>
              <a:t> außerhalb der Vorlesungsräume zu erlangen (Schulpraktika und Unternehmenspraktika)</a:t>
            </a:r>
          </a:p>
          <a:p>
            <a:endParaRPr lang="de-DE" sz="1200" b="0" kern="1200" baseline="0" dirty="0" smtClean="0">
              <a:solidFill>
                <a:schemeClr val="tx1"/>
              </a:solidFill>
              <a:effectLst/>
              <a:latin typeface="+mn-lt"/>
              <a:ea typeface="+mn-ea"/>
              <a:cs typeface="+mn-cs"/>
            </a:endParaRPr>
          </a:p>
          <a:p>
            <a:r>
              <a:rPr lang="de-DE" sz="1200" b="0" kern="1200" baseline="0" dirty="0" smtClean="0">
                <a:solidFill>
                  <a:schemeClr val="tx1"/>
                </a:solidFill>
                <a:effectLst/>
                <a:latin typeface="+mn-lt"/>
                <a:ea typeface="+mn-ea"/>
                <a:cs typeface="+mn-cs"/>
              </a:rPr>
              <a:t>Als Outputs soll das Projekt folgende Punkte abdecken:</a:t>
            </a:r>
          </a:p>
          <a:p>
            <a:pPr marL="228600" indent="-228600">
              <a:buAutoNum type="arabicPeriod"/>
            </a:pPr>
            <a:r>
              <a:rPr lang="de-DE" sz="1200" kern="1200" dirty="0" smtClean="0">
                <a:solidFill>
                  <a:schemeClr val="tx1"/>
                </a:solidFill>
                <a:effectLst/>
                <a:latin typeface="+mn-lt"/>
                <a:ea typeface="+mn-ea"/>
                <a:cs typeface="+mn-cs"/>
              </a:rPr>
              <a:t>Neu entwickelte bzw. überarbeitete Curricula für berufliche Lehrerbildung an den Partneruniversitäten</a:t>
            </a:r>
          </a:p>
          <a:p>
            <a:pPr marL="228600" indent="-228600">
              <a:buAutoNum type="arabicPeriod"/>
            </a:pPr>
            <a:r>
              <a:rPr lang="de-DE" sz="1200" kern="1200" dirty="0" smtClean="0">
                <a:solidFill>
                  <a:schemeClr val="tx1"/>
                </a:solidFill>
                <a:effectLst/>
                <a:latin typeface="+mn-lt"/>
                <a:ea typeface="+mn-ea"/>
                <a:cs typeface="+mn-cs"/>
              </a:rPr>
              <a:t>Neu etablierte Kontakte und Verträge zwischen diversen Stakeholdern des Berufsbildungssektors</a:t>
            </a:r>
            <a:r>
              <a:rPr lang="de-DE" sz="1200" kern="1200" baseline="0" dirty="0" smtClean="0">
                <a:solidFill>
                  <a:schemeClr val="tx1"/>
                </a:solidFill>
                <a:effectLst/>
                <a:latin typeface="+mn-lt"/>
                <a:ea typeface="+mn-ea"/>
                <a:cs typeface="+mn-cs"/>
              </a:rPr>
              <a:t> in der Ukraine</a:t>
            </a:r>
          </a:p>
          <a:p>
            <a:pPr marL="228600" indent="-228600">
              <a:buAutoNum type="arabicPeriod"/>
            </a:pPr>
            <a:r>
              <a:rPr lang="de-DE" sz="1200" kern="1200" baseline="0" dirty="0" smtClean="0">
                <a:solidFill>
                  <a:schemeClr val="tx1"/>
                </a:solidFill>
                <a:effectLst/>
                <a:latin typeface="+mn-lt"/>
                <a:ea typeface="+mn-ea"/>
                <a:cs typeface="+mn-cs"/>
              </a:rPr>
              <a:t>Erfolgreiche Seminare für Universitätsdozenten und Studierende, die zu einer verbesserten beruflichen Lehrerbildung an den ukrainischen Partneruniversitäten führen</a:t>
            </a:r>
            <a:endParaRPr lang="de-DE" sz="1200" kern="1200" dirty="0" smtClean="0">
              <a:solidFill>
                <a:schemeClr val="tx1"/>
              </a:solidFill>
              <a:effectLst/>
              <a:latin typeface="+mn-lt"/>
              <a:ea typeface="+mn-ea"/>
              <a:cs typeface="+mn-cs"/>
            </a:endParaRPr>
          </a:p>
          <a:p>
            <a:endParaRPr lang="de-DE" dirty="0" smtClean="0"/>
          </a:p>
          <a:p>
            <a:endParaRPr lang="de-DE" dirty="0" smtClean="0"/>
          </a:p>
          <a:p>
            <a:r>
              <a:rPr lang="de-DE" dirty="0" smtClean="0"/>
              <a:t>Im Projektantrag mussten wir verschiedene Arbeitspakete</a:t>
            </a:r>
            <a:r>
              <a:rPr lang="de-DE" baseline="0" dirty="0" smtClean="0"/>
              <a:t> definieren, die widerspiegeln, welche Ziele und Aktivitäten das Projekt genau beinhaltet.</a:t>
            </a:r>
            <a:endParaRPr lang="de-DE" dirty="0" smtClean="0"/>
          </a:p>
          <a:p>
            <a:endParaRPr lang="de-DE" dirty="0" smtClean="0"/>
          </a:p>
          <a:p>
            <a:r>
              <a:rPr lang="de-DE" dirty="0" smtClean="0"/>
              <a:t>Unsere</a:t>
            </a:r>
            <a:r>
              <a:rPr lang="de-DE" baseline="0" dirty="0" smtClean="0"/>
              <a:t> 3 Entwicklungspakete sehen Sie hier.</a:t>
            </a:r>
            <a:endParaRPr lang="de-DE" dirty="0" smtClean="0"/>
          </a:p>
          <a:p>
            <a:endParaRPr lang="de-DE" dirty="0" smtClean="0"/>
          </a:p>
          <a:p>
            <a:r>
              <a:rPr lang="de-DE" dirty="0" smtClean="0"/>
              <a:t>Was wir machen bei den </a:t>
            </a:r>
            <a:r>
              <a:rPr lang="de-DE" dirty="0" err="1" smtClean="0"/>
              <a:t>Doz</a:t>
            </a:r>
            <a:r>
              <a:rPr lang="de-DE" baseline="0" dirty="0" smtClean="0"/>
              <a:t> = 2DEV</a:t>
            </a:r>
          </a:p>
          <a:p>
            <a:r>
              <a:rPr lang="de-DE" baseline="0" dirty="0" smtClean="0"/>
              <a:t>unter Bezug auf: 3DEV und 4DEV</a:t>
            </a:r>
          </a:p>
          <a:p>
            <a:endParaRPr lang="de-DE" dirty="0" smtClean="0"/>
          </a:p>
          <a:p>
            <a:r>
              <a:rPr lang="de-DE" dirty="0" smtClean="0"/>
              <a:t>Zu 3DEV und 4DEV sagen JD und OG </a:t>
            </a:r>
            <a:r>
              <a:rPr lang="de-DE" baseline="0" dirty="0" smtClean="0"/>
              <a:t>was, wie man Praxisorientierung in der Lehrerbildung realisieren kann –Begleitung von Praktika und konkrete Vorbereitung auf die Praxis</a:t>
            </a:r>
          </a:p>
          <a:p>
            <a:r>
              <a:rPr lang="de-DE" baseline="0" dirty="0" smtClean="0"/>
              <a:t>Ich sage was zu 3DEV und dabei spezifisch zum Thema Fachdidaktik als Teil der didaktischen Ausbildung von Wirtschaftslehrern.</a:t>
            </a:r>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3</a:t>
            </a:fld>
            <a:endParaRPr lang="de-DE"/>
          </a:p>
        </p:txBody>
      </p:sp>
    </p:spTree>
    <p:extLst>
      <p:ext uri="{BB962C8B-B14F-4D97-AF65-F5344CB8AC3E}">
        <p14:creationId xmlns:p14="http://schemas.microsoft.com/office/powerpoint/2010/main" val="4180490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Symbol" charset="2"/>
              <a:buNone/>
            </a:pPr>
            <a:r>
              <a:rPr lang="de-DE" baseline="0" dirty="0" smtClean="0"/>
              <a:t>Es ist von großer Bedeutung, dass ausreichend und qualitativ gute fachdidaktische Veranstaltungen in Studienprogramme für Lehrer integriert werden</a:t>
            </a:r>
          </a:p>
          <a:p>
            <a:pPr marL="0" indent="0">
              <a:buFont typeface="Symbol" charset="2"/>
              <a:buNone/>
            </a:pPr>
            <a:r>
              <a:rPr lang="de-DE" baseline="0" dirty="0" smtClean="0"/>
              <a:t>Dabei sollten die Studierenden </a:t>
            </a:r>
          </a:p>
          <a:p>
            <a:pPr marL="609750" lvl="2" indent="-285750">
              <a:buFont typeface="Symbol" panose="05050102010706020507" pitchFamily="18" charset="2"/>
              <a:buChar char="-"/>
            </a:pPr>
            <a:r>
              <a:rPr lang="de-DE" b="0" dirty="0" smtClean="0">
                <a:solidFill>
                  <a:schemeClr val="tx1"/>
                </a:solidFill>
              </a:rPr>
              <a:t>wissenschaftliche </a:t>
            </a:r>
            <a:r>
              <a:rPr lang="de-DE" b="1" dirty="0" smtClean="0">
                <a:solidFill>
                  <a:schemeClr val="tx1"/>
                </a:solidFill>
              </a:rPr>
              <a:t>Lerntheorien</a:t>
            </a:r>
            <a:r>
              <a:rPr lang="de-DE" b="0" dirty="0" smtClean="0">
                <a:solidFill>
                  <a:schemeClr val="tx1"/>
                </a:solidFill>
              </a:rPr>
              <a:t> kennenlernen, auf denen fachdidaktische Annahmen bzw. Anweisungen basieren</a:t>
            </a:r>
          </a:p>
          <a:p>
            <a:pPr marL="609750" lvl="2" indent="-285750">
              <a:buFont typeface="Symbol" panose="05050102010706020507" pitchFamily="18" charset="2"/>
              <a:buChar char="-"/>
            </a:pPr>
            <a:r>
              <a:rPr lang="de-DE" b="0" dirty="0" smtClean="0">
                <a:solidFill>
                  <a:schemeClr val="tx1"/>
                </a:solidFill>
              </a:rPr>
              <a:t>die </a:t>
            </a:r>
            <a:r>
              <a:rPr lang="de-DE" b="1" dirty="0" smtClean="0">
                <a:solidFill>
                  <a:schemeClr val="tx1"/>
                </a:solidFill>
              </a:rPr>
              <a:t>Lerntheorien kritisch reflektieren </a:t>
            </a:r>
            <a:r>
              <a:rPr lang="de-DE" b="0" dirty="0" smtClean="0">
                <a:solidFill>
                  <a:schemeClr val="tx1"/>
                </a:solidFill>
              </a:rPr>
              <a:t>können</a:t>
            </a:r>
          </a:p>
          <a:p>
            <a:pPr marL="609750" lvl="2" indent="-285750">
              <a:buFont typeface="Symbol" panose="05050102010706020507" pitchFamily="18" charset="2"/>
              <a:buChar char="-"/>
            </a:pPr>
            <a:r>
              <a:rPr lang="de-DE" b="0" dirty="0" smtClean="0">
                <a:solidFill>
                  <a:schemeClr val="tx1"/>
                </a:solidFill>
              </a:rPr>
              <a:t>in der Lage sein, Aspekte aus den </a:t>
            </a:r>
            <a:r>
              <a:rPr lang="de-DE" b="1" dirty="0" smtClean="0">
                <a:solidFill>
                  <a:schemeClr val="tx1"/>
                </a:solidFill>
              </a:rPr>
              <a:t>Lerntheorien</a:t>
            </a:r>
            <a:r>
              <a:rPr lang="de-DE" b="0" dirty="0" smtClean="0">
                <a:solidFill>
                  <a:schemeClr val="tx1"/>
                </a:solidFill>
              </a:rPr>
              <a:t> in ihrem Unterricht </a:t>
            </a:r>
            <a:r>
              <a:rPr lang="de-DE" b="1" dirty="0" smtClean="0">
                <a:solidFill>
                  <a:schemeClr val="tx1"/>
                </a:solidFill>
              </a:rPr>
              <a:t>umzusetzen --einschätzen</a:t>
            </a:r>
            <a:r>
              <a:rPr lang="de-DE" b="1" baseline="0" dirty="0" smtClean="0">
                <a:solidFill>
                  <a:schemeClr val="tx1"/>
                </a:solidFill>
              </a:rPr>
              <a:t> können, </a:t>
            </a:r>
            <a:r>
              <a:rPr lang="de-DE" b="0" baseline="0" dirty="0" smtClean="0">
                <a:solidFill>
                  <a:schemeClr val="tx1"/>
                </a:solidFill>
              </a:rPr>
              <a:t>welche Methode zu welchem Thema passt, wie einzelne Lernziele erreicht werden können</a:t>
            </a:r>
            <a:endParaRPr lang="de-DE" b="0" dirty="0" smtClean="0">
              <a:solidFill>
                <a:schemeClr val="tx1"/>
              </a:solidFill>
            </a:endParaRPr>
          </a:p>
          <a:p>
            <a:pPr marL="0" indent="0">
              <a:buFont typeface="Symbol" charset="2"/>
              <a:buNone/>
            </a:pPr>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30</a:t>
            </a:fld>
            <a:endParaRPr lang="de-DE"/>
          </a:p>
        </p:txBody>
      </p:sp>
    </p:spTree>
    <p:extLst>
      <p:ext uri="{BB962C8B-B14F-4D97-AF65-F5344CB8AC3E}">
        <p14:creationId xmlns:p14="http://schemas.microsoft.com/office/powerpoint/2010/main" val="88711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Bestimmte</a:t>
            </a:r>
            <a:r>
              <a:rPr lang="de-DE" baseline="0" dirty="0" smtClean="0"/>
              <a:t> Veranstaltungen an der Hochschule sollten handlungsorientiert gestaltet werden, zum indem Kurse als Seminare gestaltet werden, in denen die Studierenden selbst aktiv werden müssen, anstatt nur zuzuhören.</a:t>
            </a:r>
          </a:p>
          <a:p>
            <a:r>
              <a:rPr lang="de-DE" baseline="0" dirty="0" smtClean="0"/>
              <a:t>Und es sollten Praktika in die berufliche Lehrerbildung integriert werden, in denen die Studierenden auch selbst viel unterrichten.</a:t>
            </a:r>
          </a:p>
          <a:p>
            <a:r>
              <a:rPr lang="de-DE" baseline="0" dirty="0" smtClean="0"/>
              <a:t>Außerdem sollten die Studierenden Praktika in Unternehmen absolvieren, um die Berufswelt kennenzulernen und die Abläufe und Prozesse, die sie ja dann später in der Schule unterrichten.</a:t>
            </a:r>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31</a:t>
            </a:fld>
            <a:endParaRPr lang="de-DE"/>
          </a:p>
        </p:txBody>
      </p:sp>
    </p:spTree>
    <p:extLst>
      <p:ext uri="{BB962C8B-B14F-4D97-AF65-F5344CB8AC3E}">
        <p14:creationId xmlns:p14="http://schemas.microsoft.com/office/powerpoint/2010/main" val="88711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Damit bin ich am Ende. Wir haben den Gipfel des Berges erreicht.</a:t>
            </a:r>
          </a:p>
          <a:p>
            <a:r>
              <a:rPr lang="de-DE" dirty="0" smtClean="0"/>
              <a:t>Vielen Dank für Ihre Aufmerksamkeit.</a:t>
            </a:r>
          </a:p>
          <a:p>
            <a:r>
              <a:rPr lang="de-DE" dirty="0" smtClean="0"/>
              <a:t>Haben</a:t>
            </a:r>
            <a:r>
              <a:rPr lang="de-DE" baseline="0" dirty="0" smtClean="0"/>
              <a:t> Sie noch </a:t>
            </a:r>
            <a:r>
              <a:rPr lang="de-DE" baseline="0" smtClean="0"/>
              <a:t>Fragen oder Kommentare?</a:t>
            </a:r>
            <a:endParaRPr lang="de-DE"/>
          </a:p>
        </p:txBody>
      </p:sp>
      <p:sp>
        <p:nvSpPr>
          <p:cNvPr id="4" name="Foliennummernplatzhalter 3"/>
          <p:cNvSpPr>
            <a:spLocks noGrp="1"/>
          </p:cNvSpPr>
          <p:nvPr>
            <p:ph type="sldNum" sz="quarter" idx="10"/>
          </p:nvPr>
        </p:nvSpPr>
        <p:spPr/>
        <p:txBody>
          <a:bodyPr/>
          <a:lstStyle/>
          <a:p>
            <a:fld id="{8947F2EB-A273-4CA5-8E41-BC88C509E25D}" type="slidenum">
              <a:rPr lang="de-DE" smtClean="0"/>
              <a:pPr/>
              <a:t>32</a:t>
            </a:fld>
            <a:endParaRPr lang="de-DE"/>
          </a:p>
        </p:txBody>
      </p:sp>
    </p:spTree>
    <p:extLst>
      <p:ext uri="{BB962C8B-B14F-4D97-AF65-F5344CB8AC3E}">
        <p14:creationId xmlns:p14="http://schemas.microsoft.com/office/powerpoint/2010/main" val="167998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 kommen jetzt zum wissenschaftlichen Hintergrund der Fachdidaktik als Disziplin.</a:t>
            </a:r>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4</a:t>
            </a:fld>
            <a:endParaRPr lang="de-DE"/>
          </a:p>
        </p:txBody>
      </p:sp>
    </p:spTree>
    <p:extLst>
      <p:ext uri="{BB962C8B-B14F-4D97-AF65-F5344CB8AC3E}">
        <p14:creationId xmlns:p14="http://schemas.microsoft.com/office/powerpoint/2010/main" val="574913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Symbol"/>
              <a:buNone/>
            </a:pPr>
            <a:r>
              <a:rPr lang="de-DE" dirty="0" smtClean="0"/>
              <a:t>Aus wissenschaftlicher Sicht ist Fachdidaktik ein spezifischer</a:t>
            </a:r>
            <a:r>
              <a:rPr lang="de-DE" baseline="0" dirty="0" smtClean="0"/>
              <a:t> Teil der Didaktik im Allgemeinen.</a:t>
            </a:r>
          </a:p>
          <a:p>
            <a:pPr marL="0" indent="0">
              <a:buFont typeface="Symbol"/>
              <a:buNone/>
            </a:pPr>
            <a:endParaRPr lang="de-DE" baseline="0" dirty="0" smtClean="0"/>
          </a:p>
          <a:p>
            <a:pPr marL="0" indent="0">
              <a:buFont typeface="Symbol"/>
              <a:buNone/>
            </a:pPr>
            <a:r>
              <a:rPr lang="de-DE" baseline="0" dirty="0" smtClean="0"/>
              <a:t>In der wissenschaftlichen Literatur werden folgende Ebenen bzw. Definitionen der allgemeinen Didaktik unterschieden:</a:t>
            </a:r>
          </a:p>
          <a:p>
            <a:pPr marL="228600" indent="-228600">
              <a:buFont typeface="Symbol"/>
              <a:buAutoNum type="arabicPeriod"/>
            </a:pPr>
            <a:r>
              <a:rPr lang="de-DE" baseline="0" dirty="0" smtClean="0"/>
              <a:t>Didaktik im weiteren Sinn ist die Wissenschaft des Lehrens und Lernens. Das heißt, in der Didaktik geht es um Prozesse, die stattfinden, wenn gelehrt und gelernt wird und um alles, was damit zusammenhängt.</a:t>
            </a:r>
          </a:p>
          <a:p>
            <a:pPr marL="228600" indent="-228600">
              <a:buFont typeface="Symbol"/>
              <a:buAutoNum type="arabicPeriod"/>
            </a:pPr>
            <a:r>
              <a:rPr lang="de-DE" baseline="0" dirty="0" smtClean="0"/>
              <a:t>In einem engeren Sinne ist die Didaktik die Wissenschaft des Unterrichts. Das heißt, es geht um organisierte Lernprozesse, die nicht zufällig stattfinden, sondern einen bestimmten Rahmen haben, in dem sie stattfinden, wie zum Beispiel Unterricht an der Universität oder in der Schule.</a:t>
            </a:r>
          </a:p>
          <a:p>
            <a:pPr marL="228600" indent="-228600">
              <a:buFont typeface="Symbol"/>
              <a:buAutoNum type="arabicPeriod"/>
            </a:pPr>
            <a:r>
              <a:rPr lang="de-DE" baseline="0" dirty="0" smtClean="0"/>
              <a:t>Als drittes und im engen Sinne sieht man </a:t>
            </a:r>
            <a:r>
              <a:rPr lang="de-DE" baseline="0" dirty="0" err="1" smtClean="0"/>
              <a:t>Didakitk</a:t>
            </a:r>
            <a:r>
              <a:rPr lang="de-DE" baseline="0" dirty="0" smtClean="0"/>
              <a:t> als Wissenschaft des Lehrplanes oder Theorie von Bildungsinhalten. Das heißt, im engeren Sinne geht es in der Didaktik um die Inhalte, die vermittelt werden sollen und die Theorie darüber, wie Inhalte ausgewählt und angeordnet werden sollten. Bei dieser Definition fehlt die Frage danach, wie die Inhalte vermittelt werden sollen.</a:t>
            </a:r>
          </a:p>
          <a:p>
            <a:pPr marL="228600" indent="-228600">
              <a:buFont typeface="Symbol"/>
              <a:buAutoNum type="arabicPeriod"/>
            </a:pPr>
            <a:endParaRPr lang="de-DE" baseline="0" dirty="0" smtClean="0"/>
          </a:p>
          <a:p>
            <a:pPr marL="0" indent="0">
              <a:buFont typeface="Symbol"/>
              <a:buNone/>
            </a:pPr>
            <a:r>
              <a:rPr lang="de-DE" baseline="0" dirty="0" smtClean="0"/>
              <a:t>Es gibt eine recht gängige Definition von Didaktik, die </a:t>
            </a:r>
            <a:r>
              <a:rPr lang="de-DE" baseline="0" dirty="0" err="1" smtClean="0"/>
              <a:t>Didakitk</a:t>
            </a:r>
            <a:r>
              <a:rPr lang="de-DE" baseline="0" dirty="0" smtClean="0"/>
              <a:t> im weiteren Sinne versteht als die Theorie und die Praxis des Lehrens und Lernens.</a:t>
            </a:r>
          </a:p>
          <a:p>
            <a:pPr marL="0" indent="0">
              <a:buFont typeface="Symbol"/>
              <a:buNone/>
            </a:pPr>
            <a:r>
              <a:rPr lang="de-DE" baseline="0" dirty="0" smtClean="0"/>
              <a:t>Hierzu gehören dann bestimmte typische Fragestellungen der </a:t>
            </a:r>
            <a:r>
              <a:rPr lang="de-DE" baseline="0" dirty="0" err="1" smtClean="0"/>
              <a:t>Didakitk</a:t>
            </a:r>
            <a:r>
              <a:rPr lang="de-DE" baseline="0" dirty="0" smtClean="0"/>
              <a:t>:</a:t>
            </a:r>
            <a:endParaRPr lang="de-DE" dirty="0" smtClean="0"/>
          </a:p>
          <a:p>
            <a:pPr marL="0" indent="0">
              <a:buFont typeface="Symbol"/>
              <a:buNone/>
            </a:pPr>
            <a:endParaRPr lang="de-DE" dirty="0" smtClean="0"/>
          </a:p>
          <a:p>
            <a:pPr marL="171450" indent="-171450">
              <a:buFont typeface="Symbol"/>
              <a:buChar char="Þ"/>
            </a:pPr>
            <a:r>
              <a:rPr lang="de-DE" dirty="0" smtClean="0"/>
              <a:t>Als Beispiele 3 typische Fragestellungen der Didaktik:</a:t>
            </a:r>
          </a:p>
          <a:p>
            <a:pPr marL="628650" lvl="1" indent="-171450">
              <a:buFont typeface="Symbol"/>
              <a:buChar char="Þ"/>
            </a:pPr>
            <a:r>
              <a:rPr lang="de-DE" dirty="0" smtClean="0"/>
              <a:t>Festlegung der allgemeinen und/oder besonderen </a:t>
            </a:r>
            <a:r>
              <a:rPr lang="de-DE" b="1" i="1" dirty="0" smtClean="0"/>
              <a:t>Ziele des Lehrens und Lernens</a:t>
            </a:r>
          </a:p>
          <a:p>
            <a:pPr marL="628650" lvl="1" indent="-171450">
              <a:buFont typeface="Symbol"/>
              <a:buChar char="Þ"/>
            </a:pPr>
            <a:r>
              <a:rPr lang="de-DE" b="1" i="0" dirty="0" smtClean="0"/>
              <a:t>An Zielen orientierte Auswahl der </a:t>
            </a:r>
            <a:r>
              <a:rPr lang="de-DE" b="1" i="1" dirty="0" smtClean="0"/>
              <a:t>Inhalte</a:t>
            </a:r>
            <a:r>
              <a:rPr lang="de-DE" b="1" i="1" baseline="0" dirty="0" smtClean="0"/>
              <a:t> </a:t>
            </a:r>
            <a:r>
              <a:rPr lang="de-DE" i="0" baseline="0" dirty="0" smtClean="0"/>
              <a:t>bzw. Themen des Lehrens und Lernens</a:t>
            </a:r>
          </a:p>
          <a:p>
            <a:pPr marL="628650" lvl="1" indent="-171450">
              <a:buFont typeface="Symbol"/>
              <a:buChar char="Þ"/>
            </a:pPr>
            <a:r>
              <a:rPr lang="de-DE" b="1" i="1" baseline="0" dirty="0" smtClean="0"/>
              <a:t>Methoden</a:t>
            </a:r>
            <a:r>
              <a:rPr lang="de-DE" b="1" i="0" baseline="0" dirty="0" smtClean="0"/>
              <a:t> des Lehrens und Lernens</a:t>
            </a:r>
            <a:r>
              <a:rPr lang="de-DE" i="0" baseline="0" dirty="0" smtClean="0"/>
              <a:t>, die auf die Inhalte und auf die Lernvoraussetzungen und Lernmöglichkeiten der Lernenden abzustimmen sind</a:t>
            </a:r>
          </a:p>
          <a:p>
            <a:pPr marL="628650" lvl="1" indent="-171450">
              <a:buFont typeface="Symbol"/>
              <a:buChar char="Þ"/>
            </a:pPr>
            <a:r>
              <a:rPr lang="de-DE" i="1" baseline="0" dirty="0" smtClean="0"/>
              <a:t>(Kontroll-, Beurteilungs- und Sanktionsmaßnahmen</a:t>
            </a:r>
            <a:r>
              <a:rPr lang="de-DE" i="0" baseline="0" dirty="0" smtClean="0"/>
              <a:t>, die direkt oder indirekt Lehren und Lernen beeinflussen</a:t>
            </a:r>
          </a:p>
          <a:p>
            <a:pPr marL="628650" lvl="1" indent="-171450">
              <a:buFont typeface="Symbol"/>
              <a:buChar char="Þ"/>
            </a:pPr>
            <a:r>
              <a:rPr lang="de-DE" i="0" baseline="0" dirty="0" smtClean="0"/>
              <a:t>Erfassung des </a:t>
            </a:r>
            <a:r>
              <a:rPr lang="de-DE" i="1" baseline="0" dirty="0" smtClean="0"/>
              <a:t>pädagogischen Feldes</a:t>
            </a:r>
            <a:r>
              <a:rPr lang="de-DE" i="0" baseline="0" dirty="0" smtClean="0"/>
              <a:t>, in dem sich das jeweilige Lehren und Lernen manifestiert)</a:t>
            </a:r>
            <a:endParaRPr lang="de-DE" i="0"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5</a:t>
            </a:fld>
            <a:endParaRPr lang="de-DE"/>
          </a:p>
        </p:txBody>
      </p:sp>
    </p:spTree>
    <p:extLst>
      <p:ext uri="{BB962C8B-B14F-4D97-AF65-F5344CB8AC3E}">
        <p14:creationId xmlns:p14="http://schemas.microsoft.com/office/powerpoint/2010/main" val="388683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Welche Platz hat nun die Fachdidaktik in</a:t>
            </a:r>
            <a:r>
              <a:rPr lang="de-DE" baseline="0" dirty="0" smtClean="0"/>
              <a:t> der allgemeinen Didaktik?</a:t>
            </a:r>
          </a:p>
          <a:p>
            <a:endParaRPr lang="de-DE" baseline="0" dirty="0" smtClean="0"/>
          </a:p>
          <a:p>
            <a:r>
              <a:rPr lang="de-DE" dirty="0" smtClean="0"/>
              <a:t>Es gibt hierzu eine Definition von Speth und Berner, die wir uns gemeinsam anschauen wollen.</a:t>
            </a:r>
          </a:p>
          <a:p>
            <a:r>
              <a:rPr lang="de-DE" dirty="0" smtClean="0"/>
              <a:t>Wir wollen nicht auf alle Punkte der Definition eingehen. </a:t>
            </a:r>
          </a:p>
          <a:p>
            <a:r>
              <a:rPr lang="de-DE" dirty="0" smtClean="0"/>
              <a:t>Aber</a:t>
            </a:r>
            <a:r>
              <a:rPr lang="de-DE" baseline="0" dirty="0" smtClean="0"/>
              <a:t> es lässt sich daraus ableiten, dass die allgemeine Didaktik sich mit den Bedingungen und Entscheidungen des Lehr-Lern-Prozesses beschäftigt. Dabei ist es ihr Ziel Formen zu finden, die das Lehren und Lernen systematisieren und auf bestimmte Ziele ausrichten.</a:t>
            </a:r>
          </a:p>
          <a:p>
            <a:r>
              <a:rPr lang="de-DE" dirty="0" smtClean="0"/>
              <a:t>Am</a:t>
            </a:r>
            <a:r>
              <a:rPr lang="de-DE" baseline="0" dirty="0" smtClean="0"/>
              <a:t> Ende soll es möglich sein, dass zielorientierte Vorgehensweisen formuliert werden können.</a:t>
            </a:r>
          </a:p>
          <a:p>
            <a:r>
              <a:rPr lang="de-DE" baseline="0" dirty="0" smtClean="0"/>
              <a:t>Die Fachdidaktik nun stellt einen abgegrenzten Bereich innerhalb in der Didaktik dar. Die Grenzen dieses Bereichs werden festgelegt durch den Bezug auf eine bestimmte Wissenschaft, auf ein bestimmtes Berufsfeld, auf ein bestimmtes Fach.</a:t>
            </a:r>
          </a:p>
          <a:p>
            <a:r>
              <a:rPr lang="de-DE" baseline="0" dirty="0" smtClean="0"/>
              <a:t>Das heißt, dass das Ziel der Fachdidaktik ist, zielorientierte Vorgehensanweisungen für Lehr-Lernprozesse für ein bestimmtes Fach zu formulieren. Die Fachdidaktik eines Faches versucht, auf die Besonderheiten des jeweiligen Faches einzugehen und Lehr-Lernprozesse fachspezifisch zu untersuchen.</a:t>
            </a:r>
          </a:p>
          <a:p>
            <a:endParaRPr lang="de-DE" baseline="0" dirty="0" smtClean="0"/>
          </a:p>
          <a:p>
            <a:endParaRPr lang="de-DE" baseline="0" dirty="0" smtClean="0"/>
          </a:p>
          <a:p>
            <a:endParaRPr lang="de-DE" dirty="0" smtClean="0"/>
          </a:p>
        </p:txBody>
      </p:sp>
      <p:sp>
        <p:nvSpPr>
          <p:cNvPr id="4" name="Foliennummernplatzhalter 3"/>
          <p:cNvSpPr>
            <a:spLocks noGrp="1"/>
          </p:cNvSpPr>
          <p:nvPr>
            <p:ph type="sldNum" sz="quarter" idx="10"/>
          </p:nvPr>
        </p:nvSpPr>
        <p:spPr/>
        <p:txBody>
          <a:bodyPr/>
          <a:lstStyle/>
          <a:p>
            <a:fld id="{8947F2EB-A273-4CA5-8E41-BC88C509E25D}" type="slidenum">
              <a:rPr lang="de-DE" smtClean="0"/>
              <a:pPr/>
              <a:t>6</a:t>
            </a:fld>
            <a:endParaRPr lang="de-DE"/>
          </a:p>
        </p:txBody>
      </p:sp>
    </p:spTree>
    <p:extLst>
      <p:ext uri="{BB962C8B-B14F-4D97-AF65-F5344CB8AC3E}">
        <p14:creationId xmlns:p14="http://schemas.microsoft.com/office/powerpoint/2010/main" val="2094294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err="1" smtClean="0">
                <a:solidFill>
                  <a:schemeClr val="tx1"/>
                </a:solidFill>
                <a:latin typeface="+mn-lt"/>
                <a:ea typeface="+mn-ea"/>
                <a:cs typeface="+mn-cs"/>
              </a:rPr>
              <a:t>Fachdidakitk</a:t>
            </a:r>
            <a:r>
              <a:rPr lang="de-DE" sz="1200" b="0" i="0" u="none" strike="noStrike" kern="1200" baseline="0" dirty="0" smtClean="0">
                <a:solidFill>
                  <a:schemeClr val="tx1"/>
                </a:solidFill>
                <a:latin typeface="+mn-lt"/>
                <a:ea typeface="+mn-ea"/>
                <a:cs typeface="+mn-cs"/>
              </a:rPr>
              <a:t> ist nicht nur ein Teil der allgemeinen Didaktik, sie steht auch in Verbindung mit anderen Disziplinen.</a:t>
            </a:r>
          </a:p>
          <a:p>
            <a:r>
              <a:rPr lang="de-DE" sz="1200" b="0" i="0" u="none" strike="noStrike" kern="1200" baseline="0" dirty="0" smtClean="0">
                <a:solidFill>
                  <a:schemeClr val="tx1"/>
                </a:solidFill>
                <a:latin typeface="+mn-lt"/>
                <a:ea typeface="+mn-ea"/>
                <a:cs typeface="+mn-cs"/>
              </a:rPr>
              <a:t>Die Abbildung auf dieser Folie, versucht dies zu veranschaulichen.</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1 Unterrichtsebene</a:t>
            </a:r>
          </a:p>
          <a:p>
            <a:r>
              <a:rPr lang="de-DE" sz="1200" b="0" i="0" u="none" strike="noStrike" kern="1200" baseline="0" dirty="0" smtClean="0">
                <a:solidFill>
                  <a:schemeClr val="tx1"/>
                </a:solidFill>
                <a:latin typeface="+mn-lt"/>
                <a:ea typeface="+mn-ea"/>
                <a:cs typeface="+mn-cs"/>
              </a:rPr>
              <a:t>Zunächst haben wir die Verbindung zwischen der Fachdidaktik und einem konkreten Unterrichtsfach.</a:t>
            </a:r>
          </a:p>
          <a:p>
            <a:r>
              <a:rPr lang="de-DE" sz="1200" b="0" i="0" u="none" strike="noStrike" kern="1200" baseline="0" dirty="0" smtClean="0">
                <a:solidFill>
                  <a:schemeClr val="tx1"/>
                </a:solidFill>
                <a:latin typeface="+mn-lt"/>
                <a:ea typeface="+mn-ea"/>
                <a:cs typeface="+mn-cs"/>
              </a:rPr>
              <a:t>Sie bestimmen sich gegenseitig. Die Fachdidaktik unterstützt durch ihre Ergebnisse und die daraus gewonnenen Systematisierungen und Anweisungen den Unterricht in einem bestimmten Fach. Das Unterrichtsfach stellt den Forschungsgegenstand und inhaltlichen Rahmen der Fachdidaktik dar und bestimmt somit in gewisser Weise die Fachdidaktik.</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2 Erziehungswissenschaftliche Ebene</a:t>
            </a:r>
          </a:p>
          <a:p>
            <a:r>
              <a:rPr lang="de-DE" sz="1200" b="0" i="0" u="none" strike="noStrike" kern="1200" baseline="0" dirty="0" smtClean="0">
                <a:solidFill>
                  <a:schemeClr val="tx1"/>
                </a:solidFill>
                <a:latin typeface="+mn-lt"/>
                <a:ea typeface="+mn-ea"/>
                <a:cs typeface="+mn-cs"/>
              </a:rPr>
              <a:t>Die zweite Ebene veranschaulicht die Bezüge der Fachdidaktik zu Bereichen der Erziehungswissenschaft.</a:t>
            </a:r>
          </a:p>
          <a:p>
            <a:r>
              <a:rPr lang="de-DE" sz="1200" b="0" i="0" u="none" strike="noStrike" kern="1200" baseline="0" dirty="0" smtClean="0">
                <a:solidFill>
                  <a:schemeClr val="tx1"/>
                </a:solidFill>
                <a:latin typeface="+mn-lt"/>
                <a:ea typeface="+mn-ea"/>
                <a:cs typeface="+mn-cs"/>
              </a:rPr>
              <a:t>Die Fachdidaktik kann ihre Forschungsziele nur erreichen, wenn sie Ergebnisse aus diesen Bereichen berücksichtigt und auf das Fach bezieht.</a:t>
            </a:r>
          </a:p>
          <a:p>
            <a:r>
              <a:rPr lang="de-DE" sz="1200" b="0" i="0" u="none" strike="noStrike" kern="1200" baseline="0" dirty="0" smtClean="0">
                <a:solidFill>
                  <a:schemeClr val="tx1"/>
                </a:solidFill>
                <a:latin typeface="+mn-lt"/>
                <a:ea typeface="+mn-ea"/>
                <a:cs typeface="+mn-cs"/>
              </a:rPr>
              <a:t>Hier spielen Bildungstheorien eine Rolle, die allgemeine Didaktik, deren Modelle spezifiziert werden, Lehrplantheorien, die ebenfalls auf ein bestimmtes Fach angewendet und entsprechend modifiziert werden können. Außerdem bezieht die Fachdidaktik Lern- und Entwicklungstheorien mit ein und Ergebnisse und Modelle der Berufs- und Arbeitsmarktforschung.</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3 Fachwissenschaftliche Ebene</a:t>
            </a:r>
          </a:p>
          <a:p>
            <a:r>
              <a:rPr lang="de-DE" sz="1200" b="0" i="0" u="none" strike="noStrike" kern="1200" baseline="0" dirty="0" smtClean="0">
                <a:solidFill>
                  <a:schemeClr val="tx1"/>
                </a:solidFill>
                <a:latin typeface="+mn-lt"/>
                <a:ea typeface="+mn-ea"/>
                <a:cs typeface="+mn-cs"/>
              </a:rPr>
              <a:t>Als drittes haben wir die fachwissenschaftliche Ebene. Damit ist die Wissenschaft über das jeweilige Fach, also das Kernfach, gemeint, mit deren Theorien, Modellen, Ergebnissen und Inhalten sowie für die Fachwissenschaft wichtige ergänzende Disziplinen. Diese Eben ist vor allem für die inhaltliche Dimension der Fachdidaktik wichtig.</a:t>
            </a:r>
          </a:p>
          <a:p>
            <a:endParaRPr lang="de-DE" sz="1200" b="0" i="1" u="none" strike="noStrike" kern="1200" baseline="0" dirty="0" smtClean="0">
              <a:solidFill>
                <a:schemeClr val="tx1"/>
              </a:solidFill>
              <a:latin typeface="+mn-lt"/>
              <a:ea typeface="+mn-ea"/>
              <a:cs typeface="+mn-cs"/>
            </a:endParaRPr>
          </a:p>
          <a:p>
            <a:endParaRPr lang="de-DE" sz="1200" b="0" i="1" u="none" strike="noStrike"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8947F2EB-A273-4CA5-8E41-BC88C509E25D}" type="slidenum">
              <a:rPr lang="de-DE" smtClean="0"/>
              <a:pPr/>
              <a:t>7</a:t>
            </a:fld>
            <a:endParaRPr lang="de-DE"/>
          </a:p>
        </p:txBody>
      </p:sp>
    </p:spTree>
    <p:extLst>
      <p:ext uri="{BB962C8B-B14F-4D97-AF65-F5344CB8AC3E}">
        <p14:creationId xmlns:p14="http://schemas.microsoft.com/office/powerpoint/2010/main" val="3842836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 einem anderen Bild gesprochen kann man Fachdidaktik verstehen als Brücke zwischen Erziehungswissenschaft und einer bestimmten Fachwissenschaft.</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Sie bringt beide Wissenschaften zusammen mit der Aufgabe und dem Ziel schlüssige Entscheidungshilfen für unterrichtliches Handeln in einem bestimmten Fach und ihre theoretische Begründung</a:t>
            </a:r>
            <a:r>
              <a:rPr lang="de-DE" baseline="0" dirty="0" smtClean="0"/>
              <a:t> bereitzustellen.</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(vgl. </a:t>
            </a:r>
            <a:r>
              <a:rPr lang="de-DE" dirty="0" err="1" smtClean="0"/>
              <a:t>Achtenhagen</a:t>
            </a:r>
            <a:r>
              <a:rPr lang="de-DE" dirty="0" smtClean="0"/>
              <a:t>, 1984, S. 15)</a:t>
            </a:r>
          </a:p>
          <a:p>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8</a:t>
            </a:fld>
            <a:endParaRPr lang="de-DE"/>
          </a:p>
        </p:txBody>
      </p:sp>
    </p:spTree>
    <p:extLst>
      <p:ext uri="{BB962C8B-B14F-4D97-AF65-F5344CB8AC3E}">
        <p14:creationId xmlns:p14="http://schemas.microsoft.com/office/powerpoint/2010/main" val="502314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Kommen wir zur Relevanz von Fachdidaktik für die Lehrerbildung:</a:t>
            </a:r>
          </a:p>
          <a:p>
            <a:r>
              <a:rPr lang="de-DE" dirty="0" smtClean="0"/>
              <a:t>Fachdidaktik wichtig ist ein substanzieller Teil des</a:t>
            </a:r>
            <a:r>
              <a:rPr lang="de-DE" baseline="0" dirty="0" smtClean="0"/>
              <a:t> Professionswissens eines Lehrers.</a:t>
            </a:r>
            <a:endParaRPr lang="de-DE" dirty="0" smtClean="0"/>
          </a:p>
          <a:p>
            <a:endParaRPr lang="de-DE" dirty="0" smtClean="0"/>
          </a:p>
          <a:p>
            <a:r>
              <a:rPr lang="de-DE" dirty="0" smtClean="0"/>
              <a:t>Unterteilung von Professionswissen in:</a:t>
            </a:r>
          </a:p>
          <a:p>
            <a:pPr marL="171450" indent="-171450">
              <a:buFontTx/>
              <a:buChar char="-"/>
            </a:pPr>
            <a:r>
              <a:rPr lang="de-DE" dirty="0" smtClean="0"/>
              <a:t>Fachwissen, ganz klar: Grundvoraussetzung</a:t>
            </a:r>
            <a:r>
              <a:rPr lang="de-DE" baseline="0" dirty="0" smtClean="0"/>
              <a:t> zur Erteilung von spezifischem Fachunterricht, vertieftes Hintergrundwissen (über das Wissen hinaus, das den Schülern zu vermitteln ist). Ein Lehrer muss sich auskennen mit den Inhalten, die er unterrichtet.</a:t>
            </a:r>
            <a:endParaRPr lang="de-DE" dirty="0" smtClean="0"/>
          </a:p>
          <a:p>
            <a:pPr marL="171450" indent="-171450">
              <a:buFontTx/>
              <a:buChar char="-"/>
            </a:pPr>
            <a:r>
              <a:rPr lang="de-DE" dirty="0" smtClean="0"/>
              <a:t>Fachdidaktisches Wissen: Wissen, das zum „Verfügbarmachen“ fachspezifischer</a:t>
            </a:r>
            <a:r>
              <a:rPr lang="de-DE" baseline="0" dirty="0" smtClean="0"/>
              <a:t> Inhalte notwendig ist</a:t>
            </a:r>
          </a:p>
          <a:p>
            <a:pPr marL="628650" lvl="1" indent="-171450">
              <a:buFontTx/>
              <a:buChar char="-"/>
            </a:pPr>
            <a:r>
              <a:rPr lang="de-DE" baseline="0" dirty="0" smtClean="0"/>
              <a:t>Wissen über fachspezifische Instruktionsstrategien (adäquate Erklärungen und Aufbereitung sowie Anordnung fachspezifischer Inhalte – ABs machen, Klausuren entwerfen usw.)</a:t>
            </a:r>
          </a:p>
          <a:p>
            <a:pPr marL="628650" lvl="1" indent="-171450">
              <a:buFontTx/>
              <a:buChar char="-"/>
            </a:pPr>
            <a:r>
              <a:rPr lang="de-DE" baseline="0" dirty="0" smtClean="0"/>
              <a:t>Wissen über fachbezogene Schülerkognitionen, z.B. typische Fehler oder Schwierigkeiten der Schüler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Wissen über Potenzial des Schulstoffs für Lernprozesse –Mit welchem Inhalt wird was gelernt?</a:t>
            </a:r>
            <a:endParaRPr lang="de-DE" dirty="0" smtClean="0"/>
          </a:p>
          <a:p>
            <a:pPr marL="171450" indent="-171450">
              <a:buFontTx/>
              <a:buChar char="-"/>
            </a:pPr>
            <a:r>
              <a:rPr lang="de-DE" dirty="0" smtClean="0"/>
              <a:t>Allgemeines pädagogisches Wissen (erziehungswissenschaftlicher</a:t>
            </a:r>
            <a:r>
              <a:rPr lang="de-DE" baseline="0" dirty="0" smtClean="0"/>
              <a:t> Bereich, allgemeines Wissen über Lernprozesse von Schülern oder über Klassenführung usw.)</a:t>
            </a:r>
          </a:p>
          <a:p>
            <a:pPr marL="0" indent="0">
              <a:buFontTx/>
              <a:buNone/>
            </a:pPr>
            <a:r>
              <a:rPr lang="de-DE" baseline="0" dirty="0" smtClean="0"/>
              <a:t>Auf die anderen beiden Bereich möchte ich nicht näher eingehen. Es handelt sich um</a:t>
            </a:r>
            <a:endParaRPr lang="de-DE" dirty="0" smtClean="0"/>
          </a:p>
          <a:p>
            <a:pPr marL="171450" indent="-171450">
              <a:buFontTx/>
              <a:buChar char="-"/>
            </a:pPr>
            <a:r>
              <a:rPr lang="de-DE" dirty="0" smtClean="0"/>
              <a:t>Spezifisches Organisations- und Interaktionswissen</a:t>
            </a:r>
          </a:p>
          <a:p>
            <a:pPr marL="171450" indent="-171450">
              <a:buFontTx/>
              <a:buChar char="-"/>
            </a:pPr>
            <a:r>
              <a:rPr lang="de-DE" dirty="0" smtClean="0"/>
              <a:t>Beratungswissen (erforderlich</a:t>
            </a:r>
            <a:r>
              <a:rPr lang="de-DE" baseline="0" dirty="0" smtClean="0"/>
              <a:t> zur Kommunikation mit Laien)</a:t>
            </a:r>
          </a:p>
          <a:p>
            <a:pPr marL="0" indent="0">
              <a:buFontTx/>
              <a:buNone/>
            </a:pPr>
            <a:endParaRPr lang="de-DE" baseline="0" dirty="0" smtClean="0"/>
          </a:p>
          <a:p>
            <a:pPr marL="0" indent="0">
              <a:buFontTx/>
              <a:buNone/>
            </a:pPr>
            <a:r>
              <a:rPr lang="de-DE" baseline="0" dirty="0" smtClean="0"/>
              <a:t>Bei uns in Deutschland wird die Fachdidaktik oft vernachlässigt und im Moment werden viele Anstrengungen unternommen, die Situation zu verbessern und Professuren für Fachdidaktik in einzelnen Fächern eingerichtet.</a:t>
            </a:r>
          </a:p>
          <a:p>
            <a:pPr marL="171450" indent="-171450">
              <a:buFontTx/>
              <a:buChar char="-"/>
            </a:pPr>
            <a:endParaRPr lang="de-DE" baseline="0" dirty="0" smtClean="0"/>
          </a:p>
          <a:p>
            <a:pPr marL="0" indent="0">
              <a:buFontTx/>
              <a:buNone/>
            </a:pPr>
            <a:r>
              <a:rPr lang="de-DE" baseline="0" dirty="0" smtClean="0"/>
              <a:t>Laut unseren Partnern in Ukraine oft Fokus auf Fachwissen oder Pädagogisches Wissen. Wichtig ist aber, beiden Rechnung zutragen und auch Fachdidaktik als verbindendes Element zu integrieren, um die zukünftigen Lehrer wirklich gut auf ihren Beruf vorbereiten zu können!</a:t>
            </a:r>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pPr/>
              <a:t>9</a:t>
            </a:fld>
            <a:endParaRPr lang="de-DE"/>
          </a:p>
        </p:txBody>
      </p:sp>
    </p:spTree>
    <p:extLst>
      <p:ext uri="{BB962C8B-B14F-4D97-AF65-F5344CB8AC3E}">
        <p14:creationId xmlns:p14="http://schemas.microsoft.com/office/powerpoint/2010/main" val="2060445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283"/>
            <a:ext cx="9143622" cy="685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Bildplatzhalter 4"/>
          <p:cNvSpPr>
            <a:spLocks noGrp="1"/>
          </p:cNvSpPr>
          <p:nvPr>
            <p:ph type="pic" sz="quarter" idx="10" hasCustomPrompt="1"/>
          </p:nvPr>
        </p:nvSpPr>
        <p:spPr>
          <a:xfrm>
            <a:off x="5076825" y="1989139"/>
            <a:ext cx="4066797" cy="2663824"/>
          </a:xfrm>
        </p:spPr>
        <p:txBody>
          <a:bodyPr anchor="t"/>
          <a:lstStyle>
            <a:lvl1pPr algn="ctr">
              <a:defRPr/>
            </a:lvl1pPr>
          </a:lstStyle>
          <a:p>
            <a:r>
              <a:rPr lang="de-DE" dirty="0" smtClean="0"/>
              <a:t>Zuerst Bild durch klicken auf Symbol hinzufügen und anschließend in den Hintergrund stellen!</a:t>
            </a:r>
            <a:endParaRPr lang="de-DE" dirty="0"/>
          </a:p>
        </p:txBody>
      </p:sp>
      <p:sp>
        <p:nvSpPr>
          <p:cNvPr id="3" name="Untertitel 2"/>
          <p:cNvSpPr>
            <a:spLocks noGrp="1"/>
          </p:cNvSpPr>
          <p:nvPr>
            <p:ph type="subTitle" idx="1"/>
          </p:nvPr>
        </p:nvSpPr>
        <p:spPr>
          <a:xfrm>
            <a:off x="323850" y="5373688"/>
            <a:ext cx="6335713" cy="792162"/>
          </a:xfrm>
        </p:spPr>
        <p:txBody>
          <a:bodyPr anchor="b">
            <a:noAutofit/>
          </a:bodyPr>
          <a:lstStyle>
            <a:lvl1pPr marL="0" indent="0" algn="l">
              <a:lnSpc>
                <a:spcPct val="110000"/>
              </a:lnSpc>
              <a:buNone/>
              <a:defRPr sz="2000" b="1" u="none" baseline="0">
                <a:solidFill>
                  <a:schemeClr val="accent1"/>
                </a:solidFill>
                <a:uFill>
                  <a:solidFill>
                    <a:schemeClr val="accent1"/>
                  </a:solidFill>
                </a:u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2" name="Titel 1"/>
          <p:cNvSpPr>
            <a:spLocks noGrp="1"/>
          </p:cNvSpPr>
          <p:nvPr>
            <p:ph type="ctrTitle"/>
          </p:nvPr>
        </p:nvSpPr>
        <p:spPr>
          <a:xfrm>
            <a:off x="323850" y="2492896"/>
            <a:ext cx="4608189" cy="2376487"/>
          </a:xfrm>
          <a:prstGeom prst="rect">
            <a:avLst/>
          </a:prstGeom>
        </p:spPr>
        <p:txBody>
          <a:bodyPr bIns="82800" anchor="b">
            <a:noAutofit/>
          </a:bodyPr>
          <a:lstStyle>
            <a:lvl1pPr>
              <a:lnSpc>
                <a:spcPct val="105000"/>
              </a:lnSpc>
              <a:defRPr sz="3500" b="1" u="none" baseline="0"/>
            </a:lvl1pPr>
          </a:lstStyle>
          <a:p>
            <a:r>
              <a:rPr lang="de-DE" smtClean="0"/>
              <a:t>Titelmasterformat durch Klicken bearbeiten</a:t>
            </a:r>
            <a:endParaRPr lang="de-DE" dirty="0"/>
          </a:p>
        </p:txBody>
      </p:sp>
    </p:spTree>
    <p:extLst>
      <p:ext uri="{BB962C8B-B14F-4D97-AF65-F5344CB8AC3E}">
        <p14:creationId xmlns:p14="http://schemas.microsoft.com/office/powerpoint/2010/main" val="74184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itat Gross">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smtClean="0"/>
              <a:t>Titel der Präsentation [Einfügen über Kopf- und Fußzeile]</a:t>
            </a:r>
            <a:endParaRPr lang="de-DE" dirty="0"/>
          </a:p>
        </p:txBody>
      </p:sp>
      <p:sp>
        <p:nvSpPr>
          <p:cNvPr id="4" name="Foliennummernplatzhalter 3"/>
          <p:cNvSpPr>
            <a:spLocks noGrp="1"/>
          </p:cNvSpPr>
          <p:nvPr>
            <p:ph type="sldNum" sz="quarter" idx="11"/>
          </p:nvPr>
        </p:nvSpPr>
        <p:spPr/>
        <p:txBody>
          <a:bodyPr/>
          <a:lstStyle/>
          <a:p>
            <a:fld id="{C05EE493-AD2E-4872-B2F6-8F12A747F0A5}" type="slidenum">
              <a:rPr lang="de-DE" smtClean="0"/>
              <a:pPr/>
              <a:t>‹Nr.›</a:t>
            </a:fld>
            <a:endParaRPr lang="de-DE" dirty="0"/>
          </a:p>
        </p:txBody>
      </p:sp>
      <p:sp>
        <p:nvSpPr>
          <p:cNvPr id="5" name="Datumsplatzhalter 4"/>
          <p:cNvSpPr>
            <a:spLocks noGrp="1"/>
          </p:cNvSpPr>
          <p:nvPr>
            <p:ph type="dt" sz="half" idx="12"/>
          </p:nvPr>
        </p:nvSpPr>
        <p:spPr/>
        <p:txBody>
          <a:bodyPr/>
          <a:lstStyle/>
          <a:p>
            <a:r>
              <a:rPr lang="de-DE" smtClean="0"/>
              <a:t>TT.MM.JJJJ</a:t>
            </a:r>
            <a:endParaRPr lang="de-DE" dirty="0"/>
          </a:p>
        </p:txBody>
      </p:sp>
      <p:sp>
        <p:nvSpPr>
          <p:cNvPr id="7" name="Textplatzhalter 6"/>
          <p:cNvSpPr>
            <a:spLocks noGrp="1"/>
          </p:cNvSpPr>
          <p:nvPr>
            <p:ph type="body" sz="quarter" idx="13"/>
          </p:nvPr>
        </p:nvSpPr>
        <p:spPr>
          <a:xfrm>
            <a:off x="323850" y="404813"/>
            <a:ext cx="6335713" cy="5688012"/>
          </a:xfrm>
        </p:spPr>
        <p:txBody>
          <a:bodyPr/>
          <a:lstStyle>
            <a:lvl1pPr>
              <a:lnSpc>
                <a:spcPct val="95000"/>
              </a:lnSpc>
              <a:spcBef>
                <a:spcPts val="0"/>
              </a:spcBef>
              <a:defRPr sz="5200" u="none" baseline="0">
                <a:solidFill>
                  <a:schemeClr val="accent1"/>
                </a:solidFill>
                <a:uFill>
                  <a:solidFill>
                    <a:schemeClr val="accent1"/>
                  </a:solidFill>
                </a:uFill>
              </a:defRPr>
            </a:lvl1pPr>
            <a:lvl2pPr marL="0" indent="0">
              <a:lnSpc>
                <a:spcPct val="100000"/>
              </a:lnSpc>
              <a:spcBef>
                <a:spcPts val="5200"/>
              </a:spcBef>
              <a:buFont typeface="Arial" panose="020B0604020202020204" pitchFamily="34" charset="0"/>
              <a:buNone/>
              <a:defRPr sz="2600" b="1">
                <a:solidFill>
                  <a:schemeClr val="accent1"/>
                </a:solidFill>
              </a:defRPr>
            </a:lvl2pPr>
            <a:lvl3pPr marL="0" indent="0">
              <a:lnSpc>
                <a:spcPct val="100000"/>
              </a:lnSpc>
              <a:buFont typeface="Arial" panose="020B0604020202020204" pitchFamily="34" charset="0"/>
              <a:buNone/>
              <a:defRPr/>
            </a:lvl3pPr>
            <a:lvl4pPr marL="0" indent="0">
              <a:lnSpc>
                <a:spcPct val="100000"/>
              </a:lnSpc>
              <a:buFont typeface="Arial" panose="020B0604020202020204" pitchFamily="34" charset="0"/>
              <a:buNone/>
              <a:defRPr/>
            </a:lvl4pPr>
            <a:lvl5pPr marL="0" indent="0">
              <a:lnSpc>
                <a:spcPct val="100000"/>
              </a:lnSpc>
              <a:buFont typeface="Arial" panose="020B0604020202020204" pitchFamily="34" charset="0"/>
              <a:buNone/>
              <a:defRPr/>
            </a:lvl5pPr>
            <a:lvl6pPr marL="0" indent="0">
              <a:lnSpc>
                <a:spcPct val="100000"/>
              </a:lnSpc>
              <a:buFont typeface="Arial" panose="020B0604020202020204" pitchFamily="34" charset="0"/>
              <a:buNone/>
              <a:defRPr/>
            </a:lvl6pPr>
            <a:lvl7pPr marL="0" indent="0">
              <a:lnSpc>
                <a:spcPct val="100000"/>
              </a:lnSpc>
              <a:buFont typeface="Arial" panose="020B0604020202020204" pitchFamily="34" charset="0"/>
              <a:buNone/>
              <a:defRPr/>
            </a:lvl7pPr>
            <a:lvl8pPr marL="0" indent="0">
              <a:lnSpc>
                <a:spcPct val="100000"/>
              </a:lnSpc>
              <a:buFont typeface="Arial" panose="020B0604020202020204" pitchFamily="34" charset="0"/>
              <a:buNone/>
              <a:defRPr/>
            </a:lvl8pPr>
            <a:lvl9pPr marL="0" indent="0">
              <a:lnSpc>
                <a:spcPct val="100000"/>
              </a:lnSpc>
              <a:buFont typeface="Arial" panose="020B0604020202020204" pitchFamily="34" charset="0"/>
              <a:buNone/>
              <a:defRPr/>
            </a:lvl9pPr>
          </a:lstStyle>
          <a:p>
            <a:pPr lvl="0"/>
            <a:r>
              <a:rPr lang="de-DE" smtClean="0"/>
              <a:t>Textmasterformat bearbeiten</a:t>
            </a:r>
          </a:p>
          <a:p>
            <a:pPr lvl="1"/>
            <a:r>
              <a:rPr lang="de-DE" smtClean="0"/>
              <a:t>Zweite Ebene</a:t>
            </a:r>
          </a:p>
          <a:p>
            <a:pPr lvl="2"/>
            <a:r>
              <a:rPr lang="de-DE" smtClean="0"/>
              <a:t>Dritte Ebene</a:t>
            </a:r>
          </a:p>
        </p:txBody>
      </p:sp>
    </p:spTree>
    <p:extLst>
      <p:ext uri="{BB962C8B-B14F-4D97-AF65-F5344CB8AC3E}">
        <p14:creationId xmlns:p14="http://schemas.microsoft.com/office/powerpoint/2010/main" val="339509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smtClean="0"/>
              <a:t>Titel der Präsentation [Einfügen über Kopf- und Fußzeile]</a:t>
            </a:r>
            <a:endParaRPr lang="de-DE" dirty="0"/>
          </a:p>
        </p:txBody>
      </p:sp>
      <p:sp>
        <p:nvSpPr>
          <p:cNvPr id="4" name="Foliennummernplatzhalter 3"/>
          <p:cNvSpPr>
            <a:spLocks noGrp="1"/>
          </p:cNvSpPr>
          <p:nvPr>
            <p:ph type="sldNum" sz="quarter" idx="11"/>
          </p:nvPr>
        </p:nvSpPr>
        <p:spPr/>
        <p:txBody>
          <a:bodyPr/>
          <a:lstStyle/>
          <a:p>
            <a:fld id="{C05EE493-AD2E-4872-B2F6-8F12A747F0A5}" type="slidenum">
              <a:rPr lang="de-DE" smtClean="0"/>
              <a:pPr/>
              <a:t>‹Nr.›</a:t>
            </a:fld>
            <a:endParaRPr lang="de-DE" dirty="0"/>
          </a:p>
        </p:txBody>
      </p:sp>
      <p:sp>
        <p:nvSpPr>
          <p:cNvPr id="5" name="Datumsplatzhalter 4"/>
          <p:cNvSpPr>
            <a:spLocks noGrp="1"/>
          </p:cNvSpPr>
          <p:nvPr>
            <p:ph type="dt" sz="half" idx="12"/>
          </p:nvPr>
        </p:nvSpPr>
        <p:spPr/>
        <p:txBody>
          <a:bodyPr/>
          <a:lstStyle/>
          <a:p>
            <a:r>
              <a:rPr lang="de-DE" smtClean="0"/>
              <a:t>TT.MM.JJJJ</a:t>
            </a:r>
            <a:endParaRPr lang="de-DE" dirty="0"/>
          </a:p>
        </p:txBody>
      </p:sp>
      <p:sp>
        <p:nvSpPr>
          <p:cNvPr id="7" name="Textplatzhalter 6"/>
          <p:cNvSpPr>
            <a:spLocks noGrp="1"/>
          </p:cNvSpPr>
          <p:nvPr>
            <p:ph type="body" sz="quarter" idx="13"/>
          </p:nvPr>
        </p:nvSpPr>
        <p:spPr>
          <a:xfrm>
            <a:off x="323850" y="404813"/>
            <a:ext cx="6335713" cy="5688012"/>
          </a:xfrm>
        </p:spPr>
        <p:txBody>
          <a:bodyPr/>
          <a:lstStyle>
            <a:lvl1pPr>
              <a:lnSpc>
                <a:spcPct val="95000"/>
              </a:lnSpc>
              <a:spcBef>
                <a:spcPts val="0"/>
              </a:spcBef>
              <a:defRPr sz="3500" u="sng" baseline="0">
                <a:solidFill>
                  <a:schemeClr val="tx1"/>
                </a:solidFill>
                <a:uFill>
                  <a:solidFill>
                    <a:schemeClr val="accent1"/>
                  </a:solidFill>
                </a:uFill>
              </a:defRPr>
            </a:lvl1pPr>
            <a:lvl2pPr marL="0" indent="0">
              <a:lnSpc>
                <a:spcPct val="100000"/>
              </a:lnSpc>
              <a:spcBef>
                <a:spcPts val="3500"/>
              </a:spcBef>
              <a:buFont typeface="Arial" panose="020B0604020202020204" pitchFamily="34" charset="0"/>
              <a:buNone/>
              <a:defRPr sz="2000" b="1">
                <a:solidFill>
                  <a:schemeClr val="accent1"/>
                </a:solidFill>
              </a:defRPr>
            </a:lvl2pPr>
            <a:lvl3pPr marL="0" indent="0">
              <a:lnSpc>
                <a:spcPct val="100000"/>
              </a:lnSpc>
              <a:buFont typeface="Arial" panose="020B0604020202020204" pitchFamily="34" charset="0"/>
              <a:buNone/>
              <a:defRPr/>
            </a:lvl3pPr>
            <a:lvl4pPr marL="0" indent="0">
              <a:lnSpc>
                <a:spcPct val="100000"/>
              </a:lnSpc>
              <a:buFont typeface="Arial" panose="020B0604020202020204" pitchFamily="34" charset="0"/>
              <a:buNone/>
              <a:defRPr/>
            </a:lvl4pPr>
            <a:lvl5pPr marL="0" indent="0">
              <a:lnSpc>
                <a:spcPct val="100000"/>
              </a:lnSpc>
              <a:buFont typeface="Arial" panose="020B0604020202020204" pitchFamily="34" charset="0"/>
              <a:buNone/>
              <a:defRPr/>
            </a:lvl5pPr>
            <a:lvl6pPr marL="0" indent="0">
              <a:lnSpc>
                <a:spcPct val="100000"/>
              </a:lnSpc>
              <a:buFont typeface="Arial" panose="020B0604020202020204" pitchFamily="34" charset="0"/>
              <a:buNone/>
              <a:defRPr/>
            </a:lvl6pPr>
            <a:lvl7pPr marL="0" indent="0">
              <a:lnSpc>
                <a:spcPct val="100000"/>
              </a:lnSpc>
              <a:buFont typeface="Arial" panose="020B0604020202020204" pitchFamily="34" charset="0"/>
              <a:buNone/>
              <a:defRPr/>
            </a:lvl7pPr>
            <a:lvl8pPr marL="0" indent="0">
              <a:lnSpc>
                <a:spcPct val="100000"/>
              </a:lnSpc>
              <a:buFont typeface="Arial" panose="020B0604020202020204" pitchFamily="34" charset="0"/>
              <a:buNone/>
              <a:defRPr/>
            </a:lvl8pPr>
            <a:lvl9pPr marL="0" indent="0">
              <a:lnSpc>
                <a:spcPct val="100000"/>
              </a:lnSpc>
              <a:buFont typeface="Arial" panose="020B0604020202020204" pitchFamily="34" charset="0"/>
              <a:buNone/>
              <a:defRPr/>
            </a:lvl9pPr>
          </a:lstStyle>
          <a:p>
            <a:pPr lvl="0"/>
            <a:r>
              <a:rPr lang="de-DE" smtClean="0"/>
              <a:t>Textmasterformat bearbeiten</a:t>
            </a:r>
          </a:p>
          <a:p>
            <a:pPr lvl="1"/>
            <a:r>
              <a:rPr lang="de-DE" smtClean="0"/>
              <a:t>Zweite Ebene</a:t>
            </a:r>
          </a:p>
          <a:p>
            <a:pPr lvl="2"/>
            <a:r>
              <a:rPr lang="de-DE" smtClean="0"/>
              <a:t>Dritte Ebene</a:t>
            </a:r>
          </a:p>
        </p:txBody>
      </p:sp>
    </p:spTree>
    <p:extLst>
      <p:ext uri="{BB962C8B-B14F-4D97-AF65-F5344CB8AC3E}">
        <p14:creationId xmlns:p14="http://schemas.microsoft.com/office/powerpoint/2010/main" val="1487186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el 1"/>
          <p:cNvSpPr>
            <a:spLocks noGrp="1"/>
          </p:cNvSpPr>
          <p:nvPr>
            <p:ph type="title"/>
          </p:nvPr>
        </p:nvSpPr>
        <p:spPr>
          <a:xfrm>
            <a:off x="323850" y="404664"/>
            <a:ext cx="6335713" cy="792088"/>
          </a:xfrm>
          <a:prstGeom prst="rect">
            <a:avLst/>
          </a:prstGeom>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r>
              <a:rPr lang="de-DE" smtClean="0"/>
              <a:t>Titel der Präsentation [Einfügen über Kopf- und Fußzeile]</a:t>
            </a:r>
            <a:endParaRPr lang="de-DE" dirty="0"/>
          </a:p>
        </p:txBody>
      </p:sp>
      <p:sp>
        <p:nvSpPr>
          <p:cNvPr id="4" name="Foliennummernplatzhalter 3"/>
          <p:cNvSpPr>
            <a:spLocks noGrp="1"/>
          </p:cNvSpPr>
          <p:nvPr>
            <p:ph type="sldNum" sz="quarter" idx="11"/>
          </p:nvPr>
        </p:nvSpPr>
        <p:spPr/>
        <p:txBody>
          <a:bodyPr/>
          <a:lstStyle/>
          <a:p>
            <a:fld id="{C05EE493-AD2E-4872-B2F6-8F12A747F0A5}" type="slidenum">
              <a:rPr lang="de-DE" smtClean="0"/>
              <a:pPr/>
              <a:t>‹Nr.›</a:t>
            </a:fld>
            <a:endParaRPr lang="de-DE" dirty="0"/>
          </a:p>
        </p:txBody>
      </p:sp>
      <p:sp>
        <p:nvSpPr>
          <p:cNvPr id="5" name="Datumsplatzhalter 4"/>
          <p:cNvSpPr>
            <a:spLocks noGrp="1"/>
          </p:cNvSpPr>
          <p:nvPr>
            <p:ph type="dt" sz="half" idx="12"/>
          </p:nvPr>
        </p:nvSpPr>
        <p:spPr/>
        <p:txBody>
          <a:bodyPr/>
          <a:lstStyle/>
          <a:p>
            <a:r>
              <a:rPr lang="de-DE" smtClean="0"/>
              <a:t>TT.MM.JJJJ</a:t>
            </a:r>
            <a:endParaRPr lang="de-DE" dirty="0"/>
          </a:p>
        </p:txBody>
      </p:sp>
    </p:spTree>
    <p:extLst>
      <p:ext uri="{BB962C8B-B14F-4D97-AF65-F5344CB8AC3E}">
        <p14:creationId xmlns:p14="http://schemas.microsoft.com/office/powerpoint/2010/main" val="2721132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7" name="Rechteck 6"/>
          <p:cNvSpPr/>
          <p:nvPr userDrawn="1"/>
        </p:nvSpPr>
        <p:spPr>
          <a:xfrm>
            <a:off x="0" y="283"/>
            <a:ext cx="9143622" cy="685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13781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formatierungen Listenebenen">
    <p:spTree>
      <p:nvGrpSpPr>
        <p:cNvPr id="1" name=""/>
        <p:cNvGrpSpPr/>
        <p:nvPr/>
      </p:nvGrpSpPr>
      <p:grpSpPr>
        <a:xfrm>
          <a:off x="0" y="0"/>
          <a:ext cx="0" cy="0"/>
          <a:chOff x="0" y="0"/>
          <a:chExt cx="0" cy="0"/>
        </a:xfrm>
      </p:grpSpPr>
      <p:sp>
        <p:nvSpPr>
          <p:cNvPr id="2" name="Titel 1"/>
          <p:cNvSpPr>
            <a:spLocks noGrp="1"/>
          </p:cNvSpPr>
          <p:nvPr>
            <p:ph type="title"/>
          </p:nvPr>
        </p:nvSpPr>
        <p:spPr>
          <a:xfrm>
            <a:off x="323850" y="188640"/>
            <a:ext cx="8496622" cy="792088"/>
          </a:xfrm>
          <a:prstGeom prst="rect">
            <a:avLst/>
          </a:prstGeom>
        </p:spPr>
        <p:txBody>
          <a:bodyPr/>
          <a:lstStyle/>
          <a:p>
            <a:endParaRPr lang="de-DE" dirty="0"/>
          </a:p>
        </p:txBody>
      </p:sp>
      <p:sp>
        <p:nvSpPr>
          <p:cNvPr id="3" name="Inhaltsplatzhalter 2"/>
          <p:cNvSpPr>
            <a:spLocks noGrp="1"/>
          </p:cNvSpPr>
          <p:nvPr>
            <p:ph idx="1" hasCustomPrompt="1"/>
          </p:nvPr>
        </p:nvSpPr>
        <p:spPr/>
        <p:txBody>
          <a:bodyPr/>
          <a:lstStyle>
            <a:lvl5pPr>
              <a:defRPr/>
            </a:lvl5pPr>
            <a:lvl6pPr>
              <a:defRPr/>
            </a:lvl6pPr>
            <a:lvl7pPr>
              <a:defRPr/>
            </a:lvl7pPr>
            <a:lvl8pPr>
              <a:defRPr/>
            </a:lvl8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7" name="Fußzeilenplatzhalter 4"/>
          <p:cNvSpPr>
            <a:spLocks noGrp="1"/>
          </p:cNvSpPr>
          <p:nvPr>
            <p:ph type="ftr" sz="quarter" idx="3"/>
          </p:nvPr>
        </p:nvSpPr>
        <p:spPr>
          <a:xfrm>
            <a:off x="2484438" y="6453336"/>
            <a:ext cx="3095625" cy="216024"/>
          </a:xfrm>
          <a:prstGeom prst="rect">
            <a:avLst/>
          </a:prstGeom>
        </p:spPr>
        <p:txBody>
          <a:bodyPr vert="horz" lIns="0" tIns="0" rIns="0" bIns="54000" rtlCol="0" anchor="b" anchorCtr="0"/>
          <a:lstStyle>
            <a:lvl1pPr algn="l">
              <a:defRPr sz="700" b="1">
                <a:solidFill>
                  <a:schemeClr val="tx1"/>
                </a:solidFill>
              </a:defRPr>
            </a:lvl1pPr>
          </a:lstStyle>
          <a:p>
            <a:r>
              <a:rPr lang="de-DE" dirty="0" smtClean="0"/>
              <a:t>Einführungsveranstaltung FD 1/ SS 2016</a:t>
            </a:r>
            <a:endParaRPr lang="de-DE" dirty="0"/>
          </a:p>
        </p:txBody>
      </p:sp>
      <p:sp>
        <p:nvSpPr>
          <p:cNvPr id="8" name="Foliennummernplatzhalter 5"/>
          <p:cNvSpPr>
            <a:spLocks noGrp="1"/>
          </p:cNvSpPr>
          <p:nvPr>
            <p:ph type="sldNum" sz="quarter" idx="4"/>
          </p:nvPr>
        </p:nvSpPr>
        <p:spPr>
          <a:xfrm>
            <a:off x="323850" y="6453336"/>
            <a:ext cx="935038" cy="216024"/>
          </a:xfrm>
          <a:prstGeom prst="rect">
            <a:avLst/>
          </a:prstGeom>
        </p:spPr>
        <p:txBody>
          <a:bodyPr vert="horz" lIns="0" tIns="0" rIns="0" bIns="54000" rtlCol="0" anchor="b" anchorCtr="0"/>
          <a:lstStyle>
            <a:lvl1pPr algn="l">
              <a:defRPr sz="700" b="1">
                <a:solidFill>
                  <a:schemeClr val="tx1"/>
                </a:solidFill>
              </a:defRPr>
            </a:lvl1pPr>
          </a:lstStyle>
          <a:p>
            <a:fld id="{C05EE493-AD2E-4872-B2F6-8F12A747F0A5}" type="slidenum">
              <a:rPr lang="de-DE" smtClean="0"/>
              <a:pPr/>
              <a:t>‹Nr.›</a:t>
            </a:fld>
            <a:endParaRPr lang="de-DE" dirty="0"/>
          </a:p>
        </p:txBody>
      </p:sp>
      <p:sp>
        <p:nvSpPr>
          <p:cNvPr id="9" name="Datumsplatzhalter 8"/>
          <p:cNvSpPr>
            <a:spLocks noGrp="1"/>
          </p:cNvSpPr>
          <p:nvPr>
            <p:ph type="dt" sz="half" idx="2"/>
          </p:nvPr>
        </p:nvSpPr>
        <p:spPr>
          <a:xfrm>
            <a:off x="1403350" y="6453336"/>
            <a:ext cx="936626" cy="216024"/>
          </a:xfrm>
          <a:prstGeom prst="rect">
            <a:avLst/>
          </a:prstGeom>
        </p:spPr>
        <p:txBody>
          <a:bodyPr vert="horz" lIns="0" tIns="0" rIns="0" bIns="54000" rtlCol="0" anchor="b" anchorCtr="0"/>
          <a:lstStyle>
            <a:lvl1pPr algn="l">
              <a:defRPr sz="700" b="1">
                <a:solidFill>
                  <a:schemeClr val="tx1"/>
                </a:solidFill>
              </a:defRPr>
            </a:lvl1pPr>
          </a:lstStyle>
          <a:p>
            <a:r>
              <a:rPr lang="de-DE" dirty="0" smtClean="0"/>
              <a:t>12.04.2016</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folie einspaltig">
    <p:spTree>
      <p:nvGrpSpPr>
        <p:cNvPr id="1" name=""/>
        <p:cNvGrpSpPr/>
        <p:nvPr/>
      </p:nvGrpSpPr>
      <p:grpSpPr>
        <a:xfrm>
          <a:off x="0" y="0"/>
          <a:ext cx="0" cy="0"/>
          <a:chOff x="0" y="0"/>
          <a:chExt cx="0" cy="0"/>
        </a:xfrm>
      </p:grpSpPr>
      <p:sp>
        <p:nvSpPr>
          <p:cNvPr id="2" name="Titel 1"/>
          <p:cNvSpPr>
            <a:spLocks noGrp="1"/>
          </p:cNvSpPr>
          <p:nvPr>
            <p:ph type="title"/>
          </p:nvPr>
        </p:nvSpPr>
        <p:spPr>
          <a:xfrm>
            <a:off x="323850" y="404664"/>
            <a:ext cx="8490541" cy="792088"/>
          </a:xfrm>
          <a:prstGeom prst="rect">
            <a:avLst/>
          </a:prstGeom>
        </p:spPr>
        <p:txBody>
          <a:bodyPr/>
          <a:lstStyle/>
          <a:p>
            <a:r>
              <a:rPr lang="de-DE" smtClean="0"/>
              <a:t>Titelmasterformat durch Klicken bearbeiten</a:t>
            </a:r>
            <a:endParaRPr lang="de-DE" dirty="0"/>
          </a:p>
        </p:txBody>
      </p:sp>
      <p:sp>
        <p:nvSpPr>
          <p:cNvPr id="3" name="Inhaltsplatzhalter 2"/>
          <p:cNvSpPr>
            <a:spLocks noGrp="1"/>
          </p:cNvSpPr>
          <p:nvPr>
            <p:ph idx="1" hasCustomPrompt="1"/>
          </p:nvPr>
        </p:nvSpPr>
        <p:spPr/>
        <p:txBody>
          <a:bodyPr/>
          <a:lstStyle>
            <a:lvl5pPr>
              <a:defRPr/>
            </a:lvl5pPr>
            <a:lvl6pPr>
              <a:defRPr/>
            </a:lvl6pPr>
            <a:lvl7pPr>
              <a:defRPr/>
            </a:lvl7pPr>
            <a:lvl8pPr>
              <a:defRPr/>
            </a:lvl8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7" name="Fußzeilenplatzhalter 4"/>
          <p:cNvSpPr>
            <a:spLocks noGrp="1"/>
          </p:cNvSpPr>
          <p:nvPr>
            <p:ph type="ftr" sz="quarter" idx="3"/>
          </p:nvPr>
        </p:nvSpPr>
        <p:spPr>
          <a:xfrm>
            <a:off x="2484438" y="6453336"/>
            <a:ext cx="3095625" cy="216024"/>
          </a:xfrm>
          <a:prstGeom prst="rect">
            <a:avLst/>
          </a:prstGeom>
        </p:spPr>
        <p:txBody>
          <a:bodyPr vert="horz" lIns="0" tIns="0" rIns="0" bIns="54000" rtlCol="0" anchor="b" anchorCtr="0"/>
          <a:lstStyle>
            <a:lvl1pPr algn="l">
              <a:defRPr sz="700" b="1">
                <a:solidFill>
                  <a:schemeClr val="tx1"/>
                </a:solidFill>
              </a:defRPr>
            </a:lvl1pPr>
          </a:lstStyle>
          <a:p>
            <a:r>
              <a:rPr lang="de-DE" dirty="0" smtClean="0"/>
              <a:t>Dozentenschulung in Lemberg, 10.-12.10.2017</a:t>
            </a:r>
            <a:endParaRPr lang="de-DE" dirty="0"/>
          </a:p>
        </p:txBody>
      </p:sp>
      <p:sp>
        <p:nvSpPr>
          <p:cNvPr id="8" name="Foliennummernplatzhalter 5"/>
          <p:cNvSpPr>
            <a:spLocks noGrp="1"/>
          </p:cNvSpPr>
          <p:nvPr>
            <p:ph type="sldNum" sz="quarter" idx="4"/>
          </p:nvPr>
        </p:nvSpPr>
        <p:spPr>
          <a:xfrm>
            <a:off x="323850" y="6453336"/>
            <a:ext cx="935038" cy="216024"/>
          </a:xfrm>
          <a:prstGeom prst="rect">
            <a:avLst/>
          </a:prstGeom>
        </p:spPr>
        <p:txBody>
          <a:bodyPr vert="horz" lIns="0" tIns="0" rIns="0" bIns="54000" rtlCol="0" anchor="b" anchorCtr="0"/>
          <a:lstStyle>
            <a:lvl1pPr algn="l">
              <a:defRPr sz="700" b="1">
                <a:solidFill>
                  <a:schemeClr val="tx1"/>
                </a:solidFill>
              </a:defRPr>
            </a:lvl1pPr>
          </a:lstStyle>
          <a:p>
            <a:fld id="{C05EE493-AD2E-4872-B2F6-8F12A747F0A5}" type="slidenum">
              <a:rPr lang="de-DE" smtClean="0"/>
              <a:pPr/>
              <a:t>‹Nr.›</a:t>
            </a:fld>
            <a:endParaRPr lang="de-DE" dirty="0"/>
          </a:p>
        </p:txBody>
      </p:sp>
      <p:sp>
        <p:nvSpPr>
          <p:cNvPr id="9" name="Datumsplatzhalter 8"/>
          <p:cNvSpPr>
            <a:spLocks noGrp="1"/>
          </p:cNvSpPr>
          <p:nvPr>
            <p:ph type="dt" sz="half" idx="2"/>
          </p:nvPr>
        </p:nvSpPr>
        <p:spPr>
          <a:xfrm>
            <a:off x="1403350" y="6453336"/>
            <a:ext cx="936626" cy="216024"/>
          </a:xfrm>
          <a:prstGeom prst="rect">
            <a:avLst/>
          </a:prstGeom>
        </p:spPr>
        <p:txBody>
          <a:bodyPr vert="horz" lIns="0" tIns="0" rIns="0" bIns="54000" rtlCol="0" anchor="b" anchorCtr="0"/>
          <a:lstStyle>
            <a:lvl1pPr algn="l">
              <a:defRPr sz="700" b="1">
                <a:solidFill>
                  <a:schemeClr val="tx1"/>
                </a:solidFill>
              </a:defRPr>
            </a:lvl1pPr>
          </a:lstStyle>
          <a:p>
            <a:r>
              <a:rPr lang="de-DE" dirty="0" smtClean="0"/>
              <a:t>10.10.2017</a:t>
            </a:r>
            <a:endParaRPr lang="de-DE" dirty="0"/>
          </a:p>
        </p:txBody>
      </p:sp>
    </p:spTree>
    <p:extLst>
      <p:ext uri="{BB962C8B-B14F-4D97-AF65-F5344CB8AC3E}">
        <p14:creationId xmlns:p14="http://schemas.microsoft.com/office/powerpoint/2010/main" val="426115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extfolie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323850" y="404664"/>
            <a:ext cx="8490541" cy="792088"/>
          </a:xfrm>
          <a:prstGeom prst="rect">
            <a:avLst/>
          </a:prstGeom>
        </p:spPr>
        <p:txBody>
          <a:bodyPr/>
          <a:lstStyle/>
          <a:p>
            <a:r>
              <a:rPr lang="de-DE" smtClean="0"/>
              <a:t>Titelmasterformat durch Klicken bearbeiten</a:t>
            </a:r>
            <a:endParaRPr lang="de-DE" dirty="0"/>
          </a:p>
        </p:txBody>
      </p:sp>
      <p:sp>
        <p:nvSpPr>
          <p:cNvPr id="3" name="Inhaltsplatzhalter 2"/>
          <p:cNvSpPr>
            <a:spLocks noGrp="1"/>
          </p:cNvSpPr>
          <p:nvPr>
            <p:ph sz="half" idx="1" hasCustomPrompt="1"/>
          </p:nvPr>
        </p:nvSpPr>
        <p:spPr>
          <a:xfrm>
            <a:off x="323849" y="1989138"/>
            <a:ext cx="4176713" cy="4103687"/>
          </a:xfrm>
        </p:spPr>
        <p:txBody>
          <a:bodyPr>
            <a:noAutofit/>
          </a:bodyPr>
          <a:lstStyle>
            <a:lvl1pPr>
              <a:defRPr sz="1600"/>
            </a:lvl1pPr>
            <a:lvl2pPr>
              <a:defRPr sz="1600"/>
            </a:lvl2pPr>
            <a:lvl3pPr>
              <a:defRPr sz="1600"/>
            </a:lvl3pPr>
            <a:lvl4pPr>
              <a:defRPr sz="1600"/>
            </a:lvl4pPr>
            <a:lvl5pPr>
              <a:defRPr sz="1600"/>
            </a:lvl5pPr>
            <a:lvl6pPr>
              <a:defRPr sz="1600"/>
            </a:lvl6pPr>
            <a:lvl7pPr marL="0" indent="0">
              <a:buFont typeface="Arial" panose="020B0604020202020204" pitchFamily="34" charset="0"/>
              <a:buNone/>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4" name="Inhaltsplatzhalter 3"/>
          <p:cNvSpPr>
            <a:spLocks noGrp="1"/>
          </p:cNvSpPr>
          <p:nvPr>
            <p:ph sz="half" idx="2" hasCustomPrompt="1"/>
          </p:nvPr>
        </p:nvSpPr>
        <p:spPr>
          <a:xfrm>
            <a:off x="4643438" y="1989138"/>
            <a:ext cx="4176712" cy="4103687"/>
          </a:xfrm>
        </p:spPr>
        <p:txBody>
          <a:bodyPr>
            <a:noAutofit/>
          </a:bodyPr>
          <a:lstStyle>
            <a:lvl1pPr>
              <a:defRPr sz="1600"/>
            </a:lvl1pPr>
            <a:lvl2pPr>
              <a:defRPr sz="1600"/>
            </a:lvl2pPr>
            <a:lvl3pPr>
              <a:defRPr sz="1600"/>
            </a:lvl3pPr>
            <a:lvl4pPr>
              <a:defRPr sz="1600"/>
            </a:lvl4pPr>
            <a:lvl5pPr>
              <a:buAutoNum type="arabicPeriod"/>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 name="Fußzeilenplatzhalter 4"/>
          <p:cNvSpPr>
            <a:spLocks noGrp="1"/>
          </p:cNvSpPr>
          <p:nvPr>
            <p:ph type="ftr" sz="quarter" idx="3"/>
          </p:nvPr>
        </p:nvSpPr>
        <p:spPr>
          <a:xfrm>
            <a:off x="2484438" y="6453336"/>
            <a:ext cx="3095625" cy="216024"/>
          </a:xfrm>
          <a:prstGeom prst="rect">
            <a:avLst/>
          </a:prstGeom>
        </p:spPr>
        <p:txBody>
          <a:bodyPr vert="horz" lIns="0" tIns="0" rIns="0" bIns="54000" rtlCol="0" anchor="b" anchorCtr="0"/>
          <a:lstStyle>
            <a:lvl1pPr algn="l">
              <a:defRPr sz="700" b="1">
                <a:solidFill>
                  <a:schemeClr val="tx1"/>
                </a:solidFill>
              </a:defRPr>
            </a:lvl1pPr>
          </a:lstStyle>
          <a:p>
            <a:r>
              <a:rPr lang="de-DE" dirty="0" smtClean="0"/>
              <a:t>Einführungsveranstaltung FD 1/ SS 2016</a:t>
            </a:r>
            <a:endParaRPr lang="de-DE" dirty="0"/>
          </a:p>
        </p:txBody>
      </p:sp>
      <p:sp>
        <p:nvSpPr>
          <p:cNvPr id="9" name="Foliennummernplatzhalter 5"/>
          <p:cNvSpPr>
            <a:spLocks noGrp="1"/>
          </p:cNvSpPr>
          <p:nvPr>
            <p:ph type="sldNum" sz="quarter" idx="4"/>
          </p:nvPr>
        </p:nvSpPr>
        <p:spPr>
          <a:xfrm>
            <a:off x="323850" y="6453336"/>
            <a:ext cx="935038" cy="216024"/>
          </a:xfrm>
          <a:prstGeom prst="rect">
            <a:avLst/>
          </a:prstGeom>
        </p:spPr>
        <p:txBody>
          <a:bodyPr vert="horz" lIns="0" tIns="0" rIns="0" bIns="54000" rtlCol="0" anchor="b" anchorCtr="0"/>
          <a:lstStyle>
            <a:lvl1pPr algn="l">
              <a:defRPr sz="700" b="1">
                <a:solidFill>
                  <a:schemeClr val="tx1"/>
                </a:solidFill>
              </a:defRPr>
            </a:lvl1pPr>
          </a:lstStyle>
          <a:p>
            <a:fld id="{C05EE493-AD2E-4872-B2F6-8F12A747F0A5}" type="slidenum">
              <a:rPr lang="de-DE" smtClean="0"/>
              <a:pPr/>
              <a:t>‹Nr.›</a:t>
            </a:fld>
            <a:endParaRPr lang="de-DE" dirty="0"/>
          </a:p>
        </p:txBody>
      </p:sp>
      <p:sp>
        <p:nvSpPr>
          <p:cNvPr id="10" name="Datumsplatzhalter 8"/>
          <p:cNvSpPr>
            <a:spLocks noGrp="1"/>
          </p:cNvSpPr>
          <p:nvPr>
            <p:ph type="dt" sz="half" idx="10"/>
          </p:nvPr>
        </p:nvSpPr>
        <p:spPr>
          <a:xfrm>
            <a:off x="1403350" y="6453336"/>
            <a:ext cx="936626" cy="216024"/>
          </a:xfrm>
          <a:prstGeom prst="rect">
            <a:avLst/>
          </a:prstGeom>
        </p:spPr>
        <p:txBody>
          <a:bodyPr vert="horz" lIns="0" tIns="0" rIns="0" bIns="54000" rtlCol="0" anchor="b" anchorCtr="0"/>
          <a:lstStyle>
            <a:lvl1pPr algn="l">
              <a:defRPr sz="700" b="1">
                <a:solidFill>
                  <a:schemeClr val="tx1"/>
                </a:solidFill>
              </a:defRPr>
            </a:lvl1pPr>
          </a:lstStyle>
          <a:p>
            <a:r>
              <a:rPr lang="de-DE" dirty="0" smtClean="0"/>
              <a:t>12.04.2016</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osse Headline – Textfolie einspaltig">
    <p:spTree>
      <p:nvGrpSpPr>
        <p:cNvPr id="1" name=""/>
        <p:cNvGrpSpPr/>
        <p:nvPr/>
      </p:nvGrpSpPr>
      <p:grpSpPr>
        <a:xfrm>
          <a:off x="0" y="0"/>
          <a:ext cx="0" cy="0"/>
          <a:chOff x="0" y="0"/>
          <a:chExt cx="0" cy="0"/>
        </a:xfrm>
      </p:grpSpPr>
      <p:sp>
        <p:nvSpPr>
          <p:cNvPr id="2" name="Titel 1"/>
          <p:cNvSpPr>
            <a:spLocks noGrp="1"/>
          </p:cNvSpPr>
          <p:nvPr>
            <p:ph type="title"/>
          </p:nvPr>
        </p:nvSpPr>
        <p:spPr>
          <a:xfrm>
            <a:off x="323850" y="404664"/>
            <a:ext cx="8496622" cy="1224136"/>
          </a:xfrm>
          <a:prstGeom prst="rect">
            <a:avLst/>
          </a:prstGeom>
        </p:spPr>
        <p:txBody>
          <a:bodyPr>
            <a:normAutofit/>
          </a:bodyPr>
          <a:lstStyle>
            <a:lvl1pPr>
              <a:defRPr sz="3500"/>
            </a:lvl1pPr>
          </a:lstStyle>
          <a:p>
            <a:r>
              <a:rPr lang="de-DE" smtClean="0"/>
              <a:t>Titelmasterformat durch Klicken bearbeiten</a:t>
            </a:r>
            <a:endParaRPr lang="de-DE" dirty="0"/>
          </a:p>
        </p:txBody>
      </p:sp>
      <p:sp>
        <p:nvSpPr>
          <p:cNvPr id="3" name="Inhaltsplatzhalter 2"/>
          <p:cNvSpPr>
            <a:spLocks noGrp="1"/>
          </p:cNvSpPr>
          <p:nvPr>
            <p:ph idx="1" hasCustomPrompt="1"/>
          </p:nvPr>
        </p:nvSpPr>
        <p:spPr/>
        <p:txBody>
          <a:bodyPr/>
          <a:lstStyle>
            <a:lvl5pPr>
              <a:defRPr/>
            </a:lvl5pPr>
            <a:lvl6pPr>
              <a:defRPr/>
            </a:lvl6pPr>
            <a:lvl7pPr>
              <a:defRPr/>
            </a:lvl7pPr>
            <a:lvl8pPr>
              <a:defRPr/>
            </a:lvl8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7" name="Fußzeilenplatzhalter 4"/>
          <p:cNvSpPr>
            <a:spLocks noGrp="1"/>
          </p:cNvSpPr>
          <p:nvPr>
            <p:ph type="ftr" sz="quarter" idx="3"/>
          </p:nvPr>
        </p:nvSpPr>
        <p:spPr>
          <a:xfrm>
            <a:off x="2484438" y="6453336"/>
            <a:ext cx="3095625" cy="216024"/>
          </a:xfrm>
          <a:prstGeom prst="rect">
            <a:avLst/>
          </a:prstGeom>
        </p:spPr>
        <p:txBody>
          <a:bodyPr vert="horz" lIns="0" tIns="0" rIns="0" bIns="54000" rtlCol="0" anchor="b" anchorCtr="0"/>
          <a:lstStyle>
            <a:lvl1pPr algn="l">
              <a:defRPr sz="700" b="1">
                <a:solidFill>
                  <a:schemeClr val="tx1"/>
                </a:solidFill>
              </a:defRPr>
            </a:lvl1pPr>
          </a:lstStyle>
          <a:p>
            <a:r>
              <a:rPr lang="de-DE" dirty="0" smtClean="0"/>
              <a:t>Einführungsveranstaltung FD 1/ SS 2016</a:t>
            </a:r>
            <a:endParaRPr lang="de-DE" dirty="0"/>
          </a:p>
        </p:txBody>
      </p:sp>
      <p:sp>
        <p:nvSpPr>
          <p:cNvPr id="8" name="Foliennummernplatzhalter 5"/>
          <p:cNvSpPr>
            <a:spLocks noGrp="1"/>
          </p:cNvSpPr>
          <p:nvPr>
            <p:ph type="sldNum" sz="quarter" idx="4"/>
          </p:nvPr>
        </p:nvSpPr>
        <p:spPr>
          <a:xfrm>
            <a:off x="323850" y="6453336"/>
            <a:ext cx="935038" cy="216024"/>
          </a:xfrm>
          <a:prstGeom prst="rect">
            <a:avLst/>
          </a:prstGeom>
        </p:spPr>
        <p:txBody>
          <a:bodyPr vert="horz" lIns="0" tIns="0" rIns="0" bIns="54000" rtlCol="0" anchor="b" anchorCtr="0"/>
          <a:lstStyle>
            <a:lvl1pPr algn="l">
              <a:defRPr sz="700" b="1">
                <a:solidFill>
                  <a:schemeClr val="tx1"/>
                </a:solidFill>
              </a:defRPr>
            </a:lvl1pPr>
          </a:lstStyle>
          <a:p>
            <a:fld id="{C05EE493-AD2E-4872-B2F6-8F12A747F0A5}" type="slidenum">
              <a:rPr lang="de-DE" smtClean="0"/>
              <a:pPr/>
              <a:t>‹Nr.›</a:t>
            </a:fld>
            <a:endParaRPr lang="de-DE" dirty="0"/>
          </a:p>
        </p:txBody>
      </p:sp>
      <p:sp>
        <p:nvSpPr>
          <p:cNvPr id="9" name="Datumsplatzhalter 8"/>
          <p:cNvSpPr>
            <a:spLocks noGrp="1"/>
          </p:cNvSpPr>
          <p:nvPr>
            <p:ph type="dt" sz="half" idx="2"/>
          </p:nvPr>
        </p:nvSpPr>
        <p:spPr>
          <a:xfrm>
            <a:off x="1403350" y="6453336"/>
            <a:ext cx="936626" cy="216024"/>
          </a:xfrm>
          <a:prstGeom prst="rect">
            <a:avLst/>
          </a:prstGeom>
        </p:spPr>
        <p:txBody>
          <a:bodyPr vert="horz" lIns="0" tIns="0" rIns="0" bIns="54000" rtlCol="0" anchor="b" anchorCtr="0"/>
          <a:lstStyle>
            <a:lvl1pPr algn="l">
              <a:defRPr sz="700" b="1">
                <a:solidFill>
                  <a:schemeClr val="tx1"/>
                </a:solidFill>
              </a:defRPr>
            </a:lvl1pPr>
          </a:lstStyle>
          <a:p>
            <a:r>
              <a:rPr lang="de-DE" dirty="0" smtClean="0"/>
              <a:t>12.04.2016</a:t>
            </a:r>
            <a:endParaRPr lang="de-DE" dirty="0"/>
          </a:p>
        </p:txBody>
      </p:sp>
    </p:spTree>
    <p:extLst>
      <p:ext uri="{BB962C8B-B14F-4D97-AF65-F5344CB8AC3E}">
        <p14:creationId xmlns:p14="http://schemas.microsoft.com/office/powerpoint/2010/main" val="856531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Grosse Headline – Textfolie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323850" y="404663"/>
            <a:ext cx="8496622" cy="1224111"/>
          </a:xfrm>
          <a:prstGeom prst="rect">
            <a:avLst/>
          </a:prstGeom>
        </p:spPr>
        <p:txBody>
          <a:bodyPr/>
          <a:lstStyle>
            <a:lvl1pPr>
              <a:defRPr lang="de-DE" sz="3500" b="1" u="sng" kern="1200" baseline="0" dirty="0" smtClean="0">
                <a:solidFill>
                  <a:schemeClr val="tx1"/>
                </a:solidFill>
                <a:uFill>
                  <a:solidFill>
                    <a:schemeClr val="accent1"/>
                  </a:solidFill>
                </a:uFill>
                <a:latin typeface="+mj-lt"/>
                <a:ea typeface="+mj-ea"/>
                <a:cs typeface="+mj-cs"/>
              </a:defRPr>
            </a:lvl1pPr>
          </a:lstStyle>
          <a:p>
            <a:r>
              <a:rPr lang="de-DE" smtClean="0"/>
              <a:t>Titelmasterformat durch Klicken bearbeiten</a:t>
            </a:r>
            <a:endParaRPr lang="de-DE" dirty="0"/>
          </a:p>
        </p:txBody>
      </p:sp>
      <p:sp>
        <p:nvSpPr>
          <p:cNvPr id="3" name="Inhaltsplatzhalter 2"/>
          <p:cNvSpPr>
            <a:spLocks noGrp="1"/>
          </p:cNvSpPr>
          <p:nvPr>
            <p:ph sz="half" idx="1" hasCustomPrompt="1"/>
          </p:nvPr>
        </p:nvSpPr>
        <p:spPr>
          <a:xfrm>
            <a:off x="323849" y="1989138"/>
            <a:ext cx="4176713" cy="4103687"/>
          </a:xfrm>
        </p:spPr>
        <p:txBody>
          <a:bodyPr>
            <a:noAutofit/>
          </a:bodyPr>
          <a:lstStyle>
            <a:lvl1pPr>
              <a:defRPr sz="1600"/>
            </a:lvl1pPr>
            <a:lvl2pPr>
              <a:defRPr sz="1600"/>
            </a:lvl2pPr>
            <a:lvl3pPr>
              <a:defRPr sz="1600"/>
            </a:lvl3pPr>
            <a:lvl4pPr>
              <a:defRPr sz="1600"/>
            </a:lvl4pPr>
            <a:lvl5pPr>
              <a:defRPr sz="1600"/>
            </a:lvl5pPr>
            <a:lvl6pPr>
              <a:defRPr sz="1600"/>
            </a:lvl6pPr>
            <a:lvl7pPr marL="0" indent="0">
              <a:buFont typeface="Arial" panose="020B0604020202020204" pitchFamily="34" charset="0"/>
              <a:buNone/>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4" name="Inhaltsplatzhalter 3"/>
          <p:cNvSpPr>
            <a:spLocks noGrp="1"/>
          </p:cNvSpPr>
          <p:nvPr>
            <p:ph sz="half" idx="2" hasCustomPrompt="1"/>
          </p:nvPr>
        </p:nvSpPr>
        <p:spPr>
          <a:xfrm>
            <a:off x="4643438" y="1989138"/>
            <a:ext cx="4176712" cy="4103687"/>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 name="Fußzeilenplatzhalter 4"/>
          <p:cNvSpPr>
            <a:spLocks noGrp="1"/>
          </p:cNvSpPr>
          <p:nvPr>
            <p:ph type="ftr" sz="quarter" idx="3"/>
          </p:nvPr>
        </p:nvSpPr>
        <p:spPr>
          <a:xfrm>
            <a:off x="2484438" y="6453336"/>
            <a:ext cx="4319810" cy="216024"/>
          </a:xfrm>
          <a:prstGeom prst="rect">
            <a:avLst/>
          </a:prstGeom>
        </p:spPr>
        <p:txBody>
          <a:bodyPr vert="horz" lIns="0" tIns="0" rIns="0" bIns="54000" rtlCol="0" anchor="b" anchorCtr="0"/>
          <a:lstStyle>
            <a:lvl1pPr algn="l">
              <a:defRPr sz="900" b="1">
                <a:solidFill>
                  <a:schemeClr val="tx1"/>
                </a:solidFill>
              </a:defRPr>
            </a:lvl1pPr>
          </a:lstStyle>
          <a:p>
            <a:r>
              <a:rPr lang="de-DE" dirty="0" smtClean="0"/>
              <a:t>Einführungsveranstaltung FD 1/ SS 2016</a:t>
            </a:r>
            <a:endParaRPr lang="de-DE" dirty="0"/>
          </a:p>
        </p:txBody>
      </p:sp>
      <p:sp>
        <p:nvSpPr>
          <p:cNvPr id="9" name="Foliennummernplatzhalter 5"/>
          <p:cNvSpPr>
            <a:spLocks noGrp="1"/>
          </p:cNvSpPr>
          <p:nvPr>
            <p:ph type="sldNum" sz="quarter" idx="4"/>
          </p:nvPr>
        </p:nvSpPr>
        <p:spPr>
          <a:xfrm>
            <a:off x="323850" y="6453336"/>
            <a:ext cx="935038" cy="216024"/>
          </a:xfrm>
          <a:prstGeom prst="rect">
            <a:avLst/>
          </a:prstGeom>
        </p:spPr>
        <p:txBody>
          <a:bodyPr vert="horz" lIns="0" tIns="0" rIns="0" bIns="54000" rtlCol="0" anchor="b" anchorCtr="0"/>
          <a:lstStyle>
            <a:lvl1pPr algn="l">
              <a:defRPr sz="900" b="1">
                <a:solidFill>
                  <a:schemeClr val="tx1"/>
                </a:solidFill>
              </a:defRPr>
            </a:lvl1pPr>
          </a:lstStyle>
          <a:p>
            <a:fld id="{C05EE493-AD2E-4872-B2F6-8F12A747F0A5}" type="slidenum">
              <a:rPr lang="de-DE" smtClean="0"/>
              <a:pPr/>
              <a:t>‹Nr.›</a:t>
            </a:fld>
            <a:endParaRPr lang="de-DE" dirty="0"/>
          </a:p>
        </p:txBody>
      </p:sp>
      <p:sp>
        <p:nvSpPr>
          <p:cNvPr id="10" name="Datumsplatzhalter 8"/>
          <p:cNvSpPr>
            <a:spLocks noGrp="1"/>
          </p:cNvSpPr>
          <p:nvPr>
            <p:ph type="dt" sz="half" idx="10"/>
          </p:nvPr>
        </p:nvSpPr>
        <p:spPr>
          <a:xfrm>
            <a:off x="1403350" y="6453336"/>
            <a:ext cx="936626" cy="216024"/>
          </a:xfrm>
          <a:prstGeom prst="rect">
            <a:avLst/>
          </a:prstGeom>
        </p:spPr>
        <p:txBody>
          <a:bodyPr vert="horz" lIns="0" tIns="0" rIns="0" bIns="54000" rtlCol="0" anchor="b" anchorCtr="0"/>
          <a:lstStyle>
            <a:lvl1pPr algn="l">
              <a:defRPr sz="900" b="1">
                <a:solidFill>
                  <a:schemeClr val="tx1"/>
                </a:solidFill>
              </a:defRPr>
            </a:lvl1pPr>
          </a:lstStyle>
          <a:p>
            <a:r>
              <a:rPr lang="de-DE" smtClean="0"/>
              <a:t>TT.MM.JJJJ</a:t>
            </a:r>
            <a:endParaRPr lang="de-DE" dirty="0"/>
          </a:p>
        </p:txBody>
      </p:sp>
    </p:spTree>
    <p:extLst>
      <p:ext uri="{BB962C8B-B14F-4D97-AF65-F5344CB8AC3E}">
        <p14:creationId xmlns:p14="http://schemas.microsoft.com/office/powerpoint/2010/main" val="400131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folie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323850" y="404664"/>
            <a:ext cx="8496622" cy="792088"/>
          </a:xfrm>
          <a:prstGeom prst="rect">
            <a:avLst/>
          </a:prstGeom>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r>
              <a:rPr lang="de-DE" dirty="0" smtClean="0"/>
              <a:t>Einführungsveranstaltung FD 1/ SS 2016</a:t>
            </a:r>
            <a:endParaRPr lang="de-DE" dirty="0"/>
          </a:p>
        </p:txBody>
      </p:sp>
      <p:sp>
        <p:nvSpPr>
          <p:cNvPr id="4" name="Foliennummernplatzhalter 3"/>
          <p:cNvSpPr>
            <a:spLocks noGrp="1"/>
          </p:cNvSpPr>
          <p:nvPr>
            <p:ph type="sldNum" sz="quarter" idx="11"/>
          </p:nvPr>
        </p:nvSpPr>
        <p:spPr/>
        <p:txBody>
          <a:bodyPr/>
          <a:lstStyle/>
          <a:p>
            <a:fld id="{C05EE493-AD2E-4872-B2F6-8F12A747F0A5}" type="slidenum">
              <a:rPr lang="de-DE" smtClean="0"/>
              <a:pPr/>
              <a:t>‹Nr.›</a:t>
            </a:fld>
            <a:endParaRPr lang="de-DE" dirty="0"/>
          </a:p>
        </p:txBody>
      </p:sp>
      <p:sp>
        <p:nvSpPr>
          <p:cNvPr id="5" name="Datumsplatzhalter 4"/>
          <p:cNvSpPr>
            <a:spLocks noGrp="1"/>
          </p:cNvSpPr>
          <p:nvPr>
            <p:ph type="dt" sz="half" idx="12"/>
          </p:nvPr>
        </p:nvSpPr>
        <p:spPr/>
        <p:txBody>
          <a:bodyPr/>
          <a:lstStyle/>
          <a:p>
            <a:r>
              <a:rPr lang="de-DE" smtClean="0"/>
              <a:t>TT.MM.JJJJ</a:t>
            </a:r>
            <a:endParaRPr lang="de-DE" dirty="0"/>
          </a:p>
        </p:txBody>
      </p:sp>
      <p:sp>
        <p:nvSpPr>
          <p:cNvPr id="7" name="Bildplatzhalter 6"/>
          <p:cNvSpPr>
            <a:spLocks noGrp="1"/>
          </p:cNvSpPr>
          <p:nvPr>
            <p:ph type="pic" sz="quarter" idx="13"/>
          </p:nvPr>
        </p:nvSpPr>
        <p:spPr>
          <a:xfrm>
            <a:off x="323528" y="1989139"/>
            <a:ext cx="4177035" cy="2736006"/>
          </a:xfrm>
        </p:spPr>
        <p:txBody>
          <a:bodyPr/>
          <a:lstStyle>
            <a:lvl1pPr algn="ctr">
              <a:defRPr/>
            </a:lvl1pPr>
          </a:lstStyle>
          <a:p>
            <a:r>
              <a:rPr lang="de-DE" smtClean="0"/>
              <a:t>Bild durch Klicken auf Symbol hinzufügen</a:t>
            </a:r>
            <a:endParaRPr lang="de-DE"/>
          </a:p>
        </p:txBody>
      </p:sp>
      <p:sp>
        <p:nvSpPr>
          <p:cNvPr id="11" name="Textplatzhalter 10"/>
          <p:cNvSpPr>
            <a:spLocks noGrp="1"/>
          </p:cNvSpPr>
          <p:nvPr>
            <p:ph type="body" sz="quarter" idx="15"/>
          </p:nvPr>
        </p:nvSpPr>
        <p:spPr>
          <a:xfrm>
            <a:off x="323850" y="4869160"/>
            <a:ext cx="4176713" cy="1223665"/>
          </a:xfrm>
        </p:spPr>
        <p:txBody>
          <a:bodyPr/>
          <a:lstStyle>
            <a:lvl1pPr>
              <a:defRPr u="sng" baseline="0">
                <a:solidFill>
                  <a:schemeClr val="tx1"/>
                </a:solidFill>
                <a:uFill>
                  <a:solidFill>
                    <a:schemeClr val="accent1"/>
                  </a:solidFill>
                </a:uFill>
              </a:defRPr>
            </a:lvl1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13" name="Bildplatzhalter 6"/>
          <p:cNvSpPr>
            <a:spLocks noGrp="1"/>
          </p:cNvSpPr>
          <p:nvPr>
            <p:ph type="pic" sz="quarter" idx="16"/>
          </p:nvPr>
        </p:nvSpPr>
        <p:spPr>
          <a:xfrm>
            <a:off x="4643437" y="1989139"/>
            <a:ext cx="4177035" cy="2736006"/>
          </a:xfrm>
        </p:spPr>
        <p:txBody>
          <a:bodyPr/>
          <a:lstStyle>
            <a:lvl1pPr algn="ctr">
              <a:defRPr/>
            </a:lvl1pPr>
          </a:lstStyle>
          <a:p>
            <a:r>
              <a:rPr lang="de-DE" smtClean="0"/>
              <a:t>Bild durch Klicken auf Symbol hinzufügen</a:t>
            </a:r>
            <a:endParaRPr lang="de-DE"/>
          </a:p>
        </p:txBody>
      </p:sp>
      <p:sp>
        <p:nvSpPr>
          <p:cNvPr id="14" name="Textplatzhalter 10"/>
          <p:cNvSpPr>
            <a:spLocks noGrp="1"/>
          </p:cNvSpPr>
          <p:nvPr>
            <p:ph type="body" sz="quarter" idx="17"/>
          </p:nvPr>
        </p:nvSpPr>
        <p:spPr>
          <a:xfrm>
            <a:off x="4643759" y="4869160"/>
            <a:ext cx="4176713" cy="1223665"/>
          </a:xfrm>
        </p:spPr>
        <p:txBody>
          <a:bodyPr/>
          <a:lstStyle>
            <a:lvl1pPr>
              <a:defRPr u="sng" baseline="0">
                <a:solidFill>
                  <a:schemeClr val="tx1"/>
                </a:solidFill>
                <a:uFill>
                  <a:solidFill>
                    <a:schemeClr val="accent1"/>
                  </a:solidFill>
                </a:uFill>
              </a:defRPr>
            </a:lvl1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Tree>
    <p:extLst>
      <p:ext uri="{BB962C8B-B14F-4D97-AF65-F5344CB8AC3E}">
        <p14:creationId xmlns:p14="http://schemas.microsoft.com/office/powerpoint/2010/main" val="2495184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osse Headline – Bildfolie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323850" y="404663"/>
            <a:ext cx="8496622" cy="1224111"/>
          </a:xfrm>
          <a:prstGeom prst="rect">
            <a:avLst/>
          </a:prstGeom>
        </p:spPr>
        <p:txBody>
          <a:bodyPr/>
          <a:lstStyle>
            <a:lvl1pPr>
              <a:defRPr lang="de-DE" sz="3500" b="1" u="sng" kern="1200" baseline="0" dirty="0" smtClean="0">
                <a:solidFill>
                  <a:schemeClr val="tx1"/>
                </a:solidFill>
                <a:uFill>
                  <a:solidFill>
                    <a:schemeClr val="accent1"/>
                  </a:solidFill>
                </a:uFill>
                <a:latin typeface="+mj-lt"/>
                <a:ea typeface="+mj-ea"/>
                <a:cs typeface="+mj-cs"/>
              </a:defRPr>
            </a:lvl1pPr>
          </a:lstStyle>
          <a:p>
            <a:r>
              <a:rPr lang="de-DE" dirty="0" smtClean="0"/>
              <a:t>Titelmasterformat durch Klicken bearbeiten</a:t>
            </a:r>
            <a:endParaRPr lang="de-DE" dirty="0"/>
          </a:p>
        </p:txBody>
      </p:sp>
      <p:sp>
        <p:nvSpPr>
          <p:cNvPr id="3" name="Fußzeilenplatzhalter 2"/>
          <p:cNvSpPr>
            <a:spLocks noGrp="1"/>
          </p:cNvSpPr>
          <p:nvPr>
            <p:ph type="ftr" sz="quarter" idx="10"/>
          </p:nvPr>
        </p:nvSpPr>
        <p:spPr/>
        <p:txBody>
          <a:bodyPr/>
          <a:lstStyle/>
          <a:p>
            <a:r>
              <a:rPr lang="de-DE" smtClean="0"/>
              <a:t>Titel der Präsentation [Einfügen über Kopf- und Fußzeile]</a:t>
            </a:r>
            <a:endParaRPr lang="de-DE" dirty="0"/>
          </a:p>
        </p:txBody>
      </p:sp>
      <p:sp>
        <p:nvSpPr>
          <p:cNvPr id="4" name="Foliennummernplatzhalter 3"/>
          <p:cNvSpPr>
            <a:spLocks noGrp="1"/>
          </p:cNvSpPr>
          <p:nvPr>
            <p:ph type="sldNum" sz="quarter" idx="11"/>
          </p:nvPr>
        </p:nvSpPr>
        <p:spPr/>
        <p:txBody>
          <a:bodyPr/>
          <a:lstStyle/>
          <a:p>
            <a:fld id="{C05EE493-AD2E-4872-B2F6-8F12A747F0A5}" type="slidenum">
              <a:rPr lang="de-DE" smtClean="0"/>
              <a:pPr/>
              <a:t>‹Nr.›</a:t>
            </a:fld>
            <a:endParaRPr lang="de-DE" dirty="0"/>
          </a:p>
        </p:txBody>
      </p:sp>
      <p:sp>
        <p:nvSpPr>
          <p:cNvPr id="5" name="Datumsplatzhalter 4"/>
          <p:cNvSpPr>
            <a:spLocks noGrp="1"/>
          </p:cNvSpPr>
          <p:nvPr>
            <p:ph type="dt" sz="half" idx="12"/>
          </p:nvPr>
        </p:nvSpPr>
        <p:spPr/>
        <p:txBody>
          <a:bodyPr/>
          <a:lstStyle/>
          <a:p>
            <a:r>
              <a:rPr lang="de-DE" smtClean="0"/>
              <a:t>TT.MM.JJJJ</a:t>
            </a:r>
            <a:endParaRPr lang="de-DE" dirty="0"/>
          </a:p>
        </p:txBody>
      </p:sp>
      <p:sp>
        <p:nvSpPr>
          <p:cNvPr id="7" name="Bildplatzhalter 6"/>
          <p:cNvSpPr>
            <a:spLocks noGrp="1"/>
          </p:cNvSpPr>
          <p:nvPr>
            <p:ph type="pic" sz="quarter" idx="13"/>
          </p:nvPr>
        </p:nvSpPr>
        <p:spPr>
          <a:xfrm>
            <a:off x="323528" y="1989139"/>
            <a:ext cx="4177035" cy="2736006"/>
          </a:xfrm>
        </p:spPr>
        <p:txBody>
          <a:bodyPr/>
          <a:lstStyle>
            <a:lvl1pPr algn="ctr">
              <a:defRPr/>
            </a:lvl1pPr>
          </a:lstStyle>
          <a:p>
            <a:r>
              <a:rPr lang="de-DE" smtClean="0"/>
              <a:t>Bild durch Klicken auf Symbol hinzufügen</a:t>
            </a:r>
            <a:endParaRPr lang="de-DE"/>
          </a:p>
        </p:txBody>
      </p:sp>
      <p:sp>
        <p:nvSpPr>
          <p:cNvPr id="11" name="Textplatzhalter 10"/>
          <p:cNvSpPr>
            <a:spLocks noGrp="1"/>
          </p:cNvSpPr>
          <p:nvPr>
            <p:ph type="body" sz="quarter" idx="15"/>
          </p:nvPr>
        </p:nvSpPr>
        <p:spPr>
          <a:xfrm>
            <a:off x="323850" y="4869160"/>
            <a:ext cx="4176713" cy="1223665"/>
          </a:xfrm>
        </p:spPr>
        <p:txBody>
          <a:bodyPr/>
          <a:lstStyle>
            <a:lvl1pPr>
              <a:defRPr u="sng" baseline="0">
                <a:solidFill>
                  <a:schemeClr val="tx1"/>
                </a:solidFill>
                <a:uFill>
                  <a:solidFill>
                    <a:schemeClr val="accent1"/>
                  </a:solidFill>
                </a:uFill>
              </a:defRPr>
            </a:lvl1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13" name="Bildplatzhalter 6"/>
          <p:cNvSpPr>
            <a:spLocks noGrp="1"/>
          </p:cNvSpPr>
          <p:nvPr>
            <p:ph type="pic" sz="quarter" idx="16"/>
          </p:nvPr>
        </p:nvSpPr>
        <p:spPr>
          <a:xfrm>
            <a:off x="4643437" y="1989139"/>
            <a:ext cx="4177035" cy="2736006"/>
          </a:xfrm>
        </p:spPr>
        <p:txBody>
          <a:bodyPr/>
          <a:lstStyle>
            <a:lvl1pPr algn="ctr">
              <a:defRPr/>
            </a:lvl1pPr>
          </a:lstStyle>
          <a:p>
            <a:r>
              <a:rPr lang="de-DE" smtClean="0"/>
              <a:t>Bild durch Klicken auf Symbol hinzufügen</a:t>
            </a:r>
            <a:endParaRPr lang="de-DE"/>
          </a:p>
        </p:txBody>
      </p:sp>
      <p:sp>
        <p:nvSpPr>
          <p:cNvPr id="14" name="Textplatzhalter 10"/>
          <p:cNvSpPr>
            <a:spLocks noGrp="1"/>
          </p:cNvSpPr>
          <p:nvPr>
            <p:ph type="body" sz="quarter" idx="17"/>
          </p:nvPr>
        </p:nvSpPr>
        <p:spPr>
          <a:xfrm>
            <a:off x="4643759" y="4869160"/>
            <a:ext cx="4176713" cy="1223665"/>
          </a:xfrm>
        </p:spPr>
        <p:txBody>
          <a:bodyPr/>
          <a:lstStyle>
            <a:lvl1pPr>
              <a:defRPr u="sng" baseline="0">
                <a:solidFill>
                  <a:schemeClr val="tx1"/>
                </a:solidFill>
                <a:uFill>
                  <a:solidFill>
                    <a:schemeClr val="accent1"/>
                  </a:solidFill>
                </a:uFill>
              </a:defRPr>
            </a:lvl1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Tree>
    <p:extLst>
      <p:ext uri="{BB962C8B-B14F-4D97-AF65-F5344CB8AC3E}">
        <p14:creationId xmlns:p14="http://schemas.microsoft.com/office/powerpoint/2010/main" val="260267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smtClean="0"/>
              <a:t>Titel der Präsentation [Einfügen über Kopf- und Fußzeile]</a:t>
            </a:r>
            <a:endParaRPr lang="de-DE" dirty="0"/>
          </a:p>
        </p:txBody>
      </p:sp>
      <p:sp>
        <p:nvSpPr>
          <p:cNvPr id="4" name="Foliennummernplatzhalter 3"/>
          <p:cNvSpPr>
            <a:spLocks noGrp="1"/>
          </p:cNvSpPr>
          <p:nvPr>
            <p:ph type="sldNum" sz="quarter" idx="11"/>
          </p:nvPr>
        </p:nvSpPr>
        <p:spPr/>
        <p:txBody>
          <a:bodyPr/>
          <a:lstStyle/>
          <a:p>
            <a:fld id="{C05EE493-AD2E-4872-B2F6-8F12A747F0A5}" type="slidenum">
              <a:rPr lang="de-DE" smtClean="0"/>
              <a:pPr/>
              <a:t>‹Nr.›</a:t>
            </a:fld>
            <a:endParaRPr lang="de-DE" dirty="0"/>
          </a:p>
        </p:txBody>
      </p:sp>
      <p:sp>
        <p:nvSpPr>
          <p:cNvPr id="5" name="Datumsplatzhalter 4"/>
          <p:cNvSpPr>
            <a:spLocks noGrp="1"/>
          </p:cNvSpPr>
          <p:nvPr>
            <p:ph type="dt" sz="half" idx="12"/>
          </p:nvPr>
        </p:nvSpPr>
        <p:spPr/>
        <p:txBody>
          <a:bodyPr/>
          <a:lstStyle/>
          <a:p>
            <a:r>
              <a:rPr lang="de-DE" smtClean="0"/>
              <a:t>TT.MM.JJJJ</a:t>
            </a:r>
            <a:endParaRPr lang="de-DE" dirty="0"/>
          </a:p>
        </p:txBody>
      </p:sp>
      <p:sp>
        <p:nvSpPr>
          <p:cNvPr id="7" name="Bildplatzhalter 6"/>
          <p:cNvSpPr>
            <a:spLocks noGrp="1"/>
          </p:cNvSpPr>
          <p:nvPr>
            <p:ph type="pic" sz="quarter" idx="13"/>
          </p:nvPr>
        </p:nvSpPr>
        <p:spPr>
          <a:xfrm>
            <a:off x="323528" y="1"/>
            <a:ext cx="8496622" cy="5084762"/>
          </a:xfrm>
        </p:spPr>
        <p:txBody>
          <a:bodyPr/>
          <a:lstStyle>
            <a:lvl1pPr algn="ctr">
              <a:defRPr/>
            </a:lvl1pPr>
          </a:lstStyle>
          <a:p>
            <a:r>
              <a:rPr lang="de-DE" smtClean="0"/>
              <a:t>Bild durch Klicken auf Symbol hinzufügen</a:t>
            </a:r>
            <a:endParaRPr lang="de-DE" dirty="0"/>
          </a:p>
        </p:txBody>
      </p:sp>
      <p:sp>
        <p:nvSpPr>
          <p:cNvPr id="11" name="Textplatzhalter 10"/>
          <p:cNvSpPr>
            <a:spLocks noGrp="1"/>
          </p:cNvSpPr>
          <p:nvPr>
            <p:ph type="body" sz="quarter" idx="15"/>
          </p:nvPr>
        </p:nvSpPr>
        <p:spPr>
          <a:xfrm>
            <a:off x="323850" y="5229225"/>
            <a:ext cx="6335713" cy="863601"/>
          </a:xfrm>
        </p:spPr>
        <p:txBody>
          <a:bodyPr/>
          <a:lstStyle>
            <a:lvl1pPr>
              <a:defRPr u="sng" baseline="0">
                <a:solidFill>
                  <a:schemeClr val="tx1"/>
                </a:solidFill>
                <a:uFill>
                  <a:solidFill>
                    <a:schemeClr val="accent1"/>
                  </a:solidFill>
                </a:uFill>
              </a:defRPr>
            </a:lvl1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Tree>
    <p:extLst>
      <p:ext uri="{BB962C8B-B14F-4D97-AF65-F5344CB8AC3E}">
        <p14:creationId xmlns:p14="http://schemas.microsoft.com/office/powerpoint/2010/main" val="6142927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23850" y="1988840"/>
            <a:ext cx="8496300" cy="4103985"/>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cxnSp>
        <p:nvCxnSpPr>
          <p:cNvPr id="11" name="Gerade Verbindung 10"/>
          <p:cNvCxnSpPr/>
          <p:nvPr/>
        </p:nvCxnSpPr>
        <p:spPr>
          <a:xfrm>
            <a:off x="323850" y="6408378"/>
            <a:ext cx="849662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3"/>
          </p:nvPr>
        </p:nvSpPr>
        <p:spPr>
          <a:xfrm>
            <a:off x="2484438" y="6453336"/>
            <a:ext cx="3959770" cy="216024"/>
          </a:xfrm>
          <a:prstGeom prst="rect">
            <a:avLst/>
          </a:prstGeom>
        </p:spPr>
        <p:txBody>
          <a:bodyPr vert="horz" lIns="0" tIns="0" rIns="0" bIns="54000" rtlCol="0" anchor="b" anchorCtr="0"/>
          <a:lstStyle>
            <a:lvl1pPr algn="l">
              <a:defRPr sz="900" b="1">
                <a:solidFill>
                  <a:schemeClr val="tx1"/>
                </a:solidFill>
              </a:defRPr>
            </a:lvl1pPr>
          </a:lstStyle>
          <a:p>
            <a:r>
              <a:rPr lang="de-DE" dirty="0" smtClean="0"/>
              <a:t>Einführungsveranstaltung FD 1/ SS 2016</a:t>
            </a:r>
            <a:endParaRPr lang="de-DE" dirty="0"/>
          </a:p>
        </p:txBody>
      </p:sp>
      <p:sp>
        <p:nvSpPr>
          <p:cNvPr id="15" name="Foliennummernplatzhalter 5"/>
          <p:cNvSpPr>
            <a:spLocks noGrp="1"/>
          </p:cNvSpPr>
          <p:nvPr>
            <p:ph type="sldNum" sz="quarter" idx="4"/>
          </p:nvPr>
        </p:nvSpPr>
        <p:spPr>
          <a:xfrm>
            <a:off x="323850" y="6453336"/>
            <a:ext cx="935038" cy="216024"/>
          </a:xfrm>
          <a:prstGeom prst="rect">
            <a:avLst/>
          </a:prstGeom>
        </p:spPr>
        <p:txBody>
          <a:bodyPr vert="horz" lIns="0" tIns="0" rIns="0" bIns="54000" rtlCol="0" anchor="b" anchorCtr="0"/>
          <a:lstStyle>
            <a:lvl1pPr algn="l">
              <a:defRPr sz="900" b="1">
                <a:solidFill>
                  <a:schemeClr val="tx1"/>
                </a:solidFill>
              </a:defRPr>
            </a:lvl1pPr>
          </a:lstStyle>
          <a:p>
            <a:fld id="{C05EE493-AD2E-4872-B2F6-8F12A747F0A5}" type="slidenum">
              <a:rPr lang="de-DE" smtClean="0"/>
              <a:pPr/>
              <a:t>‹Nr.›</a:t>
            </a:fld>
            <a:endParaRPr lang="de-DE" dirty="0"/>
          </a:p>
        </p:txBody>
      </p:sp>
      <p:sp>
        <p:nvSpPr>
          <p:cNvPr id="17" name="Datumsplatzhalter 8"/>
          <p:cNvSpPr>
            <a:spLocks noGrp="1"/>
          </p:cNvSpPr>
          <p:nvPr>
            <p:ph type="dt" sz="half" idx="2"/>
          </p:nvPr>
        </p:nvSpPr>
        <p:spPr>
          <a:xfrm>
            <a:off x="1403350" y="6453336"/>
            <a:ext cx="936626" cy="216024"/>
          </a:xfrm>
          <a:prstGeom prst="rect">
            <a:avLst/>
          </a:prstGeom>
        </p:spPr>
        <p:txBody>
          <a:bodyPr vert="horz" lIns="0" tIns="0" rIns="0" bIns="54000" rtlCol="0" anchor="b" anchorCtr="0"/>
          <a:lstStyle>
            <a:lvl1pPr algn="l">
              <a:defRPr sz="900" b="1">
                <a:solidFill>
                  <a:schemeClr val="tx1"/>
                </a:solidFill>
              </a:defRPr>
            </a:lvl1pPr>
          </a:lstStyle>
          <a:p>
            <a:r>
              <a:rPr lang="de-DE" dirty="0" smtClean="0"/>
              <a:t>12.04.2016</a:t>
            </a:r>
            <a:endParaRPr lang="de-DE" dirty="0"/>
          </a:p>
        </p:txBody>
      </p:sp>
      <p:sp>
        <p:nvSpPr>
          <p:cNvPr id="18" name="Fußzeilenplatzhalter 4"/>
          <p:cNvSpPr txBox="1">
            <a:spLocks/>
          </p:cNvSpPr>
          <p:nvPr/>
        </p:nvSpPr>
        <p:spPr>
          <a:xfrm>
            <a:off x="5724525" y="6453336"/>
            <a:ext cx="3095947" cy="216024"/>
          </a:xfrm>
          <a:prstGeom prst="rect">
            <a:avLst/>
          </a:prstGeom>
        </p:spPr>
        <p:txBody>
          <a:bodyPr vert="horz" lIns="0" tIns="0" rIns="0" bIns="54000" rtlCol="0" anchor="b" anchorCtr="0"/>
          <a:lstStyle>
            <a:defPPr>
              <a:defRPr lang="de-DE"/>
            </a:defPPr>
            <a:lvl1pPr marL="0" algn="l" defTabSz="914400" rtl="0" eaLnBrk="1" latinLnBrk="0" hangingPunct="1">
              <a:defRPr sz="7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900" dirty="0" smtClean="0"/>
              <a:t>ITE-/VET - Universität Konstanz</a:t>
            </a:r>
            <a:endParaRPr lang="de-DE" sz="900" dirty="0"/>
          </a:p>
        </p:txBody>
      </p:sp>
      <p:sp>
        <p:nvSpPr>
          <p:cNvPr id="9" name="Titel 1"/>
          <p:cNvSpPr txBox="1">
            <a:spLocks/>
          </p:cNvSpPr>
          <p:nvPr userDrawn="1"/>
        </p:nvSpPr>
        <p:spPr>
          <a:xfrm>
            <a:off x="323850" y="188640"/>
            <a:ext cx="8496622" cy="792088"/>
          </a:xfrm>
          <a:prstGeom prst="rect">
            <a:avLst/>
          </a:prstGeom>
        </p:spPr>
        <p:txBody>
          <a:bodyPr/>
          <a:lstStyle>
            <a:lvl1pPr algn="l" defTabSz="914400" rtl="0" eaLnBrk="1" latinLnBrk="0" hangingPunct="1">
              <a:lnSpc>
                <a:spcPct val="95000"/>
              </a:lnSpc>
              <a:spcBef>
                <a:spcPct val="0"/>
              </a:spcBef>
              <a:buNone/>
              <a:defRPr sz="2000" b="1" u="sng" kern="1200" baseline="0">
                <a:solidFill>
                  <a:schemeClr val="tx1"/>
                </a:solidFill>
                <a:uFill>
                  <a:solidFill>
                    <a:schemeClr val="accent1"/>
                  </a:solidFill>
                </a:uFill>
                <a:latin typeface="+mj-lt"/>
                <a:ea typeface="+mj-ea"/>
                <a:cs typeface="+mj-cs"/>
              </a:defRPr>
            </a:lvl1pPr>
          </a:lstStyle>
          <a:p>
            <a:endParaRPr lang="de-DE" dirty="0"/>
          </a:p>
        </p:txBody>
      </p:sp>
    </p:spTree>
  </p:cSld>
  <p:clrMap bg1="lt1" tx1="dk1" bg2="lt2" tx2="dk2" accent1="accent1" accent2="accent2" accent3="accent3" accent4="accent4" accent5="accent5" accent6="accent6" hlink="hlink" folHlink="folHlink"/>
  <p:sldLayoutIdLst>
    <p:sldLayoutId id="2147483668" r:id="rId1"/>
    <p:sldLayoutId id="2147483655" r:id="rId2"/>
    <p:sldLayoutId id="2147483671" r:id="rId3"/>
    <p:sldLayoutId id="2147483656" r:id="rId4"/>
    <p:sldLayoutId id="2147483657" r:id="rId5"/>
    <p:sldLayoutId id="2147483659" r:id="rId6"/>
    <p:sldLayoutId id="2147483665" r:id="rId7"/>
    <p:sldLayoutId id="2147483666" r:id="rId8"/>
    <p:sldLayoutId id="2147483667" r:id="rId9"/>
    <p:sldLayoutId id="2147483663" r:id="rId10"/>
    <p:sldLayoutId id="2147483662" r:id="rId11"/>
    <p:sldLayoutId id="2147483674" r:id="rId12"/>
    <p:sldLayoutId id="2147483673" r:id="rId13"/>
  </p:sldLayoutIdLst>
  <p:hf hdr="0"/>
  <p:txStyles>
    <p:titleStyle>
      <a:lvl1pPr algn="l" defTabSz="914400" rtl="0" eaLnBrk="1" latinLnBrk="0" hangingPunct="1">
        <a:lnSpc>
          <a:spcPct val="95000"/>
        </a:lnSpc>
        <a:spcBef>
          <a:spcPct val="0"/>
        </a:spcBef>
        <a:buNone/>
        <a:defRPr sz="2000" b="1" u="sng" kern="1200" baseline="0">
          <a:solidFill>
            <a:schemeClr val="tx1"/>
          </a:solidFill>
          <a:uFill>
            <a:solidFill>
              <a:schemeClr val="accent1"/>
            </a:solidFill>
          </a:uFill>
          <a:latin typeface="+mj-lt"/>
          <a:ea typeface="+mj-ea"/>
          <a:cs typeface="+mj-cs"/>
        </a:defRPr>
      </a:lvl1pPr>
    </p:titleStyle>
    <p:body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wmf"/><Relationship Id="rId5"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2"/>
          <p:cNvSpPr txBox="1">
            <a:spLocks/>
          </p:cNvSpPr>
          <p:nvPr/>
        </p:nvSpPr>
        <p:spPr>
          <a:xfrm>
            <a:off x="314170" y="5373688"/>
            <a:ext cx="5256213" cy="792162"/>
          </a:xfrm>
          <a:prstGeom prst="rect">
            <a:avLst/>
          </a:prstGeom>
        </p:spPr>
        <p:txBody>
          <a:bodyPr vert="horz" lIns="0" tIns="0" rIns="0" bIns="0" rtlCol="0" anchor="b">
            <a:noAutofit/>
          </a:bodyPr>
          <a:lstStyle>
            <a:lvl1pPr indent="0">
              <a:lnSpc>
                <a:spcPct val="110000"/>
              </a:lnSpc>
              <a:spcBef>
                <a:spcPts val="0"/>
              </a:spcBef>
              <a:buFont typeface="Arial" pitchFamily="34" charset="0"/>
              <a:buNone/>
              <a:defRPr sz="2000" b="1" u="sng" baseline="0">
                <a:uFill>
                  <a:solidFill>
                    <a:schemeClr val="accent1"/>
                  </a:solidFill>
                </a:uFill>
              </a:defRPr>
            </a:lvl1pPr>
            <a:lvl2pPr indent="0" algn="ctr">
              <a:lnSpc>
                <a:spcPct val="110000"/>
              </a:lnSpc>
              <a:spcBef>
                <a:spcPts val="0"/>
              </a:spcBef>
              <a:buFont typeface="Arial" pitchFamily="34" charset="0"/>
              <a:buNone/>
              <a:defRPr sz="1600">
                <a:solidFill>
                  <a:schemeClr val="tx1">
                    <a:tint val="75000"/>
                  </a:schemeClr>
                </a:solidFill>
              </a:defRPr>
            </a:lvl2pPr>
            <a:lvl3pPr indent="0" algn="ctr">
              <a:lnSpc>
                <a:spcPct val="110000"/>
              </a:lnSpc>
              <a:spcBef>
                <a:spcPts val="0"/>
              </a:spcBef>
              <a:buClr>
                <a:schemeClr val="accent1"/>
              </a:buClr>
              <a:buFont typeface="Arial" panose="020B0604020202020204" pitchFamily="34" charset="0"/>
              <a:buNone/>
              <a:defRPr sz="1600">
                <a:solidFill>
                  <a:schemeClr val="tx1">
                    <a:tint val="75000"/>
                  </a:schemeClr>
                </a:solidFill>
              </a:defRPr>
            </a:lvl3pPr>
            <a:lvl4pPr indent="0" algn="ctr">
              <a:lnSpc>
                <a:spcPct val="110000"/>
              </a:lnSpc>
              <a:spcBef>
                <a:spcPts val="0"/>
              </a:spcBef>
              <a:buClr>
                <a:schemeClr val="accent1"/>
              </a:buClr>
              <a:buFont typeface="Arial" panose="020B0604020202020204" pitchFamily="34" charset="0"/>
              <a:buNone/>
              <a:defRPr sz="1600">
                <a:solidFill>
                  <a:schemeClr val="tx1">
                    <a:tint val="75000"/>
                  </a:schemeClr>
                </a:solidFill>
              </a:defRPr>
            </a:lvl4pPr>
            <a:lvl5pPr indent="0" algn="ctr">
              <a:lnSpc>
                <a:spcPct val="110000"/>
              </a:lnSpc>
              <a:spcBef>
                <a:spcPts val="0"/>
              </a:spcBef>
              <a:buFont typeface="+mj-lt"/>
              <a:buNone/>
              <a:defRPr sz="1600" u="sng" baseline="0">
                <a:solidFill>
                  <a:schemeClr val="tx1">
                    <a:tint val="75000"/>
                  </a:schemeClr>
                </a:solidFill>
                <a:uFill>
                  <a:solidFill>
                    <a:schemeClr val="accent1"/>
                  </a:solidFill>
                </a:uFill>
              </a:defRPr>
            </a:lvl5pPr>
            <a:lvl6pPr indent="0" algn="ctr">
              <a:lnSpc>
                <a:spcPct val="110000"/>
              </a:lnSpc>
              <a:spcBef>
                <a:spcPts val="0"/>
              </a:spcBef>
              <a:buClr>
                <a:schemeClr val="accent1"/>
              </a:buClr>
              <a:buFont typeface="Arial" panose="020B0604020202020204" pitchFamily="34" charset="0"/>
              <a:buNone/>
              <a:defRPr sz="1600" baseline="0">
                <a:solidFill>
                  <a:schemeClr val="tx1">
                    <a:tint val="75000"/>
                  </a:schemeClr>
                </a:solidFill>
              </a:defRPr>
            </a:lvl6pPr>
            <a:lvl7pPr indent="0" algn="ctr">
              <a:lnSpc>
                <a:spcPct val="110000"/>
              </a:lnSpc>
              <a:spcBef>
                <a:spcPts val="0"/>
              </a:spcBef>
              <a:buClr>
                <a:schemeClr val="accent1"/>
              </a:buClr>
              <a:buFont typeface="Arial" panose="020B0604020202020204" pitchFamily="34" charset="0"/>
              <a:buNone/>
              <a:defRPr sz="1600" baseline="0">
                <a:solidFill>
                  <a:schemeClr val="tx1">
                    <a:tint val="75000"/>
                  </a:schemeClr>
                </a:solidFill>
              </a:defRPr>
            </a:lvl7pPr>
            <a:lvl8pPr indent="0" algn="ctr">
              <a:lnSpc>
                <a:spcPct val="110000"/>
              </a:lnSpc>
              <a:spcBef>
                <a:spcPts val="0"/>
              </a:spcBef>
              <a:buClr>
                <a:schemeClr val="accent1"/>
              </a:buClr>
              <a:buFont typeface="Arial" panose="020B0604020202020204" pitchFamily="34" charset="0"/>
              <a:buNone/>
              <a:tabLst/>
              <a:defRPr sz="1600" baseline="0">
                <a:solidFill>
                  <a:schemeClr val="tx1">
                    <a:tint val="75000"/>
                  </a:schemeClr>
                </a:solidFill>
              </a:defRPr>
            </a:lvl8pPr>
            <a:lvl9pPr indent="0" algn="ctr">
              <a:lnSpc>
                <a:spcPct val="110000"/>
              </a:lnSpc>
              <a:spcBef>
                <a:spcPts val="0"/>
              </a:spcBef>
              <a:buClr>
                <a:schemeClr val="accent1"/>
              </a:buClr>
              <a:buFont typeface="Arial" panose="020B0604020202020204" pitchFamily="34" charset="0"/>
              <a:buNone/>
              <a:defRPr sz="1600" baseline="0">
                <a:solidFill>
                  <a:schemeClr val="tx1">
                    <a:tint val="75000"/>
                  </a:schemeClr>
                </a:solidFill>
              </a:defRPr>
            </a:lvl9pPr>
          </a:lstStyle>
          <a:p>
            <a:r>
              <a:rPr lang="de-DE" sz="1600" dirty="0" smtClean="0"/>
              <a:t>Vera Braun </a:t>
            </a:r>
            <a:r>
              <a:rPr lang="ru-RU" sz="1600" dirty="0" smtClean="0"/>
              <a:t> Вера Браун</a:t>
            </a:r>
            <a:endParaRPr lang="de-DE" sz="1600" dirty="0"/>
          </a:p>
          <a:p>
            <a:r>
              <a:rPr lang="de-DE" sz="1600" b="0" u="none" dirty="0" smtClean="0"/>
              <a:t>Lemberg</a:t>
            </a:r>
            <a:r>
              <a:rPr lang="ru-RU" sz="1600" b="0" u="none" dirty="0" smtClean="0"/>
              <a:t>  Льв</a:t>
            </a:r>
            <a:r>
              <a:rPr lang="de-DE" sz="1600" b="0" u="none" dirty="0" smtClean="0"/>
              <a:t>i</a:t>
            </a:r>
            <a:r>
              <a:rPr lang="ru-RU" sz="1600" b="0" u="none" dirty="0" smtClean="0"/>
              <a:t>в</a:t>
            </a:r>
            <a:r>
              <a:rPr lang="de-DE" sz="1600" b="0" u="none" dirty="0" smtClean="0"/>
              <a:t>, 10.10.2017</a:t>
            </a:r>
            <a:endParaRPr lang="de-DE" sz="1600" b="0" u="none" dirty="0"/>
          </a:p>
        </p:txBody>
      </p:sp>
      <p:sp>
        <p:nvSpPr>
          <p:cNvPr id="9" name="Rechteck 8"/>
          <p:cNvSpPr>
            <a:spLocks/>
          </p:cNvSpPr>
          <p:nvPr/>
        </p:nvSpPr>
        <p:spPr>
          <a:xfrm>
            <a:off x="285720" y="1571613"/>
            <a:ext cx="5857916" cy="11443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 rIns="36000" bIns="18000" rtlCol="0" anchor="ctr">
            <a:spAutoFit/>
          </a:bodyPr>
          <a:lstStyle/>
          <a:p>
            <a:r>
              <a:rPr lang="de-DE" sz="2400" b="1" dirty="0" smtClean="0">
                <a:solidFill>
                  <a:schemeClr val="tx1"/>
                </a:solidFill>
              </a:rPr>
              <a:t>Fachdidaktik Wirtschaftslehre und</a:t>
            </a:r>
          </a:p>
          <a:p>
            <a:r>
              <a:rPr lang="ru-RU" sz="2400" b="1" dirty="0" smtClean="0">
                <a:solidFill>
                  <a:srgbClr val="002060"/>
                </a:solidFill>
              </a:rPr>
              <a:t>Методика навчання економіки та</a:t>
            </a:r>
          </a:p>
          <a:p>
            <a:endParaRPr lang="de-DE" sz="2400" b="1" dirty="0">
              <a:solidFill>
                <a:schemeClr val="tx1"/>
              </a:solidFill>
            </a:endParaRPr>
          </a:p>
        </p:txBody>
      </p:sp>
      <p:sp>
        <p:nvSpPr>
          <p:cNvPr id="11" name="Rechteck 10"/>
          <p:cNvSpPr>
            <a:spLocks/>
          </p:cNvSpPr>
          <p:nvPr/>
        </p:nvSpPr>
        <p:spPr>
          <a:xfrm>
            <a:off x="323529" y="4734715"/>
            <a:ext cx="2316907" cy="5903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18000" rIns="36000" bIns="18000" rtlCol="0" anchor="ctr">
            <a:spAutoFit/>
          </a:bodyPr>
          <a:lstStyle/>
          <a:p>
            <a:r>
              <a:rPr lang="de-DE" b="1" dirty="0" smtClean="0">
                <a:solidFill>
                  <a:schemeClr val="tx1"/>
                </a:solidFill>
              </a:rPr>
              <a:t>10.-12. Oktober 2017</a:t>
            </a:r>
          </a:p>
          <a:p>
            <a:r>
              <a:rPr lang="ru-RU" b="1" dirty="0" smtClean="0">
                <a:solidFill>
                  <a:schemeClr val="bg1"/>
                </a:solidFill>
              </a:rPr>
              <a:t>10.- 12 </a:t>
            </a:r>
            <a:r>
              <a:rPr lang="ru-RU" b="1" dirty="0" err="1" smtClean="0">
                <a:solidFill>
                  <a:schemeClr val="bg1"/>
                </a:solidFill>
              </a:rPr>
              <a:t>жовтня</a:t>
            </a:r>
            <a:r>
              <a:rPr lang="ru-RU" b="1" dirty="0" smtClean="0">
                <a:solidFill>
                  <a:schemeClr val="bg1"/>
                </a:solidFill>
              </a:rPr>
              <a:t> 2017</a:t>
            </a:r>
            <a:endParaRPr lang="de-DE" b="1" dirty="0" smtClean="0">
              <a:solidFill>
                <a:schemeClr val="bg1"/>
              </a:solidFill>
            </a:endParaRPr>
          </a:p>
        </p:txBody>
      </p:sp>
      <p:sp>
        <p:nvSpPr>
          <p:cNvPr id="12" name="Rechteck 11"/>
          <p:cNvSpPr>
            <a:spLocks/>
          </p:cNvSpPr>
          <p:nvPr/>
        </p:nvSpPr>
        <p:spPr>
          <a:xfrm>
            <a:off x="323528" y="4145428"/>
            <a:ext cx="4392487" cy="590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 rIns="36000" bIns="18000" numCol="1" spcCol="0" rtlCol="0" fromWordArt="0" anchor="ctr" anchorCtr="0" forceAA="0" compatLnSpc="1">
            <a:prstTxWarp prst="textNoShape">
              <a:avLst/>
            </a:prstTxWarp>
            <a:spAutoFit/>
          </a:bodyPr>
          <a:lstStyle/>
          <a:p>
            <a:r>
              <a:rPr lang="de-DE" b="1" dirty="0">
                <a:solidFill>
                  <a:schemeClr val="tx1"/>
                </a:solidFill>
              </a:rPr>
              <a:t>Dozentenschulung in </a:t>
            </a:r>
            <a:r>
              <a:rPr lang="de-DE" b="1" dirty="0" smtClean="0">
                <a:solidFill>
                  <a:schemeClr val="tx1"/>
                </a:solidFill>
              </a:rPr>
              <a:t>Lemberg</a:t>
            </a:r>
          </a:p>
          <a:p>
            <a:r>
              <a:rPr lang="ru-RU" b="1" dirty="0" err="1" smtClean="0">
                <a:solidFill>
                  <a:schemeClr val="bg1"/>
                </a:solidFill>
              </a:rPr>
              <a:t>Семінар</a:t>
            </a:r>
            <a:r>
              <a:rPr lang="ru-RU" b="1" dirty="0" smtClean="0">
                <a:solidFill>
                  <a:schemeClr val="bg1"/>
                </a:solidFill>
              </a:rPr>
              <a:t> для </a:t>
            </a:r>
            <a:r>
              <a:rPr lang="ru-RU" b="1" dirty="0" err="1" smtClean="0">
                <a:solidFill>
                  <a:schemeClr val="bg1"/>
                </a:solidFill>
              </a:rPr>
              <a:t>викладачів</a:t>
            </a:r>
            <a:r>
              <a:rPr lang="ru-RU" b="1" dirty="0" smtClean="0">
                <a:solidFill>
                  <a:schemeClr val="bg1"/>
                </a:solidFill>
              </a:rPr>
              <a:t> у </a:t>
            </a:r>
            <a:r>
              <a:rPr lang="ru-RU" b="1" dirty="0" err="1" smtClean="0">
                <a:solidFill>
                  <a:schemeClr val="bg1"/>
                </a:solidFill>
              </a:rPr>
              <a:t>Львові</a:t>
            </a:r>
            <a:endParaRPr lang="de-DE" b="1" dirty="0">
              <a:solidFill>
                <a:schemeClr val="bg1"/>
              </a:solidFill>
            </a:endParaRPr>
          </a:p>
        </p:txBody>
      </p:sp>
      <p:sp>
        <p:nvSpPr>
          <p:cNvPr id="15" name="Rechteck 14"/>
          <p:cNvSpPr>
            <a:spLocks/>
          </p:cNvSpPr>
          <p:nvPr/>
        </p:nvSpPr>
        <p:spPr>
          <a:xfrm>
            <a:off x="285719" y="2546959"/>
            <a:ext cx="8318729" cy="15136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 rIns="36000" bIns="18000" rtlCol="0" anchor="ctr">
            <a:spAutoFit/>
          </a:bodyPr>
          <a:lstStyle/>
          <a:p>
            <a:r>
              <a:rPr lang="de-DE" sz="2400" b="1" dirty="0" smtClean="0">
                <a:solidFill>
                  <a:schemeClr val="tx1"/>
                </a:solidFill>
              </a:rPr>
              <a:t>Handlungsorientierung in </a:t>
            </a:r>
            <a:r>
              <a:rPr lang="de-DE" sz="2400" b="1" dirty="0">
                <a:solidFill>
                  <a:schemeClr val="tx1"/>
                </a:solidFill>
              </a:rPr>
              <a:t>der beruflichen </a:t>
            </a:r>
            <a:r>
              <a:rPr lang="de-DE" sz="2400" b="1" dirty="0" smtClean="0">
                <a:solidFill>
                  <a:schemeClr val="tx1"/>
                </a:solidFill>
              </a:rPr>
              <a:t>Lehrerbildung</a:t>
            </a:r>
            <a:endParaRPr lang="ru-RU" sz="2400" b="1" dirty="0" smtClean="0">
              <a:solidFill>
                <a:schemeClr val="tx1"/>
              </a:solidFill>
            </a:endParaRPr>
          </a:p>
          <a:p>
            <a:r>
              <a:rPr lang="ru-RU" sz="2400" b="1" dirty="0" smtClean="0">
                <a:solidFill>
                  <a:srgbClr val="002060"/>
                </a:solidFill>
              </a:rPr>
              <a:t>практична </a:t>
            </a:r>
            <a:r>
              <a:rPr lang="ru-RU" sz="2400" b="1" dirty="0" err="1" smtClean="0">
                <a:solidFill>
                  <a:srgbClr val="002060"/>
                </a:solidFill>
              </a:rPr>
              <a:t>спрямованість</a:t>
            </a:r>
            <a:r>
              <a:rPr lang="ru-RU" sz="2400" b="1" dirty="0" smtClean="0">
                <a:solidFill>
                  <a:srgbClr val="002060"/>
                </a:solidFill>
              </a:rPr>
              <a:t> </a:t>
            </a:r>
            <a:r>
              <a:rPr lang="ru-RU" sz="2400" b="1" dirty="0" err="1" smtClean="0">
                <a:solidFill>
                  <a:srgbClr val="002060"/>
                </a:solidFill>
              </a:rPr>
              <a:t>системи</a:t>
            </a:r>
            <a:r>
              <a:rPr lang="ru-RU" sz="2400" b="1" dirty="0" smtClean="0">
                <a:solidFill>
                  <a:srgbClr val="002060"/>
                </a:solidFill>
              </a:rPr>
              <a:t> професійної </a:t>
            </a:r>
          </a:p>
          <a:p>
            <a:r>
              <a:rPr lang="ru-RU" sz="2400" b="1" dirty="0" err="1" smtClean="0">
                <a:solidFill>
                  <a:srgbClr val="002060"/>
                </a:solidFill>
              </a:rPr>
              <a:t>педагогічної</a:t>
            </a:r>
            <a:r>
              <a:rPr lang="ru-RU" sz="2400" b="1" dirty="0" smtClean="0">
                <a:solidFill>
                  <a:srgbClr val="002060"/>
                </a:solidFill>
              </a:rPr>
              <a:t> </a:t>
            </a:r>
            <a:r>
              <a:rPr lang="ru-RU" sz="2400" b="1" dirty="0" err="1" smtClean="0">
                <a:solidFill>
                  <a:srgbClr val="002060"/>
                </a:solidFill>
              </a:rPr>
              <a:t>освіти</a:t>
            </a:r>
            <a:endParaRPr lang="ru-RU" sz="2400" b="1" dirty="0" smtClean="0">
              <a:solidFill>
                <a:srgbClr val="002060"/>
              </a:solidFill>
            </a:endParaRPr>
          </a:p>
          <a:p>
            <a:endParaRPr lang="de-DE" sz="2400" b="1" dirty="0">
              <a:solidFill>
                <a:srgbClr val="002060"/>
              </a:solidFill>
            </a:endParaRPr>
          </a:p>
        </p:txBody>
      </p:sp>
      <p:pic>
        <p:nvPicPr>
          <p:cNvPr id="10" name="Bild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88640"/>
            <a:ext cx="2808312" cy="1319276"/>
          </a:xfrm>
          <a:prstGeom prst="rect">
            <a:avLst/>
          </a:prstGeom>
        </p:spPr>
      </p:pic>
      <p:pic>
        <p:nvPicPr>
          <p:cNvPr id="16" name="Grafik 13"/>
          <p:cNvPicPr>
            <a:picLocks noChangeAspect="1"/>
          </p:cNvPicPr>
          <p:nvPr/>
        </p:nvPicPr>
        <p:blipFill rotWithShape="1">
          <a:blip r:embed="rId4" cstate="print">
            <a:extLst>
              <a:ext uri="{28A0092B-C50C-407E-A947-70E740481C1C}">
                <a14:useLocalDpi xmlns:a14="http://schemas.microsoft.com/office/drawing/2010/main" val="0"/>
              </a:ext>
            </a:extLst>
          </a:blip>
          <a:srcRect l="12848" t="18024" r="12542" b="29091"/>
          <a:stretch/>
        </p:blipFill>
        <p:spPr>
          <a:xfrm>
            <a:off x="4622705" y="6015429"/>
            <a:ext cx="1626782" cy="632273"/>
          </a:xfrm>
          <a:prstGeom prst="rect">
            <a:avLst/>
          </a:prstGeom>
        </p:spPr>
      </p:pic>
      <p:pic>
        <p:nvPicPr>
          <p:cNvPr id="17" name="Bild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5949280"/>
            <a:ext cx="2676684" cy="764572"/>
          </a:xfrm>
          <a:prstGeom prst="rect">
            <a:avLst/>
          </a:prstGeom>
        </p:spPr>
      </p:pic>
    </p:spTree>
    <p:extLst>
      <p:ext uri="{BB962C8B-B14F-4D97-AF65-F5344CB8AC3E}">
        <p14:creationId xmlns:p14="http://schemas.microsoft.com/office/powerpoint/2010/main" val="2162362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8490541" cy="792088"/>
          </a:xfrm>
        </p:spPr>
        <p:txBody>
          <a:bodyPr/>
          <a:lstStyle/>
          <a:p>
            <a:r>
              <a:rPr lang="de-DE" dirty="0" smtClean="0"/>
              <a:t>(Fach-)Didaktisches Handeln</a:t>
            </a:r>
            <a:br>
              <a:rPr lang="de-DE" dirty="0" smtClean="0"/>
            </a:br>
            <a:r>
              <a:rPr lang="uk-UA" dirty="0" smtClean="0"/>
              <a:t>(</a:t>
            </a:r>
            <a:r>
              <a:rPr lang="ru-RU" dirty="0" err="1" smtClean="0"/>
              <a:t>Фахова</a:t>
            </a:r>
            <a:r>
              <a:rPr lang="ru-RU" dirty="0" smtClean="0"/>
              <a:t>-) дидактична </a:t>
            </a:r>
            <a:r>
              <a:rPr lang="ru-RU" dirty="0" err="1" smtClean="0"/>
              <a:t>дія</a:t>
            </a:r>
            <a:endParaRPr lang="de-DE" dirty="0"/>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10</a:t>
            </a:fld>
            <a:endParaRPr lang="de-DE" dirty="0"/>
          </a:p>
        </p:txBody>
      </p:sp>
      <p:sp>
        <p:nvSpPr>
          <p:cNvPr id="6" name="Datumsplatzhalter 5"/>
          <p:cNvSpPr>
            <a:spLocks noGrp="1"/>
          </p:cNvSpPr>
          <p:nvPr>
            <p:ph type="dt" sz="half" idx="2"/>
          </p:nvPr>
        </p:nvSpPr>
        <p:spPr/>
        <p:txBody>
          <a:bodyPr/>
          <a:lstStyle/>
          <a:p>
            <a:r>
              <a:rPr lang="de-DE" dirty="0"/>
              <a:t>10.10.2017</a:t>
            </a:r>
          </a:p>
        </p:txBody>
      </p:sp>
      <p:sp>
        <p:nvSpPr>
          <p:cNvPr id="7" name="Rechteck 6"/>
          <p:cNvSpPr/>
          <p:nvPr/>
        </p:nvSpPr>
        <p:spPr>
          <a:xfrm>
            <a:off x="6431422" y="6145559"/>
            <a:ext cx="2533066" cy="307777"/>
          </a:xfrm>
          <a:prstGeom prst="rect">
            <a:avLst/>
          </a:prstGeom>
        </p:spPr>
        <p:txBody>
          <a:bodyPr wrap="none">
            <a:spAutoFit/>
          </a:bodyPr>
          <a:lstStyle/>
          <a:p>
            <a:pPr algn="r">
              <a:defRPr/>
            </a:pPr>
            <a:r>
              <a:rPr lang="de-DE" altLang="de-DE" sz="1400" kern="0" dirty="0"/>
              <a:t>(Euler &amp; Hahn, 2004, S. 35ff.)</a:t>
            </a:r>
          </a:p>
        </p:txBody>
      </p:sp>
      <p:graphicFrame>
        <p:nvGraphicFramePr>
          <p:cNvPr id="8" name="Diagramm 7"/>
          <p:cNvGraphicFramePr/>
          <p:nvPr>
            <p:extLst>
              <p:ext uri="{D42A27DB-BD31-4B8C-83A1-F6EECF244321}">
                <p14:modId xmlns:p14="http://schemas.microsoft.com/office/powerpoint/2010/main" val="1503258572"/>
              </p:ext>
            </p:extLst>
          </p:nvPr>
        </p:nvGraphicFramePr>
        <p:xfrm>
          <a:off x="179512" y="980728"/>
          <a:ext cx="878497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244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313217" y="192013"/>
            <a:ext cx="8490541" cy="792088"/>
          </a:xfrm>
        </p:spPr>
        <p:txBody>
          <a:bodyPr/>
          <a:lstStyle/>
          <a:p>
            <a:r>
              <a:rPr lang="de-DE" dirty="0" smtClean="0"/>
              <a:t>Agenda</a:t>
            </a:r>
            <a:r>
              <a:rPr lang="ru-RU" dirty="0"/>
              <a:t> </a:t>
            </a:r>
            <a:r>
              <a:rPr lang="ru-RU" dirty="0" smtClean="0">
                <a:solidFill>
                  <a:srgbClr val="002060"/>
                </a:solidFill>
              </a:rPr>
              <a:t>План</a:t>
            </a:r>
            <a:endParaRPr lang="de-DE" dirty="0">
              <a:solidFill>
                <a:srgbClr val="002060"/>
              </a:solidFill>
            </a:endParaRPr>
          </a:p>
        </p:txBody>
      </p:sp>
      <p:sp>
        <p:nvSpPr>
          <p:cNvPr id="8" name="Inhaltsplatzhalter 7"/>
          <p:cNvSpPr>
            <a:spLocks noGrp="1"/>
          </p:cNvSpPr>
          <p:nvPr>
            <p:ph idx="1"/>
          </p:nvPr>
        </p:nvSpPr>
        <p:spPr/>
        <p:txBody>
          <a:bodyPr/>
          <a:lstStyle/>
          <a:p>
            <a:pPr marL="233363" indent="-233363">
              <a:spcAft>
                <a:spcPts val="600"/>
              </a:spcAft>
              <a:buAutoNum type="arabicPeriod"/>
            </a:pPr>
            <a:r>
              <a:rPr lang="de-DE" b="0" dirty="0" smtClean="0"/>
              <a:t>Verortung </a:t>
            </a:r>
            <a:r>
              <a:rPr lang="de-DE" b="0" dirty="0"/>
              <a:t>des </a:t>
            </a:r>
            <a:r>
              <a:rPr lang="de-DE" b="0" dirty="0" smtClean="0"/>
              <a:t>Themas </a:t>
            </a:r>
            <a:r>
              <a:rPr lang="de-DE" b="0" dirty="0"/>
              <a:t>im </a:t>
            </a:r>
            <a:r>
              <a:rPr lang="de-DE" b="0" dirty="0" smtClean="0"/>
              <a:t>ITE-VET-Projekt</a:t>
            </a:r>
          </a:p>
          <a:p>
            <a:pPr indent="233363">
              <a:spcAft>
                <a:spcPts val="600"/>
              </a:spcAft>
            </a:pPr>
            <a:r>
              <a:rPr lang="uk-UA" b="0" dirty="0" smtClean="0">
                <a:solidFill>
                  <a:srgbClr val="002060"/>
                </a:solidFill>
              </a:rPr>
              <a:t>Важливість теми в </a:t>
            </a:r>
            <a:r>
              <a:rPr lang="de-DE" b="0" dirty="0" smtClean="0">
                <a:solidFill>
                  <a:srgbClr val="002060"/>
                </a:solidFill>
              </a:rPr>
              <a:t>ITE-VET</a:t>
            </a:r>
            <a:r>
              <a:rPr lang="uk-UA" b="0" dirty="0" smtClean="0">
                <a:solidFill>
                  <a:srgbClr val="002060"/>
                </a:solidFill>
              </a:rPr>
              <a:t> проекті</a:t>
            </a:r>
            <a:endParaRPr lang="de-DE" b="0" dirty="0" smtClean="0">
              <a:solidFill>
                <a:srgbClr val="002060"/>
              </a:solidFill>
            </a:endParaRPr>
          </a:p>
          <a:p>
            <a:pPr>
              <a:spcAft>
                <a:spcPts val="600"/>
              </a:spcAft>
            </a:pPr>
            <a:r>
              <a:rPr lang="de-DE" sz="1400" b="0" dirty="0" smtClean="0"/>
              <a:t>2. </a:t>
            </a:r>
            <a:r>
              <a:rPr lang="de-DE" b="0" dirty="0" smtClean="0"/>
              <a:t>Fachdidaktik als wissenschaftliche Disziplin</a:t>
            </a:r>
            <a:endParaRPr lang="ru-RU" b="0" dirty="0" smtClean="0"/>
          </a:p>
          <a:p>
            <a:pPr indent="233363">
              <a:spcAft>
                <a:spcPts val="600"/>
              </a:spcAft>
            </a:pPr>
            <a:r>
              <a:rPr lang="ru-RU" b="0" dirty="0" smtClean="0">
                <a:solidFill>
                  <a:srgbClr val="002060"/>
                </a:solidFill>
              </a:rPr>
              <a:t>Методика навчання як </a:t>
            </a:r>
            <a:r>
              <a:rPr lang="ru-RU" b="0" dirty="0" err="1" smtClean="0">
                <a:solidFill>
                  <a:srgbClr val="002060"/>
                </a:solidFill>
              </a:rPr>
              <a:t>наукова</a:t>
            </a:r>
            <a:r>
              <a:rPr lang="ru-RU" b="0" dirty="0" smtClean="0">
                <a:solidFill>
                  <a:srgbClr val="002060"/>
                </a:solidFill>
              </a:rPr>
              <a:t> </a:t>
            </a:r>
            <a:r>
              <a:rPr lang="ru-RU" b="0" dirty="0" err="1" smtClean="0">
                <a:solidFill>
                  <a:srgbClr val="002060"/>
                </a:solidFill>
              </a:rPr>
              <a:t>дисципліна</a:t>
            </a:r>
            <a:r>
              <a:rPr lang="ru-RU" b="0" dirty="0" smtClean="0">
                <a:solidFill>
                  <a:srgbClr val="002060"/>
                </a:solidFill>
              </a:rPr>
              <a:t> </a:t>
            </a:r>
            <a:endParaRPr lang="de-DE" b="0" dirty="0">
              <a:solidFill>
                <a:srgbClr val="002060"/>
              </a:solidFill>
            </a:endParaRPr>
          </a:p>
          <a:p>
            <a:pPr>
              <a:spcAft>
                <a:spcPts val="600"/>
              </a:spcAft>
            </a:pPr>
            <a:r>
              <a:rPr lang="de-DE" b="0" dirty="0" smtClean="0"/>
              <a:t>3. </a:t>
            </a:r>
            <a:r>
              <a:rPr lang="de-DE" sz="1800" dirty="0" smtClean="0"/>
              <a:t>Fachdidaktik </a:t>
            </a:r>
            <a:r>
              <a:rPr lang="de-DE" sz="1800" dirty="0"/>
              <a:t>Wirtschaftslehre</a:t>
            </a:r>
            <a:endParaRPr lang="ru-RU" sz="1800" dirty="0"/>
          </a:p>
          <a:p>
            <a:pPr indent="233363">
              <a:spcAft>
                <a:spcPts val="600"/>
              </a:spcAft>
            </a:pPr>
            <a:r>
              <a:rPr lang="ru-RU" sz="1800" dirty="0" smtClean="0">
                <a:solidFill>
                  <a:srgbClr val="002060"/>
                </a:solidFill>
              </a:rPr>
              <a:t>Методика навчання економіки</a:t>
            </a:r>
            <a:endParaRPr lang="de-DE" sz="1800" dirty="0">
              <a:solidFill>
                <a:srgbClr val="002060"/>
              </a:solidFill>
            </a:endParaRPr>
          </a:p>
          <a:p>
            <a:pPr>
              <a:spcAft>
                <a:spcPts val="600"/>
              </a:spcAft>
            </a:pPr>
            <a:r>
              <a:rPr lang="de-DE" b="0" dirty="0" smtClean="0"/>
              <a:t>4. </a:t>
            </a:r>
            <a:r>
              <a:rPr lang="de-DE" b="0" dirty="0" smtClean="0">
                <a:solidFill>
                  <a:srgbClr val="009AD1"/>
                </a:solidFill>
              </a:rPr>
              <a:t>Handlungsorientierter</a:t>
            </a:r>
            <a:r>
              <a:rPr lang="de-DE" b="0" dirty="0" smtClean="0"/>
              <a:t> </a:t>
            </a:r>
            <a:r>
              <a:rPr lang="de-DE" b="0" dirty="0"/>
              <a:t>Unterricht</a:t>
            </a:r>
            <a:endParaRPr lang="ru-RU" b="0" dirty="0"/>
          </a:p>
          <a:p>
            <a:pPr indent="233363">
              <a:spcAft>
                <a:spcPts val="600"/>
              </a:spcAft>
            </a:pPr>
            <a:r>
              <a:rPr lang="uk-UA" b="0" dirty="0" smtClean="0">
                <a:solidFill>
                  <a:srgbClr val="002060"/>
                </a:solidFill>
              </a:rPr>
              <a:t>Напрями орієнтації навчання</a:t>
            </a:r>
            <a:endParaRPr lang="de-DE" b="0" dirty="0">
              <a:solidFill>
                <a:srgbClr val="002060"/>
              </a:solidFill>
            </a:endParaRPr>
          </a:p>
          <a:p>
            <a:pPr>
              <a:spcAft>
                <a:spcPts val="600"/>
              </a:spcAft>
            </a:pPr>
            <a:r>
              <a:rPr lang="de-DE" b="0" dirty="0" smtClean="0"/>
              <a:t>5. Schlussfolgerungen </a:t>
            </a:r>
            <a:r>
              <a:rPr lang="de-DE" b="0" dirty="0"/>
              <a:t>für die berufliche </a:t>
            </a:r>
            <a:r>
              <a:rPr lang="de-DE" b="0" dirty="0" smtClean="0"/>
              <a:t>Lehrerbildung</a:t>
            </a:r>
            <a:endParaRPr lang="uk-UA" b="0" dirty="0" smtClean="0"/>
          </a:p>
          <a:p>
            <a:pPr indent="223838">
              <a:spcAft>
                <a:spcPts val="600"/>
              </a:spcAft>
            </a:pPr>
            <a:r>
              <a:rPr lang="uk-UA" b="0" dirty="0" smtClean="0">
                <a:solidFill>
                  <a:srgbClr val="002060"/>
                </a:solidFill>
              </a:rPr>
              <a:t>Рекомендації для покращення професійної педагогічної освіти </a:t>
            </a:r>
            <a:endParaRPr lang="de-DE" b="0" dirty="0">
              <a:solidFill>
                <a:srgbClr val="002060"/>
              </a:solidFill>
            </a:endParaRPr>
          </a:p>
          <a:p>
            <a:pPr>
              <a:spcAft>
                <a:spcPts val="600"/>
              </a:spcAft>
            </a:pPr>
            <a:endParaRPr lang="de-DE" dirty="0"/>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11</a:t>
            </a:fld>
            <a:endParaRPr lang="de-DE" dirty="0"/>
          </a:p>
        </p:txBody>
      </p:sp>
      <p:sp>
        <p:nvSpPr>
          <p:cNvPr id="6" name="Datumsplatzhalter 5"/>
          <p:cNvSpPr>
            <a:spLocks noGrp="1"/>
          </p:cNvSpPr>
          <p:nvPr>
            <p:ph type="dt" sz="half" idx="2"/>
          </p:nvPr>
        </p:nvSpPr>
        <p:spPr/>
        <p:txBody>
          <a:bodyPr/>
          <a:lstStyle/>
          <a:p>
            <a:r>
              <a:rPr lang="de-DE" dirty="0"/>
              <a:t>10.10.2017</a:t>
            </a:r>
          </a:p>
        </p:txBody>
      </p:sp>
      <p:pic>
        <p:nvPicPr>
          <p:cNvPr id="9" name="Picture 2" descr="D:\Users\user\Desktop\Grafiken für Präsis_kostenlose Downloads\clock-163202_6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4812" y="404664"/>
            <a:ext cx="2130376" cy="150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592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4482" y="170747"/>
            <a:ext cx="8490541" cy="792088"/>
          </a:xfrm>
        </p:spPr>
        <p:txBody>
          <a:bodyPr/>
          <a:lstStyle/>
          <a:p>
            <a:r>
              <a:rPr lang="de-DE" dirty="0" smtClean="0"/>
              <a:t>Besonderheiten der Wirtschaftslehre</a:t>
            </a:r>
            <a:br>
              <a:rPr lang="de-DE" dirty="0" smtClean="0"/>
            </a:br>
            <a:r>
              <a:rPr lang="ru-RU" dirty="0" err="1" smtClean="0">
                <a:solidFill>
                  <a:srgbClr val="002060"/>
                </a:solidFill>
              </a:rPr>
              <a:t>Особливості</a:t>
            </a:r>
            <a:r>
              <a:rPr lang="ru-RU" dirty="0" smtClean="0">
                <a:solidFill>
                  <a:srgbClr val="002060"/>
                </a:solidFill>
              </a:rPr>
              <a:t> навчання економіки</a:t>
            </a:r>
            <a:endParaRPr lang="de-DE" dirty="0">
              <a:solidFill>
                <a:srgbClr val="002060"/>
              </a:solidFill>
            </a:endParaRPr>
          </a:p>
        </p:txBody>
      </p:sp>
      <p:sp>
        <p:nvSpPr>
          <p:cNvPr id="3" name="Inhaltsplatzhalter 2"/>
          <p:cNvSpPr>
            <a:spLocks noGrp="1"/>
          </p:cNvSpPr>
          <p:nvPr>
            <p:ph idx="1"/>
          </p:nvPr>
        </p:nvSpPr>
        <p:spPr>
          <a:xfrm>
            <a:off x="323850" y="1772816"/>
            <a:ext cx="8496300" cy="4320009"/>
          </a:xfrm>
        </p:spPr>
        <p:txBody>
          <a:bodyPr/>
          <a:lstStyle/>
          <a:p>
            <a:pPr marL="285750" lvl="1" indent="-285750">
              <a:buFont typeface="Symbol" panose="05050102010706020507" pitchFamily="18" charset="2"/>
              <a:buChar char="-"/>
            </a:pPr>
            <a:r>
              <a:rPr lang="de-DE" dirty="0" smtClean="0"/>
              <a:t>Bezugswissenschaft ist die Ökonomie</a:t>
            </a:r>
          </a:p>
          <a:p>
            <a:pPr marL="609750" lvl="2" indent="-285750">
              <a:buFont typeface="Symbol" panose="05050102010706020507" pitchFamily="18" charset="2"/>
              <a:buChar char="-"/>
            </a:pPr>
            <a:r>
              <a:rPr lang="de-DE" dirty="0" smtClean="0"/>
              <a:t>Ökonomie ist eine Realwissenschaft</a:t>
            </a:r>
            <a:r>
              <a:rPr lang="uk-UA" dirty="0" smtClean="0"/>
              <a:t> </a:t>
            </a:r>
            <a:endParaRPr lang="de-DE" dirty="0" smtClean="0"/>
          </a:p>
          <a:p>
            <a:pPr marL="1059750" lvl="3" indent="-285750">
              <a:buFont typeface="Symbol" panose="05050102010706020507" pitchFamily="18" charset="2"/>
              <a:buChar char="-"/>
            </a:pPr>
            <a:r>
              <a:rPr lang="de-DE" dirty="0" smtClean="0"/>
              <a:t>Bezug zur Wirklichkeit</a:t>
            </a:r>
            <a:r>
              <a:rPr lang="uk-UA" dirty="0" smtClean="0"/>
              <a:t> </a:t>
            </a:r>
            <a:endParaRPr lang="de-DE" dirty="0" smtClean="0"/>
          </a:p>
          <a:p>
            <a:pPr marL="1059750" lvl="3" indent="-285750">
              <a:buFont typeface="Symbol" panose="05050102010706020507" pitchFamily="18" charset="2"/>
              <a:buChar char="-"/>
            </a:pPr>
            <a:r>
              <a:rPr lang="de-DE" dirty="0" smtClean="0"/>
              <a:t>Bezug zu konkreten Gegenständen</a:t>
            </a:r>
          </a:p>
          <a:p>
            <a:pPr marL="1059750" lvl="3" indent="-285750">
              <a:buFont typeface="Symbol" panose="05050102010706020507" pitchFamily="18" charset="2"/>
              <a:buChar char="-"/>
            </a:pPr>
            <a:r>
              <a:rPr lang="de-DE" dirty="0" smtClean="0"/>
              <a:t>Bezug zu einem bestimmten menschlichen Verhalten in einer bestimmten Situation</a:t>
            </a:r>
          </a:p>
          <a:p>
            <a:pPr lvl="3" indent="0">
              <a:buNone/>
            </a:pPr>
            <a:endParaRPr lang="de-DE" dirty="0" smtClean="0"/>
          </a:p>
          <a:p>
            <a:pPr marL="285750" lvl="1" indent="-285750">
              <a:buFont typeface="Symbol" panose="05050102010706020507" pitchFamily="18" charset="2"/>
              <a:buChar char="-"/>
            </a:pPr>
            <a:r>
              <a:rPr lang="uk-UA" dirty="0">
                <a:solidFill>
                  <a:srgbClr val="002060"/>
                </a:solidFill>
              </a:rPr>
              <a:t> Щодо навчання економіки </a:t>
            </a:r>
            <a:endParaRPr lang="de-DE" dirty="0">
              <a:solidFill>
                <a:srgbClr val="002060"/>
              </a:solidFill>
            </a:endParaRPr>
          </a:p>
          <a:p>
            <a:pPr marL="609750" lvl="2" indent="-285750">
              <a:buFont typeface="Symbol" panose="05050102010706020507" pitchFamily="18" charset="2"/>
              <a:buChar char="-"/>
            </a:pPr>
            <a:r>
              <a:rPr lang="uk-UA" dirty="0" smtClean="0">
                <a:solidFill>
                  <a:srgbClr val="002060"/>
                </a:solidFill>
              </a:rPr>
              <a:t>Важливість економіки, як науки</a:t>
            </a:r>
            <a:endParaRPr lang="de-DE" dirty="0" smtClean="0">
              <a:solidFill>
                <a:srgbClr val="002060"/>
              </a:solidFill>
            </a:endParaRPr>
          </a:p>
          <a:p>
            <a:pPr marL="1059750" lvl="3" indent="-285750">
              <a:buFont typeface="Symbol" panose="05050102010706020507" pitchFamily="18" charset="2"/>
              <a:buChar char="-"/>
            </a:pPr>
            <a:r>
              <a:rPr lang="ru-RU" dirty="0" err="1" smtClean="0">
                <a:solidFill>
                  <a:srgbClr val="002060"/>
                </a:solidFill>
              </a:rPr>
              <a:t>Відношення</a:t>
            </a:r>
            <a:r>
              <a:rPr lang="ru-RU" dirty="0" smtClean="0">
                <a:solidFill>
                  <a:srgbClr val="002060"/>
                </a:solidFill>
              </a:rPr>
              <a:t> до </a:t>
            </a:r>
            <a:r>
              <a:rPr lang="ru-RU" dirty="0" err="1" smtClean="0">
                <a:solidFill>
                  <a:srgbClr val="002060"/>
                </a:solidFill>
              </a:rPr>
              <a:t>дійсності</a:t>
            </a:r>
            <a:endParaRPr lang="de-DE" dirty="0" smtClean="0">
              <a:solidFill>
                <a:srgbClr val="002060"/>
              </a:solidFill>
            </a:endParaRPr>
          </a:p>
          <a:p>
            <a:pPr marL="1059750" lvl="3" indent="-285750">
              <a:buFont typeface="Symbol" panose="05050102010706020507" pitchFamily="18" charset="2"/>
              <a:buChar char="-"/>
            </a:pPr>
            <a:r>
              <a:rPr lang="ru-RU" dirty="0" err="1" smtClean="0">
                <a:solidFill>
                  <a:srgbClr val="002060"/>
                </a:solidFill>
              </a:rPr>
              <a:t>Відношення</a:t>
            </a:r>
            <a:r>
              <a:rPr lang="ru-RU" dirty="0" smtClean="0">
                <a:solidFill>
                  <a:srgbClr val="002060"/>
                </a:solidFill>
              </a:rPr>
              <a:t> до </a:t>
            </a:r>
            <a:r>
              <a:rPr lang="ru-RU" dirty="0" err="1" smtClean="0">
                <a:solidFill>
                  <a:srgbClr val="002060"/>
                </a:solidFill>
              </a:rPr>
              <a:t>реальних</a:t>
            </a:r>
            <a:r>
              <a:rPr lang="ru-RU" dirty="0" smtClean="0">
                <a:solidFill>
                  <a:srgbClr val="002060"/>
                </a:solidFill>
              </a:rPr>
              <a:t> </a:t>
            </a:r>
            <a:r>
              <a:rPr lang="ru-RU" dirty="0" err="1" smtClean="0">
                <a:solidFill>
                  <a:srgbClr val="002060"/>
                </a:solidFill>
              </a:rPr>
              <a:t>об’єктів</a:t>
            </a:r>
            <a:endParaRPr lang="ru-RU" dirty="0" smtClean="0">
              <a:solidFill>
                <a:srgbClr val="002060"/>
              </a:solidFill>
            </a:endParaRPr>
          </a:p>
          <a:p>
            <a:pPr marL="1059750" lvl="3" indent="-285750">
              <a:buFont typeface="Symbol" panose="05050102010706020507" pitchFamily="18" charset="2"/>
              <a:buChar char="-"/>
            </a:pPr>
            <a:r>
              <a:rPr lang="ru-RU" dirty="0" smtClean="0">
                <a:solidFill>
                  <a:srgbClr val="002060"/>
                </a:solidFill>
              </a:rPr>
              <a:t>Правильна </a:t>
            </a:r>
            <a:r>
              <a:rPr lang="ru-RU" dirty="0" err="1" smtClean="0">
                <a:solidFill>
                  <a:srgbClr val="002060"/>
                </a:solidFill>
              </a:rPr>
              <a:t>поведінка</a:t>
            </a:r>
            <a:r>
              <a:rPr lang="ru-RU" dirty="0" smtClean="0">
                <a:solidFill>
                  <a:srgbClr val="002060"/>
                </a:solidFill>
              </a:rPr>
              <a:t> </a:t>
            </a:r>
            <a:r>
              <a:rPr lang="ru-RU" dirty="0" err="1" smtClean="0">
                <a:solidFill>
                  <a:srgbClr val="002060"/>
                </a:solidFill>
              </a:rPr>
              <a:t>людини</a:t>
            </a:r>
            <a:r>
              <a:rPr lang="ru-RU" dirty="0" smtClean="0">
                <a:solidFill>
                  <a:srgbClr val="002060"/>
                </a:solidFill>
              </a:rPr>
              <a:t> в </a:t>
            </a:r>
            <a:r>
              <a:rPr lang="ru-RU" dirty="0" err="1" smtClean="0">
                <a:solidFill>
                  <a:srgbClr val="002060"/>
                </a:solidFill>
              </a:rPr>
              <a:t>конкретній</a:t>
            </a:r>
            <a:r>
              <a:rPr lang="ru-RU" dirty="0" smtClean="0">
                <a:solidFill>
                  <a:srgbClr val="002060"/>
                </a:solidFill>
              </a:rPr>
              <a:t> </a:t>
            </a:r>
            <a:r>
              <a:rPr lang="ru-RU" dirty="0" err="1" smtClean="0">
                <a:solidFill>
                  <a:srgbClr val="002060"/>
                </a:solidFill>
              </a:rPr>
              <a:t>ситуаці</a:t>
            </a:r>
            <a:r>
              <a:rPr lang="ru-RU" dirty="0" err="1" smtClean="0"/>
              <a:t>ї</a:t>
            </a:r>
            <a:endParaRPr lang="ru-RU" dirty="0" smtClean="0"/>
          </a:p>
          <a:p>
            <a:pPr marL="1059750" lvl="3" indent="-285750">
              <a:buFont typeface="Symbol" panose="05050102010706020507" pitchFamily="18" charset="2"/>
              <a:buChar char="-"/>
            </a:pPr>
            <a:endParaRPr lang="de-DE" dirty="0"/>
          </a:p>
          <a:p>
            <a:pPr marL="1059750" lvl="3" indent="-285750">
              <a:buFont typeface="Symbol" panose="05050102010706020507" pitchFamily="18" charset="2"/>
              <a:buChar char="-"/>
            </a:pPr>
            <a:endParaRPr lang="de-DE" dirty="0" smtClean="0"/>
          </a:p>
          <a:p>
            <a:pPr marL="285750" lvl="1" indent="-285750">
              <a:buFont typeface="Symbol" panose="05050102010706020507" pitchFamily="18" charset="2"/>
              <a:buChar char="-"/>
            </a:pPr>
            <a:endParaRPr lang="de-DE" dirty="0" smtClean="0"/>
          </a:p>
          <a:p>
            <a:pPr lvl="1"/>
            <a:endParaRPr lang="de-DE" dirty="0" smtClean="0">
              <a:solidFill>
                <a:srgbClr val="C00000"/>
              </a:solidFill>
            </a:endParaRPr>
          </a:p>
        </p:txBody>
      </p:sp>
      <p:sp>
        <p:nvSpPr>
          <p:cNvPr id="4" name="Fußzeilenplatzhalter 3"/>
          <p:cNvSpPr>
            <a:spLocks noGrp="1"/>
          </p:cNvSpPr>
          <p:nvPr>
            <p:ph type="ftr" sz="quarter" idx="3"/>
          </p:nvPr>
        </p:nvSpPr>
        <p:spPr/>
        <p:txBody>
          <a:bodyPr/>
          <a:lstStyle/>
          <a:p>
            <a:r>
              <a:rPr lang="de-DE" smtClean="0"/>
              <a:t>Dozentenschulung in Lemberg, 10.-12.10.2017</a:t>
            </a:r>
            <a:endParaRPr lang="de-DE" dirty="0"/>
          </a:p>
        </p:txBody>
      </p:sp>
      <p:sp>
        <p:nvSpPr>
          <p:cNvPr id="5" name="Foliennummernplatzhalter 4"/>
          <p:cNvSpPr>
            <a:spLocks noGrp="1"/>
          </p:cNvSpPr>
          <p:nvPr>
            <p:ph type="sldNum" sz="quarter" idx="4"/>
          </p:nvPr>
        </p:nvSpPr>
        <p:spPr/>
        <p:txBody>
          <a:bodyPr/>
          <a:lstStyle/>
          <a:p>
            <a:fld id="{C05EE493-AD2E-4872-B2F6-8F12A747F0A5}" type="slidenum">
              <a:rPr lang="de-DE" smtClean="0"/>
              <a:pPr/>
              <a:t>12</a:t>
            </a:fld>
            <a:endParaRPr lang="de-DE" dirty="0"/>
          </a:p>
        </p:txBody>
      </p:sp>
      <p:sp>
        <p:nvSpPr>
          <p:cNvPr id="6" name="Datumsplatzhalter 5"/>
          <p:cNvSpPr>
            <a:spLocks noGrp="1"/>
          </p:cNvSpPr>
          <p:nvPr>
            <p:ph type="dt" sz="half" idx="2"/>
          </p:nvPr>
        </p:nvSpPr>
        <p:spPr/>
        <p:txBody>
          <a:bodyPr/>
          <a:lstStyle/>
          <a:p>
            <a:r>
              <a:rPr lang="de-DE" smtClean="0"/>
              <a:t>10.10.2017</a:t>
            </a:r>
            <a:endParaRPr lang="de-DE" dirty="0"/>
          </a:p>
        </p:txBody>
      </p:sp>
      <p:sp>
        <p:nvSpPr>
          <p:cNvPr id="7" name="Rechteck 6"/>
          <p:cNvSpPr/>
          <p:nvPr/>
        </p:nvSpPr>
        <p:spPr>
          <a:xfrm>
            <a:off x="323528" y="5883949"/>
            <a:ext cx="8637461" cy="523220"/>
          </a:xfrm>
          <a:prstGeom prst="rect">
            <a:avLst/>
          </a:prstGeom>
        </p:spPr>
        <p:txBody>
          <a:bodyPr wrap="square">
            <a:spAutoFit/>
          </a:bodyPr>
          <a:lstStyle/>
          <a:p>
            <a:pPr algn="r"/>
            <a:r>
              <a:rPr lang="de-DE" sz="1400" kern="0" dirty="0" smtClean="0"/>
              <a:t>(Speth/Berner</a:t>
            </a:r>
            <a:r>
              <a:rPr lang="de-DE" sz="1400" kern="0" dirty="0"/>
              <a:t>, 2016, S. </a:t>
            </a:r>
            <a:r>
              <a:rPr lang="de-DE" sz="1400" kern="0" dirty="0" smtClean="0"/>
              <a:t>21+124; Kaiser/Kaminski, 2012, S. 31f.; </a:t>
            </a:r>
          </a:p>
          <a:p>
            <a:pPr algn="r"/>
            <a:r>
              <a:rPr lang="de-DE" sz="1400" kern="0" dirty="0" smtClean="0"/>
              <a:t>Fiedler/König, 1991, S. 10ff</a:t>
            </a:r>
            <a:r>
              <a:rPr lang="de-DE" sz="1400" kern="0" dirty="0"/>
              <a:t>.; </a:t>
            </a:r>
            <a:r>
              <a:rPr lang="de-DE" sz="1400" kern="0" dirty="0" err="1"/>
              <a:t>Dauenhauer</a:t>
            </a:r>
            <a:r>
              <a:rPr lang="de-DE" sz="1400" kern="0" dirty="0"/>
              <a:t>, 1978, S. </a:t>
            </a:r>
            <a:r>
              <a:rPr lang="de-DE" sz="1400" kern="0" dirty="0" smtClean="0"/>
              <a:t>63f.)</a:t>
            </a:r>
            <a:endParaRPr lang="de-DE" sz="1400" dirty="0"/>
          </a:p>
        </p:txBody>
      </p:sp>
    </p:spTree>
    <p:extLst>
      <p:ext uri="{BB962C8B-B14F-4D97-AF65-F5344CB8AC3E}">
        <p14:creationId xmlns:p14="http://schemas.microsoft.com/office/powerpoint/2010/main" val="988721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4482" y="170747"/>
            <a:ext cx="8490541" cy="792088"/>
          </a:xfrm>
        </p:spPr>
        <p:txBody>
          <a:bodyPr/>
          <a:lstStyle/>
          <a:p>
            <a:r>
              <a:rPr lang="de-DE" dirty="0" smtClean="0"/>
              <a:t>Besonderheiten der Wirtschaftslehre</a:t>
            </a:r>
            <a:r>
              <a:rPr lang="uk-UA" dirty="0" smtClean="0"/>
              <a:t/>
            </a:r>
            <a:br>
              <a:rPr lang="uk-UA" dirty="0" smtClean="0"/>
            </a:br>
            <a:r>
              <a:rPr lang="ru-RU" dirty="0" smtClean="0"/>
              <a:t> </a:t>
            </a:r>
            <a:r>
              <a:rPr lang="ru-RU" dirty="0" err="1" smtClean="0">
                <a:solidFill>
                  <a:srgbClr val="002060"/>
                </a:solidFill>
              </a:rPr>
              <a:t>Особливості</a:t>
            </a:r>
            <a:r>
              <a:rPr lang="ru-RU" dirty="0" smtClean="0">
                <a:solidFill>
                  <a:srgbClr val="002060"/>
                </a:solidFill>
              </a:rPr>
              <a:t> навчання економіки </a:t>
            </a:r>
            <a:r>
              <a:rPr lang="de-DE" dirty="0" smtClean="0"/>
              <a:t/>
            </a:r>
            <a:br>
              <a:rPr lang="de-DE" dirty="0" smtClean="0"/>
            </a:br>
            <a:endParaRPr lang="de-DE" dirty="0"/>
          </a:p>
        </p:txBody>
      </p:sp>
      <p:sp>
        <p:nvSpPr>
          <p:cNvPr id="3" name="Inhaltsplatzhalter 2"/>
          <p:cNvSpPr>
            <a:spLocks noGrp="1"/>
          </p:cNvSpPr>
          <p:nvPr>
            <p:ph idx="1"/>
          </p:nvPr>
        </p:nvSpPr>
        <p:spPr>
          <a:xfrm>
            <a:off x="323850" y="1772816"/>
            <a:ext cx="8496300" cy="4320009"/>
          </a:xfrm>
        </p:spPr>
        <p:txBody>
          <a:bodyPr/>
          <a:lstStyle/>
          <a:p>
            <a:pPr marL="285750" lvl="1" indent="-285750">
              <a:spcBef>
                <a:spcPts val="600"/>
              </a:spcBef>
              <a:buFont typeface="Symbol" panose="05050102010706020507" pitchFamily="18" charset="2"/>
              <a:buChar char="-"/>
            </a:pPr>
            <a:r>
              <a:rPr lang="de-DE" dirty="0" smtClean="0"/>
              <a:t>Herausforderungen:</a:t>
            </a:r>
          </a:p>
          <a:p>
            <a:pPr marL="609750" lvl="2" indent="-285750">
              <a:buFont typeface="Symbol" panose="05050102010706020507" pitchFamily="18" charset="2"/>
              <a:buChar char="-"/>
            </a:pPr>
            <a:r>
              <a:rPr lang="de-DE" dirty="0" smtClean="0"/>
              <a:t>Wirklichkeit verändert sich laufend</a:t>
            </a:r>
          </a:p>
          <a:p>
            <a:pPr marL="609750" lvl="2" indent="-285750">
              <a:buFont typeface="Symbol" panose="05050102010706020507" pitchFamily="18" charset="2"/>
              <a:buChar char="-"/>
            </a:pPr>
            <a:r>
              <a:rPr lang="de-DE" dirty="0" smtClean="0"/>
              <a:t>Verflechtung mit anderen gesellschaftlichen Bereichen</a:t>
            </a:r>
          </a:p>
          <a:p>
            <a:pPr marL="609750" lvl="2" indent="-285750">
              <a:buFont typeface="Symbol" panose="05050102010706020507" pitchFamily="18" charset="2"/>
              <a:buChar char="-"/>
            </a:pPr>
            <a:r>
              <a:rPr lang="de-DE" dirty="0" smtClean="0"/>
              <a:t>Abhängigkeit von moralischen Werten, Überzeugungen und politischen Interessen</a:t>
            </a:r>
          </a:p>
          <a:p>
            <a:pPr marL="609750" lvl="2" indent="-285750">
              <a:buFont typeface="Symbol" panose="05050102010706020507" pitchFamily="18" charset="2"/>
              <a:buChar char="-"/>
            </a:pPr>
            <a:r>
              <a:rPr lang="de-DE" dirty="0" smtClean="0"/>
              <a:t>Menschliches Verhalten ist nur sehr bedingt berechenbar</a:t>
            </a:r>
          </a:p>
          <a:p>
            <a:pPr marL="609750" lvl="2" indent="-285750">
              <a:buFont typeface="Symbol" panose="05050102010706020507" pitchFamily="18" charset="2"/>
              <a:buChar char="-"/>
            </a:pPr>
            <a:r>
              <a:rPr lang="de-DE" dirty="0" smtClean="0"/>
              <a:t>Ökonomie als Wissenschaft orientiert sich oft an Modellen, die die Wirklichkeit stark vereinfachen und nicht in der Komplexität, in der sie im Beruf erlebt wird, widergeben</a:t>
            </a:r>
          </a:p>
          <a:p>
            <a:pPr lvl="2" indent="0">
              <a:buNone/>
            </a:pPr>
            <a:endParaRPr lang="de-DE" dirty="0" smtClean="0"/>
          </a:p>
          <a:p>
            <a:pPr marL="285750" lvl="1" indent="-285750">
              <a:buFont typeface="Symbol" panose="05050102010706020507" pitchFamily="18" charset="2"/>
              <a:buChar char="-"/>
            </a:pPr>
            <a:r>
              <a:rPr lang="ru-RU" dirty="0" err="1" smtClean="0">
                <a:solidFill>
                  <a:srgbClr val="002060"/>
                </a:solidFill>
              </a:rPr>
              <a:t>Головні</a:t>
            </a:r>
            <a:r>
              <a:rPr lang="ru-RU" dirty="0" smtClean="0">
                <a:solidFill>
                  <a:srgbClr val="002060"/>
                </a:solidFill>
              </a:rPr>
              <a:t> </a:t>
            </a:r>
            <a:r>
              <a:rPr lang="ru-RU" dirty="0" err="1" smtClean="0">
                <a:solidFill>
                  <a:srgbClr val="002060"/>
                </a:solidFill>
              </a:rPr>
              <a:t>проблеми</a:t>
            </a:r>
            <a:r>
              <a:rPr lang="ru-RU" dirty="0" smtClean="0">
                <a:solidFill>
                  <a:srgbClr val="002060"/>
                </a:solidFill>
              </a:rPr>
              <a:t>:</a:t>
            </a:r>
            <a:endParaRPr lang="de-DE" dirty="0" smtClean="0">
              <a:solidFill>
                <a:srgbClr val="002060"/>
              </a:solidFill>
            </a:endParaRPr>
          </a:p>
          <a:p>
            <a:pPr marL="609750" lvl="2" indent="-285750">
              <a:buFont typeface="Symbol" panose="05050102010706020507" pitchFamily="18" charset="2"/>
              <a:buChar char="-"/>
            </a:pPr>
            <a:r>
              <a:rPr lang="ru-RU" dirty="0" err="1" smtClean="0">
                <a:solidFill>
                  <a:srgbClr val="002060"/>
                </a:solidFill>
              </a:rPr>
              <a:t>Світ</a:t>
            </a:r>
            <a:r>
              <a:rPr lang="ru-RU" dirty="0" smtClean="0">
                <a:solidFill>
                  <a:srgbClr val="002060"/>
                </a:solidFill>
              </a:rPr>
              <a:t> </a:t>
            </a:r>
            <a:r>
              <a:rPr lang="ru-RU" dirty="0" err="1" smtClean="0">
                <a:solidFill>
                  <a:srgbClr val="002060"/>
                </a:solidFill>
              </a:rPr>
              <a:t>постійно</a:t>
            </a:r>
            <a:r>
              <a:rPr lang="ru-RU" dirty="0" smtClean="0">
                <a:solidFill>
                  <a:srgbClr val="002060"/>
                </a:solidFill>
              </a:rPr>
              <a:t> </a:t>
            </a:r>
            <a:r>
              <a:rPr lang="ru-RU" dirty="0" err="1" smtClean="0">
                <a:solidFill>
                  <a:srgbClr val="002060"/>
                </a:solidFill>
              </a:rPr>
              <a:t>змінюється</a:t>
            </a:r>
            <a:endParaRPr lang="de-DE" dirty="0" smtClean="0">
              <a:solidFill>
                <a:srgbClr val="002060"/>
              </a:solidFill>
            </a:endParaRPr>
          </a:p>
          <a:p>
            <a:pPr marL="609750" lvl="2" indent="-285750">
              <a:buFont typeface="Symbol" panose="05050102010706020507" pitchFamily="18" charset="2"/>
              <a:buChar char="-"/>
            </a:pPr>
            <a:r>
              <a:rPr lang="ru-RU" dirty="0" err="1" smtClean="0">
                <a:solidFill>
                  <a:srgbClr val="002060"/>
                </a:solidFill>
              </a:rPr>
              <a:t>Взаємозв’язок</a:t>
            </a:r>
            <a:r>
              <a:rPr lang="ru-RU" dirty="0" smtClean="0">
                <a:solidFill>
                  <a:srgbClr val="002060"/>
                </a:solidFill>
              </a:rPr>
              <a:t> </a:t>
            </a:r>
            <a:r>
              <a:rPr lang="ru-RU" dirty="0" err="1" smtClean="0">
                <a:solidFill>
                  <a:srgbClr val="002060"/>
                </a:solidFill>
              </a:rPr>
              <a:t>з</a:t>
            </a:r>
            <a:r>
              <a:rPr lang="ru-RU" dirty="0" smtClean="0">
                <a:solidFill>
                  <a:srgbClr val="002060"/>
                </a:solidFill>
              </a:rPr>
              <a:t> </a:t>
            </a:r>
            <a:r>
              <a:rPr lang="ru-RU" dirty="0" err="1" smtClean="0">
                <a:solidFill>
                  <a:srgbClr val="002060"/>
                </a:solidFill>
              </a:rPr>
              <a:t>іншими</a:t>
            </a:r>
            <a:r>
              <a:rPr lang="ru-RU" dirty="0" smtClean="0">
                <a:solidFill>
                  <a:srgbClr val="002060"/>
                </a:solidFill>
              </a:rPr>
              <a:t> </a:t>
            </a:r>
            <a:r>
              <a:rPr lang="ru-RU" dirty="0" err="1" smtClean="0">
                <a:solidFill>
                  <a:srgbClr val="002060"/>
                </a:solidFill>
              </a:rPr>
              <a:t>соціальними</a:t>
            </a:r>
            <a:r>
              <a:rPr lang="ru-RU" dirty="0" smtClean="0">
                <a:solidFill>
                  <a:srgbClr val="002060"/>
                </a:solidFill>
              </a:rPr>
              <a:t> сферами</a:t>
            </a:r>
            <a:endParaRPr lang="de-DE" dirty="0" smtClean="0">
              <a:solidFill>
                <a:srgbClr val="002060"/>
              </a:solidFill>
            </a:endParaRPr>
          </a:p>
          <a:p>
            <a:pPr marL="609750" lvl="2" indent="-285750">
              <a:buFont typeface="Symbol" panose="05050102010706020507" pitchFamily="18" charset="2"/>
              <a:buChar char="-"/>
            </a:pPr>
            <a:r>
              <a:rPr lang="ru-RU" dirty="0" err="1" smtClean="0">
                <a:solidFill>
                  <a:srgbClr val="002060"/>
                </a:solidFill>
              </a:rPr>
              <a:t>Залежність</a:t>
            </a:r>
            <a:r>
              <a:rPr lang="ru-RU" dirty="0" smtClean="0">
                <a:solidFill>
                  <a:srgbClr val="002060"/>
                </a:solidFill>
              </a:rPr>
              <a:t> </a:t>
            </a:r>
            <a:r>
              <a:rPr lang="ru-RU" dirty="0" err="1" smtClean="0">
                <a:solidFill>
                  <a:srgbClr val="002060"/>
                </a:solidFill>
              </a:rPr>
              <a:t>від</a:t>
            </a:r>
            <a:r>
              <a:rPr lang="ru-RU" dirty="0" smtClean="0">
                <a:solidFill>
                  <a:srgbClr val="002060"/>
                </a:solidFill>
              </a:rPr>
              <a:t> </a:t>
            </a:r>
            <a:r>
              <a:rPr lang="ru-RU" dirty="0" err="1" smtClean="0">
                <a:solidFill>
                  <a:srgbClr val="002060"/>
                </a:solidFill>
              </a:rPr>
              <a:t>моральних</a:t>
            </a:r>
            <a:r>
              <a:rPr lang="ru-RU" dirty="0" smtClean="0">
                <a:solidFill>
                  <a:srgbClr val="002060"/>
                </a:solidFill>
              </a:rPr>
              <a:t> </a:t>
            </a:r>
            <a:r>
              <a:rPr lang="ru-RU" dirty="0" err="1" smtClean="0">
                <a:solidFill>
                  <a:srgbClr val="002060"/>
                </a:solidFill>
              </a:rPr>
              <a:t>цінностей</a:t>
            </a:r>
            <a:r>
              <a:rPr lang="ru-RU" dirty="0" smtClean="0">
                <a:solidFill>
                  <a:srgbClr val="002060"/>
                </a:solidFill>
              </a:rPr>
              <a:t>, </a:t>
            </a:r>
            <a:r>
              <a:rPr lang="ru-RU" dirty="0" err="1" smtClean="0">
                <a:solidFill>
                  <a:srgbClr val="002060"/>
                </a:solidFill>
              </a:rPr>
              <a:t>переконань</a:t>
            </a:r>
            <a:r>
              <a:rPr lang="ru-RU" dirty="0" smtClean="0">
                <a:solidFill>
                  <a:srgbClr val="002060"/>
                </a:solidFill>
              </a:rPr>
              <a:t> та </a:t>
            </a:r>
            <a:r>
              <a:rPr lang="ru-RU" dirty="0" err="1" smtClean="0">
                <a:solidFill>
                  <a:srgbClr val="002060"/>
                </a:solidFill>
              </a:rPr>
              <a:t>політичних</a:t>
            </a:r>
            <a:r>
              <a:rPr lang="ru-RU" dirty="0" smtClean="0">
                <a:solidFill>
                  <a:srgbClr val="002060"/>
                </a:solidFill>
              </a:rPr>
              <a:t> </a:t>
            </a:r>
            <a:r>
              <a:rPr lang="ru-RU" dirty="0" err="1" smtClean="0">
                <a:solidFill>
                  <a:srgbClr val="002060"/>
                </a:solidFill>
              </a:rPr>
              <a:t>інтересів</a:t>
            </a:r>
            <a:endParaRPr lang="ru-RU" dirty="0" smtClean="0">
              <a:solidFill>
                <a:srgbClr val="002060"/>
              </a:solidFill>
            </a:endParaRPr>
          </a:p>
          <a:p>
            <a:pPr marL="609750" lvl="2" indent="-285750">
              <a:buFont typeface="Symbol" panose="05050102010706020507" pitchFamily="18" charset="2"/>
              <a:buChar char="-"/>
            </a:pPr>
            <a:r>
              <a:rPr lang="ru-RU" dirty="0" err="1" smtClean="0">
                <a:solidFill>
                  <a:srgbClr val="002060"/>
                </a:solidFill>
              </a:rPr>
              <a:t>Непередбачуваність</a:t>
            </a:r>
            <a:r>
              <a:rPr lang="ru-RU" dirty="0" smtClean="0">
                <a:solidFill>
                  <a:srgbClr val="002060"/>
                </a:solidFill>
              </a:rPr>
              <a:t> </a:t>
            </a:r>
            <a:r>
              <a:rPr lang="ru-RU" dirty="0" err="1" smtClean="0">
                <a:solidFill>
                  <a:srgbClr val="002060"/>
                </a:solidFill>
              </a:rPr>
              <a:t>людської</a:t>
            </a:r>
            <a:r>
              <a:rPr lang="ru-RU" dirty="0" smtClean="0">
                <a:solidFill>
                  <a:srgbClr val="002060"/>
                </a:solidFill>
              </a:rPr>
              <a:t> </a:t>
            </a:r>
            <a:r>
              <a:rPr lang="ru-RU" dirty="0" err="1" smtClean="0">
                <a:solidFill>
                  <a:srgbClr val="002060"/>
                </a:solidFill>
              </a:rPr>
              <a:t>поведінка</a:t>
            </a:r>
            <a:endParaRPr lang="ru-RU" dirty="0" smtClean="0">
              <a:solidFill>
                <a:srgbClr val="002060"/>
              </a:solidFill>
            </a:endParaRPr>
          </a:p>
          <a:p>
            <a:pPr marL="609750" lvl="2" indent="-285750">
              <a:buFont typeface="Symbol" panose="05050102010706020507" pitchFamily="18" charset="2"/>
              <a:buChar char="-"/>
            </a:pPr>
            <a:r>
              <a:rPr lang="ru-RU" dirty="0" err="1" smtClean="0">
                <a:solidFill>
                  <a:srgbClr val="002060"/>
                </a:solidFill>
              </a:rPr>
              <a:t>Економіка</a:t>
            </a:r>
            <a:r>
              <a:rPr lang="ru-RU" dirty="0" smtClean="0">
                <a:solidFill>
                  <a:srgbClr val="002060"/>
                </a:solidFill>
              </a:rPr>
              <a:t>, як наука часто </a:t>
            </a:r>
            <a:r>
              <a:rPr lang="ru-RU" dirty="0" err="1" smtClean="0">
                <a:solidFill>
                  <a:srgbClr val="002060"/>
                </a:solidFill>
              </a:rPr>
              <a:t>ґрунтується</a:t>
            </a:r>
            <a:r>
              <a:rPr lang="ru-RU" dirty="0" smtClean="0">
                <a:solidFill>
                  <a:srgbClr val="002060"/>
                </a:solidFill>
              </a:rPr>
              <a:t> на моделях, </a:t>
            </a:r>
            <a:r>
              <a:rPr lang="ru-RU" dirty="0" err="1" smtClean="0">
                <a:solidFill>
                  <a:srgbClr val="002060"/>
                </a:solidFill>
              </a:rPr>
              <a:t>які</a:t>
            </a:r>
            <a:r>
              <a:rPr lang="ru-RU" dirty="0" smtClean="0">
                <a:solidFill>
                  <a:srgbClr val="002060"/>
                </a:solidFill>
              </a:rPr>
              <a:t> </a:t>
            </a:r>
            <a:r>
              <a:rPr lang="ru-RU" dirty="0" err="1" smtClean="0">
                <a:solidFill>
                  <a:srgbClr val="002060"/>
                </a:solidFill>
              </a:rPr>
              <a:t>спрощують</a:t>
            </a:r>
            <a:r>
              <a:rPr lang="ru-RU" dirty="0" smtClean="0">
                <a:solidFill>
                  <a:srgbClr val="002060"/>
                </a:solidFill>
              </a:rPr>
              <a:t> </a:t>
            </a:r>
            <a:r>
              <a:rPr lang="ru-RU" dirty="0" err="1" smtClean="0">
                <a:solidFill>
                  <a:srgbClr val="002060"/>
                </a:solidFill>
              </a:rPr>
              <a:t>реальність</a:t>
            </a:r>
            <a:r>
              <a:rPr lang="ru-RU" dirty="0" smtClean="0">
                <a:solidFill>
                  <a:srgbClr val="002060"/>
                </a:solidFill>
              </a:rPr>
              <a:t> </a:t>
            </a:r>
            <a:r>
              <a:rPr lang="ru-RU" dirty="0" err="1" smtClean="0">
                <a:solidFill>
                  <a:srgbClr val="002060"/>
                </a:solidFill>
              </a:rPr>
              <a:t>і</a:t>
            </a:r>
            <a:r>
              <a:rPr lang="ru-RU" dirty="0" smtClean="0">
                <a:solidFill>
                  <a:srgbClr val="002060"/>
                </a:solidFill>
              </a:rPr>
              <a:t> не </a:t>
            </a:r>
            <a:r>
              <a:rPr lang="ru-RU" dirty="0" err="1" smtClean="0">
                <a:solidFill>
                  <a:srgbClr val="002060"/>
                </a:solidFill>
              </a:rPr>
              <a:t>відображаютьусіх</a:t>
            </a:r>
            <a:r>
              <a:rPr lang="ru-RU" dirty="0" smtClean="0">
                <a:solidFill>
                  <a:srgbClr val="002060"/>
                </a:solidFill>
              </a:rPr>
              <a:t> складностей,  </a:t>
            </a:r>
            <a:r>
              <a:rPr lang="ru-RU" dirty="0" err="1" smtClean="0">
                <a:solidFill>
                  <a:srgbClr val="002060"/>
                </a:solidFill>
              </a:rPr>
              <a:t>які</a:t>
            </a:r>
            <a:r>
              <a:rPr lang="ru-RU" dirty="0" smtClean="0">
                <a:solidFill>
                  <a:srgbClr val="002060"/>
                </a:solidFill>
              </a:rPr>
              <a:t> </a:t>
            </a:r>
            <a:r>
              <a:rPr lang="ru-RU" dirty="0" err="1" smtClean="0">
                <a:solidFill>
                  <a:srgbClr val="002060"/>
                </a:solidFill>
              </a:rPr>
              <a:t>включає</a:t>
            </a:r>
            <a:r>
              <a:rPr lang="ru-RU" dirty="0" smtClean="0">
                <a:solidFill>
                  <a:srgbClr val="002060"/>
                </a:solidFill>
              </a:rPr>
              <a:t>  в себе </a:t>
            </a:r>
            <a:r>
              <a:rPr lang="ru-RU" dirty="0" err="1" smtClean="0">
                <a:solidFill>
                  <a:srgbClr val="002060"/>
                </a:solidFill>
              </a:rPr>
              <a:t>ця</a:t>
            </a:r>
            <a:r>
              <a:rPr lang="ru-RU" dirty="0" smtClean="0">
                <a:solidFill>
                  <a:srgbClr val="002060"/>
                </a:solidFill>
              </a:rPr>
              <a:t> </a:t>
            </a:r>
            <a:r>
              <a:rPr lang="ru-RU" dirty="0" err="1" smtClean="0">
                <a:solidFill>
                  <a:srgbClr val="002060"/>
                </a:solidFill>
              </a:rPr>
              <a:t>професія</a:t>
            </a:r>
            <a:endParaRPr lang="ru-RU" dirty="0" smtClean="0">
              <a:solidFill>
                <a:srgbClr val="002060"/>
              </a:solidFill>
            </a:endParaRPr>
          </a:p>
          <a:p>
            <a:pPr marL="609750" lvl="2" indent="-285750">
              <a:buFont typeface="Symbol" panose="05050102010706020507" pitchFamily="18" charset="2"/>
              <a:buChar char="-"/>
            </a:pPr>
            <a:endParaRPr lang="de-DE" dirty="0" smtClean="0"/>
          </a:p>
          <a:p>
            <a:pPr marL="609750" lvl="2" indent="-285750">
              <a:buFont typeface="Symbol" panose="05050102010706020507" pitchFamily="18" charset="2"/>
              <a:buChar char="-"/>
            </a:pPr>
            <a:endParaRPr lang="de-DE" dirty="0" smtClean="0"/>
          </a:p>
          <a:p>
            <a:pPr lvl="1"/>
            <a:endParaRPr lang="de-DE" dirty="0" smtClean="0">
              <a:solidFill>
                <a:srgbClr val="C00000"/>
              </a:solidFill>
            </a:endParaRPr>
          </a:p>
        </p:txBody>
      </p:sp>
      <p:sp>
        <p:nvSpPr>
          <p:cNvPr id="4" name="Fußzeilenplatzhalter 3"/>
          <p:cNvSpPr>
            <a:spLocks noGrp="1"/>
          </p:cNvSpPr>
          <p:nvPr>
            <p:ph type="ftr" sz="quarter" idx="3"/>
          </p:nvPr>
        </p:nvSpPr>
        <p:spPr/>
        <p:txBody>
          <a:bodyPr/>
          <a:lstStyle/>
          <a:p>
            <a:r>
              <a:rPr lang="de-DE" smtClean="0"/>
              <a:t>Dozentenschulung in Lemberg, 10.-12.10.2017</a:t>
            </a:r>
            <a:endParaRPr lang="de-DE" dirty="0"/>
          </a:p>
        </p:txBody>
      </p:sp>
      <p:sp>
        <p:nvSpPr>
          <p:cNvPr id="5" name="Foliennummernplatzhalter 4"/>
          <p:cNvSpPr>
            <a:spLocks noGrp="1"/>
          </p:cNvSpPr>
          <p:nvPr>
            <p:ph type="sldNum" sz="quarter" idx="4"/>
          </p:nvPr>
        </p:nvSpPr>
        <p:spPr/>
        <p:txBody>
          <a:bodyPr/>
          <a:lstStyle/>
          <a:p>
            <a:fld id="{C05EE493-AD2E-4872-B2F6-8F12A747F0A5}" type="slidenum">
              <a:rPr lang="de-DE" smtClean="0"/>
              <a:pPr/>
              <a:t>13</a:t>
            </a:fld>
            <a:endParaRPr lang="de-DE" dirty="0"/>
          </a:p>
        </p:txBody>
      </p:sp>
      <p:sp>
        <p:nvSpPr>
          <p:cNvPr id="6" name="Datumsplatzhalter 5"/>
          <p:cNvSpPr>
            <a:spLocks noGrp="1"/>
          </p:cNvSpPr>
          <p:nvPr>
            <p:ph type="dt" sz="half" idx="2"/>
          </p:nvPr>
        </p:nvSpPr>
        <p:spPr/>
        <p:txBody>
          <a:bodyPr/>
          <a:lstStyle/>
          <a:p>
            <a:r>
              <a:rPr lang="de-DE" smtClean="0"/>
              <a:t>10.10.2017</a:t>
            </a:r>
            <a:endParaRPr lang="de-DE" dirty="0"/>
          </a:p>
        </p:txBody>
      </p:sp>
      <p:sp>
        <p:nvSpPr>
          <p:cNvPr id="7" name="Rechteck 6"/>
          <p:cNvSpPr/>
          <p:nvPr/>
        </p:nvSpPr>
        <p:spPr>
          <a:xfrm>
            <a:off x="323528" y="5883949"/>
            <a:ext cx="8637461" cy="523220"/>
          </a:xfrm>
          <a:prstGeom prst="rect">
            <a:avLst/>
          </a:prstGeom>
        </p:spPr>
        <p:txBody>
          <a:bodyPr wrap="square">
            <a:spAutoFit/>
          </a:bodyPr>
          <a:lstStyle/>
          <a:p>
            <a:pPr algn="r"/>
            <a:r>
              <a:rPr lang="de-DE" sz="1400" kern="0" dirty="0" smtClean="0"/>
              <a:t>(Speth/Berner</a:t>
            </a:r>
            <a:r>
              <a:rPr lang="de-DE" sz="1400" kern="0" dirty="0"/>
              <a:t>, 2016, S. </a:t>
            </a:r>
            <a:r>
              <a:rPr lang="de-DE" sz="1400" kern="0" dirty="0" smtClean="0"/>
              <a:t>21+124; Kaiser/Kaminski, 2012, S. 31f.; </a:t>
            </a:r>
          </a:p>
          <a:p>
            <a:pPr algn="r"/>
            <a:r>
              <a:rPr lang="de-DE" sz="1400" kern="0" dirty="0" smtClean="0"/>
              <a:t>Fiedler/König, 1991, S. 10ff</a:t>
            </a:r>
            <a:r>
              <a:rPr lang="de-DE" sz="1400" kern="0" dirty="0"/>
              <a:t>.; </a:t>
            </a:r>
            <a:r>
              <a:rPr lang="de-DE" sz="1400" kern="0" dirty="0" err="1"/>
              <a:t>Dauenhauer</a:t>
            </a:r>
            <a:r>
              <a:rPr lang="de-DE" sz="1400" kern="0" dirty="0"/>
              <a:t>, 1978, S. </a:t>
            </a:r>
            <a:r>
              <a:rPr lang="de-DE" sz="1400" kern="0" dirty="0" smtClean="0"/>
              <a:t>63f.)</a:t>
            </a:r>
            <a:endParaRPr lang="de-DE" sz="1400" dirty="0"/>
          </a:p>
        </p:txBody>
      </p:sp>
    </p:spTree>
    <p:extLst>
      <p:ext uri="{BB962C8B-B14F-4D97-AF65-F5344CB8AC3E}">
        <p14:creationId xmlns:p14="http://schemas.microsoft.com/office/powerpoint/2010/main" val="1796058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50" y="1772816"/>
            <a:ext cx="8496300" cy="4320009"/>
          </a:xfrm>
        </p:spPr>
        <p:txBody>
          <a:bodyPr/>
          <a:lstStyle/>
          <a:p>
            <a:pPr marL="285750" lvl="1" indent="-285750">
              <a:buFont typeface="Symbol" panose="05050102010706020507" pitchFamily="18" charset="2"/>
              <a:buChar char="-"/>
            </a:pPr>
            <a:r>
              <a:rPr lang="de-DE" dirty="0"/>
              <a:t>Wirtschaftslehre an beruflichen Schulen dient der konkreten Vorbereitung auf den Beruf:</a:t>
            </a:r>
          </a:p>
          <a:p>
            <a:pPr marL="609750" lvl="2" indent="-285750">
              <a:buFont typeface="Symbol" panose="05050102010706020507" pitchFamily="18" charset="2"/>
              <a:buChar char="-"/>
            </a:pPr>
            <a:r>
              <a:rPr lang="de-DE" dirty="0"/>
              <a:t>Ziel: </a:t>
            </a:r>
            <a:r>
              <a:rPr lang="de-DE" b="1" dirty="0"/>
              <a:t>berufliche Handlungskompetenz</a:t>
            </a:r>
          </a:p>
          <a:p>
            <a:pPr marL="1059750" lvl="3" indent="-285750">
              <a:buFont typeface="Symbol" panose="05050102010706020507" pitchFamily="18" charset="2"/>
              <a:buChar char="-"/>
            </a:pPr>
            <a:r>
              <a:rPr lang="de-DE" dirty="0"/>
              <a:t>Fähigkeit zum selbstständigen Arbeiten im </a:t>
            </a:r>
            <a:r>
              <a:rPr lang="de-DE" dirty="0" smtClean="0"/>
              <a:t>Beruf</a:t>
            </a:r>
          </a:p>
          <a:p>
            <a:pPr marL="1059750" lvl="3" indent="-285750">
              <a:buFont typeface="Symbol" panose="05050102010706020507" pitchFamily="18" charset="2"/>
              <a:buChar char="-"/>
            </a:pPr>
            <a:r>
              <a:rPr lang="de-DE" dirty="0" smtClean="0"/>
              <a:t>Fähigkeit konkrete Probleme am Arbeitsplatz zu lösen</a:t>
            </a:r>
            <a:endParaRPr lang="de-DE" dirty="0"/>
          </a:p>
          <a:p>
            <a:pPr marL="1059750" lvl="3" indent="-285750">
              <a:buFont typeface="Symbol" panose="05050102010706020507" pitchFamily="18" charset="2"/>
              <a:buChar char="-"/>
            </a:pPr>
            <a:r>
              <a:rPr lang="de-DE" dirty="0"/>
              <a:t>Fähigkeit, Geschäftsprozesse als Ganze zu überschauen und </a:t>
            </a:r>
            <a:r>
              <a:rPr lang="de-DE" dirty="0" smtClean="0"/>
              <a:t>einzuordnen</a:t>
            </a:r>
          </a:p>
          <a:p>
            <a:pPr marL="285750" lvl="1" indent="-285750">
              <a:spcBef>
                <a:spcPts val="600"/>
              </a:spcBef>
              <a:buFont typeface="Wingdings" panose="05000000000000000000" pitchFamily="2" charset="2"/>
              <a:buChar char="Ø"/>
            </a:pPr>
            <a:r>
              <a:rPr lang="de-DE" b="1" dirty="0">
                <a:solidFill>
                  <a:schemeClr val="accent1"/>
                </a:solidFill>
              </a:rPr>
              <a:t>1. Was heißt das für den Unterricht an beruflichen Schulen?</a:t>
            </a:r>
          </a:p>
          <a:p>
            <a:pPr marL="285750" lvl="1" indent="-285750">
              <a:buFont typeface="Wingdings" panose="05000000000000000000" pitchFamily="2" charset="2"/>
              <a:buChar char="Ø"/>
            </a:pPr>
            <a:r>
              <a:rPr lang="de-DE" b="1" dirty="0">
                <a:solidFill>
                  <a:schemeClr val="accent1"/>
                </a:solidFill>
              </a:rPr>
              <a:t>2. Was heißt das für die berufliche Lehrerbildung</a:t>
            </a:r>
            <a:r>
              <a:rPr lang="de-DE" b="1" dirty="0" smtClean="0">
                <a:solidFill>
                  <a:schemeClr val="accent1"/>
                </a:solidFill>
              </a:rPr>
              <a:t>?</a:t>
            </a:r>
            <a:endParaRPr lang="de-DE" dirty="0" smtClean="0"/>
          </a:p>
          <a:p>
            <a:pPr lvl="3" indent="0">
              <a:buNone/>
            </a:pPr>
            <a:endParaRPr lang="de-DE" dirty="0" smtClean="0"/>
          </a:p>
          <a:p>
            <a:pPr marL="285750" lvl="1" indent="-285750">
              <a:buFont typeface="Symbol" panose="05050102010706020507" pitchFamily="18" charset="2"/>
              <a:buChar char="-"/>
            </a:pPr>
            <a:r>
              <a:rPr lang="ru-RU" dirty="0" smtClean="0">
                <a:solidFill>
                  <a:srgbClr val="002060"/>
                </a:solidFill>
              </a:rPr>
              <a:t>Вивчення економіки в професійних школах – </a:t>
            </a:r>
            <a:r>
              <a:rPr lang="ru-RU" dirty="0" err="1" smtClean="0">
                <a:solidFill>
                  <a:srgbClr val="002060"/>
                </a:solidFill>
              </a:rPr>
              <a:t>це</a:t>
            </a:r>
            <a:r>
              <a:rPr lang="ru-RU" dirty="0" smtClean="0">
                <a:solidFill>
                  <a:srgbClr val="002060"/>
                </a:solidFill>
              </a:rPr>
              <a:t> конкретна </a:t>
            </a:r>
            <a:r>
              <a:rPr lang="ru-RU" dirty="0" err="1" smtClean="0">
                <a:solidFill>
                  <a:srgbClr val="002060"/>
                </a:solidFill>
              </a:rPr>
              <a:t>підготовка</a:t>
            </a:r>
            <a:r>
              <a:rPr lang="ru-RU" dirty="0" smtClean="0">
                <a:solidFill>
                  <a:srgbClr val="002060"/>
                </a:solidFill>
              </a:rPr>
              <a:t> до </a:t>
            </a:r>
            <a:r>
              <a:rPr lang="ru-RU" dirty="0" err="1" smtClean="0">
                <a:solidFill>
                  <a:srgbClr val="002060"/>
                </a:solidFill>
              </a:rPr>
              <a:t>професії</a:t>
            </a:r>
            <a:endParaRPr lang="de-DE" dirty="0" smtClean="0">
              <a:solidFill>
                <a:srgbClr val="002060"/>
              </a:solidFill>
            </a:endParaRPr>
          </a:p>
          <a:p>
            <a:pPr marL="609750" lvl="2" indent="-285750">
              <a:buFont typeface="Symbol" panose="05050102010706020507" pitchFamily="18" charset="2"/>
              <a:buChar char="-"/>
            </a:pPr>
            <a:r>
              <a:rPr lang="ru-RU" dirty="0" err="1" smtClean="0">
                <a:solidFill>
                  <a:srgbClr val="002060"/>
                </a:solidFill>
              </a:rPr>
              <a:t>Ціль</a:t>
            </a:r>
            <a:r>
              <a:rPr lang="ru-RU" dirty="0" smtClean="0">
                <a:solidFill>
                  <a:srgbClr val="002060"/>
                </a:solidFill>
              </a:rPr>
              <a:t>: </a:t>
            </a:r>
            <a:r>
              <a:rPr lang="ru-RU" b="1" dirty="0" err="1" smtClean="0">
                <a:solidFill>
                  <a:srgbClr val="002060"/>
                </a:solidFill>
              </a:rPr>
              <a:t>професійна</a:t>
            </a:r>
            <a:r>
              <a:rPr lang="ru-RU" b="1" dirty="0" smtClean="0">
                <a:solidFill>
                  <a:srgbClr val="002060"/>
                </a:solidFill>
              </a:rPr>
              <a:t> практична </a:t>
            </a:r>
            <a:r>
              <a:rPr lang="ru-RU" b="1" dirty="0" err="1" smtClean="0">
                <a:solidFill>
                  <a:srgbClr val="002060"/>
                </a:solidFill>
              </a:rPr>
              <a:t>компетентність</a:t>
            </a:r>
            <a:endParaRPr lang="de-DE" b="1" dirty="0" smtClean="0">
              <a:solidFill>
                <a:srgbClr val="002060"/>
              </a:solidFill>
            </a:endParaRPr>
          </a:p>
          <a:p>
            <a:pPr marL="1059750" lvl="3" indent="-285750">
              <a:buFont typeface="Symbol" panose="05050102010706020507" pitchFamily="18" charset="2"/>
              <a:buChar char="-"/>
            </a:pPr>
            <a:r>
              <a:rPr lang="ru-RU" dirty="0" err="1" smtClean="0">
                <a:solidFill>
                  <a:srgbClr val="002060"/>
                </a:solidFill>
              </a:rPr>
              <a:t>Можливість</a:t>
            </a:r>
            <a:r>
              <a:rPr lang="ru-RU" dirty="0" smtClean="0">
                <a:solidFill>
                  <a:srgbClr val="002060"/>
                </a:solidFill>
              </a:rPr>
              <a:t> </a:t>
            </a:r>
            <a:r>
              <a:rPr lang="ru-RU" dirty="0" err="1" smtClean="0">
                <a:solidFill>
                  <a:srgbClr val="002060"/>
                </a:solidFill>
              </a:rPr>
              <a:t>самостійно</a:t>
            </a:r>
            <a:r>
              <a:rPr lang="ru-RU" dirty="0" smtClean="0">
                <a:solidFill>
                  <a:srgbClr val="002060"/>
                </a:solidFill>
              </a:rPr>
              <a:t> </a:t>
            </a:r>
            <a:r>
              <a:rPr lang="ru-RU" dirty="0" err="1" smtClean="0">
                <a:solidFill>
                  <a:srgbClr val="002060"/>
                </a:solidFill>
              </a:rPr>
              <a:t>працювати</a:t>
            </a:r>
            <a:r>
              <a:rPr lang="ru-RU" dirty="0" smtClean="0">
                <a:solidFill>
                  <a:srgbClr val="002060"/>
                </a:solidFill>
              </a:rPr>
              <a:t> за </a:t>
            </a:r>
            <a:r>
              <a:rPr lang="ru-RU" dirty="0" err="1" smtClean="0">
                <a:solidFill>
                  <a:srgbClr val="002060"/>
                </a:solidFill>
              </a:rPr>
              <a:t>фахом</a:t>
            </a:r>
            <a:endParaRPr lang="de-DE" dirty="0" smtClean="0">
              <a:solidFill>
                <a:srgbClr val="002060"/>
              </a:solidFill>
            </a:endParaRPr>
          </a:p>
          <a:p>
            <a:pPr marL="1059750" lvl="3" indent="-285750">
              <a:buFont typeface="Symbol" panose="05050102010706020507" pitchFamily="18" charset="2"/>
              <a:buChar char="-"/>
            </a:pPr>
            <a:r>
              <a:rPr lang="ru-RU" dirty="0" err="1" smtClean="0">
                <a:solidFill>
                  <a:srgbClr val="002060"/>
                </a:solidFill>
              </a:rPr>
              <a:t>Можливість</a:t>
            </a:r>
            <a:r>
              <a:rPr lang="ru-RU" dirty="0" smtClean="0">
                <a:solidFill>
                  <a:srgbClr val="002060"/>
                </a:solidFill>
              </a:rPr>
              <a:t> </a:t>
            </a:r>
            <a:r>
              <a:rPr lang="ru-RU" dirty="0" err="1" smtClean="0">
                <a:solidFill>
                  <a:srgbClr val="002060"/>
                </a:solidFill>
              </a:rPr>
              <a:t>вирішувати</a:t>
            </a:r>
            <a:r>
              <a:rPr lang="ru-RU" dirty="0" smtClean="0">
                <a:solidFill>
                  <a:srgbClr val="002060"/>
                </a:solidFill>
              </a:rPr>
              <a:t> </a:t>
            </a:r>
            <a:r>
              <a:rPr lang="ru-RU" dirty="0" err="1" smtClean="0">
                <a:solidFill>
                  <a:srgbClr val="002060"/>
                </a:solidFill>
              </a:rPr>
              <a:t>конкретні</a:t>
            </a:r>
            <a:r>
              <a:rPr lang="ru-RU" dirty="0" smtClean="0">
                <a:solidFill>
                  <a:srgbClr val="002060"/>
                </a:solidFill>
              </a:rPr>
              <a:t> </a:t>
            </a:r>
            <a:r>
              <a:rPr lang="ru-RU" dirty="0" err="1" smtClean="0">
                <a:solidFill>
                  <a:srgbClr val="002060"/>
                </a:solidFill>
              </a:rPr>
              <a:t>проблеми</a:t>
            </a:r>
            <a:r>
              <a:rPr lang="ru-RU" dirty="0" smtClean="0">
                <a:solidFill>
                  <a:srgbClr val="002060"/>
                </a:solidFill>
              </a:rPr>
              <a:t>, </a:t>
            </a:r>
            <a:r>
              <a:rPr lang="ru-RU" dirty="0" err="1" smtClean="0">
                <a:solidFill>
                  <a:srgbClr val="002060"/>
                </a:solidFill>
              </a:rPr>
              <a:t>що</a:t>
            </a:r>
            <a:r>
              <a:rPr lang="ru-RU" dirty="0" smtClean="0">
                <a:solidFill>
                  <a:srgbClr val="002060"/>
                </a:solidFill>
              </a:rPr>
              <a:t> </a:t>
            </a:r>
            <a:r>
              <a:rPr lang="ru-RU" dirty="0" err="1" smtClean="0">
                <a:solidFill>
                  <a:srgbClr val="002060"/>
                </a:solidFill>
              </a:rPr>
              <a:t>виникають</a:t>
            </a:r>
            <a:r>
              <a:rPr lang="ru-RU" dirty="0" smtClean="0">
                <a:solidFill>
                  <a:srgbClr val="002060"/>
                </a:solidFill>
              </a:rPr>
              <a:t> </a:t>
            </a:r>
            <a:r>
              <a:rPr lang="ru-RU" dirty="0" err="1" smtClean="0">
                <a:solidFill>
                  <a:srgbClr val="002060"/>
                </a:solidFill>
              </a:rPr>
              <a:t>під</a:t>
            </a:r>
            <a:r>
              <a:rPr lang="ru-RU" dirty="0" smtClean="0">
                <a:solidFill>
                  <a:srgbClr val="002060"/>
                </a:solidFill>
              </a:rPr>
              <a:t> час </a:t>
            </a:r>
            <a:r>
              <a:rPr lang="ru-RU" dirty="0" err="1" smtClean="0">
                <a:solidFill>
                  <a:srgbClr val="002060"/>
                </a:solidFill>
              </a:rPr>
              <a:t>роботи</a:t>
            </a:r>
            <a:endParaRPr lang="de-DE" dirty="0" smtClean="0">
              <a:solidFill>
                <a:srgbClr val="002060"/>
              </a:solidFill>
            </a:endParaRPr>
          </a:p>
          <a:p>
            <a:pPr marL="1059750" lvl="3" indent="-285750">
              <a:buFont typeface="Symbol" panose="05050102010706020507" pitchFamily="18" charset="2"/>
              <a:buChar char="-"/>
            </a:pPr>
            <a:r>
              <a:rPr lang="ru-RU" dirty="0" err="1" smtClean="0">
                <a:solidFill>
                  <a:srgbClr val="002060"/>
                </a:solidFill>
              </a:rPr>
              <a:t>Можливість</a:t>
            </a:r>
            <a:r>
              <a:rPr lang="ru-RU" dirty="0" smtClean="0">
                <a:solidFill>
                  <a:srgbClr val="002060"/>
                </a:solidFill>
              </a:rPr>
              <a:t> </a:t>
            </a:r>
            <a:r>
              <a:rPr lang="ru-RU" dirty="0" err="1" smtClean="0">
                <a:solidFill>
                  <a:srgbClr val="002060"/>
                </a:solidFill>
              </a:rPr>
              <a:t>дізнатися</a:t>
            </a:r>
            <a:r>
              <a:rPr lang="ru-RU" dirty="0" smtClean="0">
                <a:solidFill>
                  <a:srgbClr val="002060"/>
                </a:solidFill>
              </a:rPr>
              <a:t>, як </a:t>
            </a:r>
            <a:r>
              <a:rPr lang="ru-RU" dirty="0" err="1" smtClean="0">
                <a:solidFill>
                  <a:srgbClr val="002060"/>
                </a:solidFill>
              </a:rPr>
              <a:t>загалом</a:t>
            </a:r>
            <a:r>
              <a:rPr lang="ru-RU" dirty="0" smtClean="0">
                <a:solidFill>
                  <a:srgbClr val="002060"/>
                </a:solidFill>
              </a:rPr>
              <a:t> </a:t>
            </a:r>
            <a:r>
              <a:rPr lang="ru-RU" dirty="0" err="1" smtClean="0">
                <a:solidFill>
                  <a:srgbClr val="002060"/>
                </a:solidFill>
              </a:rPr>
              <a:t>влаштований</a:t>
            </a:r>
            <a:r>
              <a:rPr lang="ru-RU" dirty="0" smtClean="0">
                <a:solidFill>
                  <a:srgbClr val="002060"/>
                </a:solidFill>
              </a:rPr>
              <a:t> </a:t>
            </a:r>
            <a:r>
              <a:rPr lang="ru-RU" dirty="0" err="1" smtClean="0">
                <a:solidFill>
                  <a:srgbClr val="002060"/>
                </a:solidFill>
              </a:rPr>
              <a:t>бізнес</a:t>
            </a:r>
            <a:endParaRPr lang="de-DE" dirty="0" smtClean="0"/>
          </a:p>
          <a:p>
            <a:pPr marL="285750" lvl="1" indent="-285750">
              <a:spcBef>
                <a:spcPts val="600"/>
              </a:spcBef>
              <a:buFont typeface="Wingdings" panose="05000000000000000000" pitchFamily="2" charset="2"/>
              <a:buChar char="Ø"/>
            </a:pPr>
            <a:r>
              <a:rPr lang="ru-RU" b="1" dirty="0">
                <a:solidFill>
                  <a:schemeClr val="accent1"/>
                </a:solidFill>
              </a:rPr>
              <a:t>1. Яке </a:t>
            </a:r>
            <a:r>
              <a:rPr lang="ru-RU" b="1" dirty="0" err="1">
                <a:solidFill>
                  <a:schemeClr val="accent1"/>
                </a:solidFill>
              </a:rPr>
              <a:t>значення</a:t>
            </a:r>
            <a:r>
              <a:rPr lang="ru-RU" b="1" dirty="0">
                <a:solidFill>
                  <a:schemeClr val="accent1"/>
                </a:solidFill>
              </a:rPr>
              <a:t> </a:t>
            </a:r>
            <a:r>
              <a:rPr lang="ru-RU" b="1" dirty="0" err="1">
                <a:solidFill>
                  <a:schemeClr val="accent1"/>
                </a:solidFill>
              </a:rPr>
              <a:t>це</a:t>
            </a:r>
            <a:r>
              <a:rPr lang="ru-RU" b="1" dirty="0">
                <a:solidFill>
                  <a:schemeClr val="accent1"/>
                </a:solidFill>
              </a:rPr>
              <a:t> </a:t>
            </a:r>
            <a:r>
              <a:rPr lang="ru-RU" b="1" dirty="0" err="1">
                <a:solidFill>
                  <a:schemeClr val="accent1"/>
                </a:solidFill>
              </a:rPr>
              <a:t>має</a:t>
            </a:r>
            <a:r>
              <a:rPr lang="ru-RU" b="1" dirty="0">
                <a:solidFill>
                  <a:schemeClr val="accent1"/>
                </a:solidFill>
              </a:rPr>
              <a:t> для навчання в закладах професійної </a:t>
            </a:r>
            <a:r>
              <a:rPr lang="ru-RU" b="1" dirty="0" err="1">
                <a:solidFill>
                  <a:schemeClr val="accent1"/>
                </a:solidFill>
              </a:rPr>
              <a:t>освіти</a:t>
            </a:r>
            <a:r>
              <a:rPr lang="ru-RU" b="1" dirty="0">
                <a:solidFill>
                  <a:schemeClr val="accent1"/>
                </a:solidFill>
              </a:rPr>
              <a:t>?</a:t>
            </a:r>
            <a:endParaRPr lang="de-DE" b="1" dirty="0">
              <a:solidFill>
                <a:schemeClr val="accent1"/>
              </a:solidFill>
            </a:endParaRPr>
          </a:p>
          <a:p>
            <a:pPr marL="285750" lvl="1" indent="-285750">
              <a:buFont typeface="Wingdings" panose="05000000000000000000" pitchFamily="2" charset="2"/>
              <a:buChar char="Ø"/>
            </a:pPr>
            <a:r>
              <a:rPr lang="ru-RU" b="1" dirty="0">
                <a:solidFill>
                  <a:schemeClr val="accent1"/>
                </a:solidFill>
              </a:rPr>
              <a:t>2. Яку роль </a:t>
            </a:r>
            <a:r>
              <a:rPr lang="ru-RU" b="1" dirty="0" err="1">
                <a:solidFill>
                  <a:schemeClr val="accent1"/>
                </a:solidFill>
              </a:rPr>
              <a:t>це</a:t>
            </a:r>
            <a:r>
              <a:rPr lang="ru-RU" b="1" dirty="0">
                <a:solidFill>
                  <a:schemeClr val="accent1"/>
                </a:solidFill>
              </a:rPr>
              <a:t> </a:t>
            </a:r>
            <a:r>
              <a:rPr lang="ru-RU" b="1" dirty="0" err="1">
                <a:solidFill>
                  <a:schemeClr val="accent1"/>
                </a:solidFill>
              </a:rPr>
              <a:t>відіграє</a:t>
            </a:r>
            <a:r>
              <a:rPr lang="ru-RU" b="1" dirty="0">
                <a:solidFill>
                  <a:schemeClr val="accent1"/>
                </a:solidFill>
              </a:rPr>
              <a:t> для професійної </a:t>
            </a:r>
            <a:r>
              <a:rPr lang="ru-RU" b="1" dirty="0" err="1">
                <a:solidFill>
                  <a:schemeClr val="accent1"/>
                </a:solidFill>
              </a:rPr>
              <a:t>педагогічної</a:t>
            </a:r>
            <a:r>
              <a:rPr lang="ru-RU" b="1" dirty="0">
                <a:solidFill>
                  <a:schemeClr val="accent1"/>
                </a:solidFill>
              </a:rPr>
              <a:t> </a:t>
            </a:r>
            <a:r>
              <a:rPr lang="ru-RU" b="1" dirty="0" err="1">
                <a:solidFill>
                  <a:schemeClr val="accent1"/>
                </a:solidFill>
              </a:rPr>
              <a:t>освіти</a:t>
            </a:r>
            <a:r>
              <a:rPr lang="ru-RU" b="1" dirty="0">
                <a:solidFill>
                  <a:schemeClr val="accent1"/>
                </a:solidFill>
              </a:rPr>
              <a:t>?</a:t>
            </a:r>
            <a:endParaRPr lang="de-DE" b="1" dirty="0">
              <a:solidFill>
                <a:schemeClr val="accent1"/>
              </a:solidFill>
            </a:endParaRPr>
          </a:p>
          <a:p>
            <a:endParaRPr lang="de-DE" dirty="0"/>
          </a:p>
          <a:p>
            <a:endParaRPr lang="de-DE" dirty="0" smtClean="0"/>
          </a:p>
          <a:p>
            <a:endParaRPr lang="de-DE" dirty="0"/>
          </a:p>
        </p:txBody>
      </p:sp>
      <p:sp>
        <p:nvSpPr>
          <p:cNvPr id="4" name="Fußzeilenplatzhalter 3"/>
          <p:cNvSpPr>
            <a:spLocks noGrp="1"/>
          </p:cNvSpPr>
          <p:nvPr>
            <p:ph type="ftr" sz="quarter" idx="3"/>
          </p:nvPr>
        </p:nvSpPr>
        <p:spPr/>
        <p:txBody>
          <a:bodyPr/>
          <a:lstStyle/>
          <a:p>
            <a:r>
              <a:rPr lang="de-DE" dirty="0" smtClean="0"/>
              <a:t>Dozentenschulung in Lemberg, 10.-12.10.2017</a:t>
            </a:r>
            <a:endParaRPr lang="de-DE" dirty="0"/>
          </a:p>
        </p:txBody>
      </p:sp>
      <p:sp>
        <p:nvSpPr>
          <p:cNvPr id="5" name="Foliennummernplatzhalter 4"/>
          <p:cNvSpPr>
            <a:spLocks noGrp="1"/>
          </p:cNvSpPr>
          <p:nvPr>
            <p:ph type="sldNum" sz="quarter" idx="4"/>
          </p:nvPr>
        </p:nvSpPr>
        <p:spPr/>
        <p:txBody>
          <a:bodyPr/>
          <a:lstStyle/>
          <a:p>
            <a:fld id="{C05EE493-AD2E-4872-B2F6-8F12A747F0A5}" type="slidenum">
              <a:rPr lang="de-DE" smtClean="0"/>
              <a:pPr/>
              <a:t>14</a:t>
            </a:fld>
            <a:endParaRPr lang="de-DE" dirty="0"/>
          </a:p>
        </p:txBody>
      </p:sp>
      <p:sp>
        <p:nvSpPr>
          <p:cNvPr id="6" name="Datumsplatzhalter 5"/>
          <p:cNvSpPr>
            <a:spLocks noGrp="1"/>
          </p:cNvSpPr>
          <p:nvPr>
            <p:ph type="dt" sz="half" idx="2"/>
          </p:nvPr>
        </p:nvSpPr>
        <p:spPr/>
        <p:txBody>
          <a:bodyPr/>
          <a:lstStyle/>
          <a:p>
            <a:r>
              <a:rPr lang="de-DE" smtClean="0"/>
              <a:t>10.10.2017</a:t>
            </a:r>
            <a:endParaRPr lang="de-DE" dirty="0"/>
          </a:p>
        </p:txBody>
      </p:sp>
      <p:sp>
        <p:nvSpPr>
          <p:cNvPr id="7" name="Rechteck 6"/>
          <p:cNvSpPr/>
          <p:nvPr/>
        </p:nvSpPr>
        <p:spPr>
          <a:xfrm>
            <a:off x="3935185" y="6136667"/>
            <a:ext cx="4873450" cy="307777"/>
          </a:xfrm>
          <a:prstGeom prst="rect">
            <a:avLst/>
          </a:prstGeom>
        </p:spPr>
        <p:txBody>
          <a:bodyPr wrap="none">
            <a:spAutoFit/>
          </a:bodyPr>
          <a:lstStyle/>
          <a:p>
            <a:pPr algn="r"/>
            <a:r>
              <a:rPr lang="de-DE" sz="1400" kern="0" dirty="0" smtClean="0"/>
              <a:t>(Speth/Berner</a:t>
            </a:r>
            <a:r>
              <a:rPr lang="de-DE" sz="1400" kern="0" dirty="0"/>
              <a:t>, 2016, S. </a:t>
            </a:r>
            <a:r>
              <a:rPr lang="de-DE" sz="1400" kern="0" dirty="0" smtClean="0"/>
              <a:t>21+124; </a:t>
            </a:r>
            <a:r>
              <a:rPr lang="de-DE" sz="1400" kern="0" dirty="0" err="1" smtClean="0"/>
              <a:t>Dauenhauer</a:t>
            </a:r>
            <a:r>
              <a:rPr lang="de-DE" sz="1400" kern="0" dirty="0" smtClean="0"/>
              <a:t>, 1978, S. 63)</a:t>
            </a:r>
            <a:endParaRPr lang="de-DE" sz="1400" dirty="0"/>
          </a:p>
        </p:txBody>
      </p:sp>
      <p:sp>
        <p:nvSpPr>
          <p:cNvPr id="9" name="Titel 1"/>
          <p:cNvSpPr>
            <a:spLocks noGrp="1"/>
          </p:cNvSpPr>
          <p:nvPr>
            <p:ph type="title"/>
          </p:nvPr>
        </p:nvSpPr>
        <p:spPr>
          <a:xfrm>
            <a:off x="334482" y="170747"/>
            <a:ext cx="8490541" cy="792088"/>
          </a:xfrm>
        </p:spPr>
        <p:txBody>
          <a:bodyPr/>
          <a:lstStyle/>
          <a:p>
            <a:r>
              <a:rPr lang="de-DE" dirty="0" smtClean="0"/>
              <a:t>Besonderheiten der Wirtschaftslehre</a:t>
            </a:r>
            <a:br>
              <a:rPr lang="de-DE" dirty="0" smtClean="0"/>
            </a:br>
            <a:r>
              <a:rPr lang="ru-RU" dirty="0" smtClean="0"/>
              <a:t> </a:t>
            </a:r>
            <a:r>
              <a:rPr lang="ru-RU" dirty="0" err="1" smtClean="0">
                <a:solidFill>
                  <a:srgbClr val="002060"/>
                </a:solidFill>
              </a:rPr>
              <a:t>Особливості</a:t>
            </a:r>
            <a:r>
              <a:rPr lang="ru-RU" dirty="0" smtClean="0">
                <a:solidFill>
                  <a:srgbClr val="002060"/>
                </a:solidFill>
              </a:rPr>
              <a:t> навчання економіки</a:t>
            </a:r>
            <a:endParaRPr lang="de-DE" dirty="0">
              <a:solidFill>
                <a:srgbClr val="002060"/>
              </a:solidFill>
            </a:endParaRPr>
          </a:p>
        </p:txBody>
      </p:sp>
    </p:spTree>
    <p:extLst>
      <p:ext uri="{BB962C8B-B14F-4D97-AF65-F5344CB8AC3E}">
        <p14:creationId xmlns:p14="http://schemas.microsoft.com/office/powerpoint/2010/main" val="228881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Unterrichtsmethoden an beruflichen Schulen</a:t>
            </a:r>
            <a:br>
              <a:rPr lang="de-DE" dirty="0" smtClean="0"/>
            </a:br>
            <a:r>
              <a:rPr lang="uk-UA" dirty="0" smtClean="0">
                <a:solidFill>
                  <a:srgbClr val="002060"/>
                </a:solidFill>
              </a:rPr>
              <a:t>Методи навчання в професійних школах</a:t>
            </a:r>
            <a:endParaRPr lang="de-DE" dirty="0">
              <a:solidFill>
                <a:srgbClr val="002060"/>
              </a:solidFill>
            </a:endParaRPr>
          </a:p>
        </p:txBody>
      </p:sp>
      <p:sp>
        <p:nvSpPr>
          <p:cNvPr id="3" name="Inhaltsplatzhalter 2"/>
          <p:cNvSpPr>
            <a:spLocks noGrp="1"/>
          </p:cNvSpPr>
          <p:nvPr>
            <p:ph idx="1"/>
          </p:nvPr>
        </p:nvSpPr>
        <p:spPr>
          <a:xfrm>
            <a:off x="396180" y="1772816"/>
            <a:ext cx="8496300" cy="4320009"/>
          </a:xfrm>
        </p:spPr>
        <p:txBody>
          <a:bodyPr/>
          <a:lstStyle/>
          <a:p>
            <a:pPr marL="285750" lvl="1" indent="-285750">
              <a:buFont typeface="Symbol" panose="05050102010706020507" pitchFamily="18" charset="2"/>
              <a:buChar char="-"/>
            </a:pPr>
            <a:r>
              <a:rPr lang="de-DE" dirty="0" smtClean="0"/>
              <a:t>Alltagsbeispiele </a:t>
            </a:r>
            <a:r>
              <a:rPr lang="de-DE" dirty="0"/>
              <a:t>bzw. Praxisbeispiele </a:t>
            </a:r>
            <a:r>
              <a:rPr lang="de-DE" dirty="0" smtClean="0"/>
              <a:t>verwenden</a:t>
            </a:r>
          </a:p>
          <a:p>
            <a:pPr marL="285750" lvl="1" indent="-285750">
              <a:buFont typeface="Symbol" panose="05050102010706020507" pitchFamily="18" charset="2"/>
              <a:buChar char="-"/>
            </a:pPr>
            <a:r>
              <a:rPr lang="de-DE" dirty="0" smtClean="0"/>
              <a:t>Reagieren </a:t>
            </a:r>
            <a:r>
              <a:rPr lang="de-DE" dirty="0"/>
              <a:t>auf aktuelle Entwicklungen, Curricula </a:t>
            </a:r>
            <a:r>
              <a:rPr lang="de-DE" dirty="0" smtClean="0"/>
              <a:t>anpassen</a:t>
            </a:r>
            <a:endParaRPr lang="uk-UA" dirty="0" smtClean="0"/>
          </a:p>
          <a:p>
            <a:pPr marL="285750" lvl="1" indent="-285750">
              <a:buFont typeface="Symbol" panose="05050102010706020507" pitchFamily="18" charset="2"/>
              <a:buChar char="-"/>
            </a:pPr>
            <a:r>
              <a:rPr lang="de-DE" dirty="0" smtClean="0"/>
              <a:t>Schüler </a:t>
            </a:r>
            <a:r>
              <a:rPr lang="de-DE" dirty="0"/>
              <a:t>sensibilisieren, dass Verhalten von Menschen nicht immer gleich </a:t>
            </a:r>
            <a:r>
              <a:rPr lang="de-DE" dirty="0" smtClean="0"/>
              <a:t>ist</a:t>
            </a:r>
            <a:endParaRPr lang="uk-UA" dirty="0" smtClean="0"/>
          </a:p>
          <a:p>
            <a:pPr marL="285750" lvl="1" indent="-285750">
              <a:buFont typeface="Symbol" panose="05050102010706020507" pitchFamily="18" charset="2"/>
              <a:buChar char="-"/>
            </a:pPr>
            <a:r>
              <a:rPr lang="de-DE" dirty="0" smtClean="0"/>
              <a:t>Ethische </a:t>
            </a:r>
            <a:r>
              <a:rPr lang="de-DE" dirty="0"/>
              <a:t>Aspekte </a:t>
            </a:r>
            <a:r>
              <a:rPr lang="de-DE" dirty="0" smtClean="0"/>
              <a:t>miteinbeziehen</a:t>
            </a:r>
          </a:p>
          <a:p>
            <a:pPr marL="285750" lvl="1" indent="-285750"/>
            <a:endParaRPr lang="de-DE" dirty="0">
              <a:solidFill>
                <a:srgbClr val="002060"/>
              </a:solidFill>
            </a:endParaRPr>
          </a:p>
          <a:p>
            <a:pPr marL="285750" lvl="1" indent="-285750">
              <a:buFont typeface="Symbol" charset="2"/>
              <a:buChar char="-"/>
            </a:pPr>
            <a:r>
              <a:rPr lang="ru-RU" dirty="0"/>
              <a:t> </a:t>
            </a:r>
            <a:r>
              <a:rPr lang="ru-RU" dirty="0" err="1">
                <a:solidFill>
                  <a:srgbClr val="002060"/>
                </a:solidFill>
              </a:rPr>
              <a:t>Приклади</a:t>
            </a:r>
            <a:r>
              <a:rPr lang="ru-RU" dirty="0">
                <a:solidFill>
                  <a:srgbClr val="002060"/>
                </a:solidFill>
              </a:rPr>
              <a:t> практичного </a:t>
            </a:r>
            <a:r>
              <a:rPr lang="ru-RU" dirty="0" err="1">
                <a:solidFill>
                  <a:srgbClr val="002060"/>
                </a:solidFill>
              </a:rPr>
              <a:t>застосування</a:t>
            </a:r>
            <a:r>
              <a:rPr lang="ru-RU" dirty="0">
                <a:solidFill>
                  <a:srgbClr val="002060"/>
                </a:solidFill>
              </a:rPr>
              <a:t>, </a:t>
            </a:r>
            <a:r>
              <a:rPr lang="ru-RU" dirty="0" err="1" smtClean="0">
                <a:solidFill>
                  <a:srgbClr val="002060"/>
                </a:solidFill>
              </a:rPr>
              <a:t>або</a:t>
            </a:r>
            <a:r>
              <a:rPr lang="ru-RU" dirty="0" smtClean="0">
                <a:solidFill>
                  <a:srgbClr val="002060"/>
                </a:solidFill>
              </a:rPr>
              <a:t> </a:t>
            </a:r>
            <a:r>
              <a:rPr lang="ru-RU" dirty="0" err="1">
                <a:solidFill>
                  <a:srgbClr val="002060"/>
                </a:solidFill>
              </a:rPr>
              <a:t>використання</a:t>
            </a:r>
            <a:r>
              <a:rPr lang="ru-RU" dirty="0">
                <a:solidFill>
                  <a:srgbClr val="002060"/>
                </a:solidFill>
              </a:rPr>
              <a:t> в </a:t>
            </a:r>
            <a:r>
              <a:rPr lang="ru-RU" dirty="0" err="1">
                <a:solidFill>
                  <a:srgbClr val="002060"/>
                </a:solidFill>
              </a:rPr>
              <a:t>повсякденному</a:t>
            </a:r>
            <a:r>
              <a:rPr lang="ru-RU" dirty="0">
                <a:solidFill>
                  <a:srgbClr val="002060"/>
                </a:solidFill>
              </a:rPr>
              <a:t> </a:t>
            </a:r>
            <a:r>
              <a:rPr lang="ru-RU" dirty="0" err="1" smtClean="0">
                <a:solidFill>
                  <a:srgbClr val="002060"/>
                </a:solidFill>
              </a:rPr>
              <a:t>житті</a:t>
            </a:r>
            <a:endParaRPr lang="de-DE" dirty="0" smtClean="0">
              <a:solidFill>
                <a:srgbClr val="002060"/>
              </a:solidFill>
            </a:endParaRPr>
          </a:p>
          <a:p>
            <a:pPr marL="285750" lvl="1" indent="-285750">
              <a:buFont typeface="Symbol" charset="2"/>
              <a:buChar char="-"/>
            </a:pPr>
            <a:r>
              <a:rPr lang="uk-UA" dirty="0"/>
              <a:t> </a:t>
            </a:r>
            <a:r>
              <a:rPr lang="ru-RU" dirty="0" err="1">
                <a:solidFill>
                  <a:srgbClr val="002060"/>
                </a:solidFill>
              </a:rPr>
              <a:t>Підлаштування</a:t>
            </a:r>
            <a:r>
              <a:rPr lang="ru-RU" dirty="0">
                <a:solidFill>
                  <a:srgbClr val="002060"/>
                </a:solidFill>
              </a:rPr>
              <a:t> </a:t>
            </a:r>
            <a:r>
              <a:rPr lang="ru-RU" dirty="0" err="1">
                <a:solidFill>
                  <a:srgbClr val="002060"/>
                </a:solidFill>
              </a:rPr>
              <a:t>навчальних</a:t>
            </a:r>
            <a:r>
              <a:rPr lang="ru-RU" dirty="0">
                <a:solidFill>
                  <a:srgbClr val="002060"/>
                </a:solidFill>
              </a:rPr>
              <a:t> </a:t>
            </a:r>
            <a:r>
              <a:rPr lang="ru-RU" dirty="0" err="1">
                <a:solidFill>
                  <a:srgbClr val="002060"/>
                </a:solidFill>
              </a:rPr>
              <a:t>програм</a:t>
            </a:r>
            <a:r>
              <a:rPr lang="ru-RU" dirty="0">
                <a:solidFill>
                  <a:srgbClr val="002060"/>
                </a:solidFill>
              </a:rPr>
              <a:t> </a:t>
            </a:r>
            <a:r>
              <a:rPr lang="ru-RU" dirty="0" err="1">
                <a:solidFill>
                  <a:srgbClr val="002060"/>
                </a:solidFill>
              </a:rPr>
              <a:t>відповідно</a:t>
            </a:r>
            <a:r>
              <a:rPr lang="ru-RU" dirty="0">
                <a:solidFill>
                  <a:srgbClr val="002060"/>
                </a:solidFill>
              </a:rPr>
              <a:t> до </a:t>
            </a:r>
            <a:r>
              <a:rPr lang="ru-RU" dirty="0" err="1">
                <a:solidFill>
                  <a:srgbClr val="002060"/>
                </a:solidFill>
              </a:rPr>
              <a:t>подій</a:t>
            </a:r>
            <a:r>
              <a:rPr lang="ru-RU" dirty="0">
                <a:solidFill>
                  <a:srgbClr val="002060"/>
                </a:solidFill>
              </a:rPr>
              <a:t>, </a:t>
            </a:r>
            <a:r>
              <a:rPr lang="ru-RU" dirty="0" err="1">
                <a:solidFill>
                  <a:srgbClr val="002060"/>
                </a:solidFill>
              </a:rPr>
              <a:t>що</a:t>
            </a:r>
            <a:r>
              <a:rPr lang="ru-RU" dirty="0">
                <a:solidFill>
                  <a:srgbClr val="002060"/>
                </a:solidFill>
              </a:rPr>
              <a:t> </a:t>
            </a:r>
            <a:r>
              <a:rPr lang="ru-RU" dirty="0" err="1" smtClean="0">
                <a:solidFill>
                  <a:srgbClr val="002060"/>
                </a:solidFill>
              </a:rPr>
              <a:t>відбуваються</a:t>
            </a:r>
            <a:endParaRPr lang="de-DE" dirty="0" smtClean="0">
              <a:solidFill>
                <a:srgbClr val="002060"/>
              </a:solidFill>
            </a:endParaRPr>
          </a:p>
          <a:p>
            <a:pPr marL="285750" lvl="1" indent="-285750">
              <a:buFont typeface="Symbol" charset="2"/>
              <a:buChar char="-"/>
            </a:pPr>
            <a:r>
              <a:rPr lang="uk-UA" dirty="0"/>
              <a:t> </a:t>
            </a:r>
            <a:r>
              <a:rPr lang="ru-RU" dirty="0" err="1">
                <a:solidFill>
                  <a:srgbClr val="002060"/>
                </a:solidFill>
              </a:rPr>
              <a:t>Пояснення</a:t>
            </a:r>
            <a:r>
              <a:rPr lang="ru-RU" dirty="0">
                <a:solidFill>
                  <a:srgbClr val="002060"/>
                </a:solidFill>
              </a:rPr>
              <a:t> </a:t>
            </a:r>
            <a:r>
              <a:rPr lang="ru-RU" dirty="0" err="1" smtClean="0">
                <a:solidFill>
                  <a:srgbClr val="002060"/>
                </a:solidFill>
              </a:rPr>
              <a:t>учням</a:t>
            </a:r>
            <a:r>
              <a:rPr lang="ru-RU" dirty="0" smtClean="0">
                <a:solidFill>
                  <a:srgbClr val="002060"/>
                </a:solidFill>
              </a:rPr>
              <a:t> </a:t>
            </a:r>
            <a:r>
              <a:rPr lang="ru-RU" dirty="0">
                <a:solidFill>
                  <a:srgbClr val="002060"/>
                </a:solidFill>
              </a:rPr>
              <a:t>того, </a:t>
            </a:r>
            <a:r>
              <a:rPr lang="ru-RU" dirty="0" err="1">
                <a:solidFill>
                  <a:srgbClr val="002060"/>
                </a:solidFill>
              </a:rPr>
              <a:t>що</a:t>
            </a:r>
            <a:r>
              <a:rPr lang="ru-RU" dirty="0">
                <a:solidFill>
                  <a:srgbClr val="002060"/>
                </a:solidFill>
              </a:rPr>
              <a:t> </a:t>
            </a:r>
            <a:r>
              <a:rPr lang="ru-RU" dirty="0" err="1">
                <a:solidFill>
                  <a:srgbClr val="002060"/>
                </a:solidFill>
              </a:rPr>
              <a:t>поведінка</a:t>
            </a:r>
            <a:r>
              <a:rPr lang="ru-RU" dirty="0">
                <a:solidFill>
                  <a:srgbClr val="002060"/>
                </a:solidFill>
              </a:rPr>
              <a:t> людей не </a:t>
            </a:r>
            <a:r>
              <a:rPr lang="ru-RU" dirty="0" err="1">
                <a:solidFill>
                  <a:srgbClr val="002060"/>
                </a:solidFill>
              </a:rPr>
              <a:t>завжди</a:t>
            </a:r>
            <a:r>
              <a:rPr lang="ru-RU" dirty="0">
                <a:solidFill>
                  <a:srgbClr val="002060"/>
                </a:solidFill>
              </a:rPr>
              <a:t> </a:t>
            </a:r>
            <a:r>
              <a:rPr lang="ru-RU" dirty="0" err="1" smtClean="0">
                <a:solidFill>
                  <a:srgbClr val="002060"/>
                </a:solidFill>
              </a:rPr>
              <a:t>однакова</a:t>
            </a:r>
            <a:endParaRPr lang="de-DE" dirty="0" smtClean="0">
              <a:solidFill>
                <a:srgbClr val="002060"/>
              </a:solidFill>
            </a:endParaRPr>
          </a:p>
          <a:p>
            <a:pPr marL="285750" lvl="1" indent="-285750">
              <a:buFont typeface="Symbol" charset="2"/>
              <a:buChar char="-"/>
            </a:pPr>
            <a:r>
              <a:rPr lang="uk-UA" dirty="0"/>
              <a:t> </a:t>
            </a:r>
            <a:r>
              <a:rPr lang="uk-UA" dirty="0">
                <a:solidFill>
                  <a:srgbClr val="002060"/>
                </a:solidFill>
              </a:rPr>
              <a:t>Включення етичних </a:t>
            </a:r>
            <a:r>
              <a:rPr lang="uk-UA" dirty="0" smtClean="0">
                <a:solidFill>
                  <a:srgbClr val="002060"/>
                </a:solidFill>
              </a:rPr>
              <a:t>аспектів</a:t>
            </a:r>
            <a:endParaRPr lang="de-DE" dirty="0" smtClean="0">
              <a:solidFill>
                <a:srgbClr val="002060"/>
              </a:solidFill>
            </a:endParaRPr>
          </a:p>
        </p:txBody>
      </p:sp>
      <p:sp>
        <p:nvSpPr>
          <p:cNvPr id="4" name="Fußzeilenplatzhalter 3"/>
          <p:cNvSpPr>
            <a:spLocks noGrp="1"/>
          </p:cNvSpPr>
          <p:nvPr>
            <p:ph type="ftr" sz="quarter" idx="3"/>
          </p:nvPr>
        </p:nvSpPr>
        <p:spPr/>
        <p:txBody>
          <a:bodyPr/>
          <a:lstStyle/>
          <a:p>
            <a:r>
              <a:rPr lang="de-DE" smtClean="0"/>
              <a:t>Dozentenschulung in Lemberg, 10.-12.10.2017</a:t>
            </a:r>
            <a:endParaRPr lang="de-DE" dirty="0"/>
          </a:p>
        </p:txBody>
      </p:sp>
      <p:sp>
        <p:nvSpPr>
          <p:cNvPr id="5" name="Foliennummernplatzhalter 4"/>
          <p:cNvSpPr>
            <a:spLocks noGrp="1"/>
          </p:cNvSpPr>
          <p:nvPr>
            <p:ph type="sldNum" sz="quarter" idx="4"/>
          </p:nvPr>
        </p:nvSpPr>
        <p:spPr/>
        <p:txBody>
          <a:bodyPr/>
          <a:lstStyle/>
          <a:p>
            <a:fld id="{C05EE493-AD2E-4872-B2F6-8F12A747F0A5}" type="slidenum">
              <a:rPr lang="de-DE" smtClean="0"/>
              <a:pPr/>
              <a:t>15</a:t>
            </a:fld>
            <a:endParaRPr lang="de-DE" dirty="0"/>
          </a:p>
        </p:txBody>
      </p:sp>
      <p:sp>
        <p:nvSpPr>
          <p:cNvPr id="6" name="Datumsplatzhalter 5"/>
          <p:cNvSpPr>
            <a:spLocks noGrp="1"/>
          </p:cNvSpPr>
          <p:nvPr>
            <p:ph type="dt" sz="half" idx="2"/>
          </p:nvPr>
        </p:nvSpPr>
        <p:spPr/>
        <p:txBody>
          <a:bodyPr/>
          <a:lstStyle/>
          <a:p>
            <a:r>
              <a:rPr lang="de-DE" smtClean="0"/>
              <a:t>10.10.2017</a:t>
            </a:r>
            <a:endParaRPr lang="de-DE" dirty="0"/>
          </a:p>
        </p:txBody>
      </p:sp>
      <p:sp>
        <p:nvSpPr>
          <p:cNvPr id="7" name="Rechteck 6"/>
          <p:cNvSpPr/>
          <p:nvPr/>
        </p:nvSpPr>
        <p:spPr>
          <a:xfrm>
            <a:off x="6243871" y="6145559"/>
            <a:ext cx="2720617" cy="307777"/>
          </a:xfrm>
          <a:prstGeom prst="rect">
            <a:avLst/>
          </a:prstGeom>
        </p:spPr>
        <p:txBody>
          <a:bodyPr wrap="none">
            <a:spAutoFit/>
          </a:bodyPr>
          <a:lstStyle/>
          <a:p>
            <a:pPr algn="r"/>
            <a:r>
              <a:rPr lang="de-DE" sz="1400" kern="0" dirty="0" smtClean="0"/>
              <a:t>(u.a. Speth/Berner</a:t>
            </a:r>
            <a:r>
              <a:rPr lang="de-DE" sz="1400" kern="0" dirty="0"/>
              <a:t>, 2016, S. </a:t>
            </a:r>
            <a:r>
              <a:rPr lang="de-DE" sz="1400" kern="0" dirty="0" smtClean="0"/>
              <a:t>21)</a:t>
            </a:r>
            <a:endParaRPr lang="de-DE" sz="1400" dirty="0"/>
          </a:p>
        </p:txBody>
      </p:sp>
    </p:spTree>
    <p:extLst>
      <p:ext uri="{BB962C8B-B14F-4D97-AF65-F5344CB8AC3E}">
        <p14:creationId xmlns:p14="http://schemas.microsoft.com/office/powerpoint/2010/main" val="830264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Unterrichtsmethoden an beruflichen Schulen</a:t>
            </a:r>
            <a:br>
              <a:rPr lang="de-DE" dirty="0" smtClean="0"/>
            </a:br>
            <a:r>
              <a:rPr lang="uk-UA" dirty="0" smtClean="0">
                <a:solidFill>
                  <a:srgbClr val="002060"/>
                </a:solidFill>
              </a:rPr>
              <a:t>Методи навчання в професійних школах</a:t>
            </a:r>
            <a:endParaRPr lang="de-DE" dirty="0">
              <a:solidFill>
                <a:srgbClr val="002060"/>
              </a:solidFill>
            </a:endParaRPr>
          </a:p>
        </p:txBody>
      </p:sp>
      <p:sp>
        <p:nvSpPr>
          <p:cNvPr id="3" name="Inhaltsplatzhalter 2"/>
          <p:cNvSpPr>
            <a:spLocks noGrp="1"/>
          </p:cNvSpPr>
          <p:nvPr>
            <p:ph idx="1"/>
          </p:nvPr>
        </p:nvSpPr>
        <p:spPr>
          <a:xfrm>
            <a:off x="396180" y="1772816"/>
            <a:ext cx="8496300" cy="4372743"/>
          </a:xfrm>
        </p:spPr>
        <p:txBody>
          <a:bodyPr/>
          <a:lstStyle/>
          <a:p>
            <a:pPr marL="285750" lvl="1" indent="-285750">
              <a:buFont typeface="Symbol" panose="05050102010706020507" pitchFamily="18" charset="2"/>
              <a:buChar char="-"/>
            </a:pPr>
            <a:r>
              <a:rPr lang="de-DE" dirty="0"/>
              <a:t>Bezüge klar machen zu anderen gesellschaftlichen </a:t>
            </a:r>
            <a:r>
              <a:rPr lang="de-DE" dirty="0" smtClean="0"/>
              <a:t>Bereichen</a:t>
            </a:r>
            <a:endParaRPr lang="de-DE" dirty="0" smtClean="0"/>
          </a:p>
          <a:p>
            <a:pPr marL="285750" lvl="1" indent="-285750">
              <a:buFont typeface="Symbol" panose="05050102010706020507" pitchFamily="18" charset="2"/>
              <a:buChar char="-"/>
            </a:pPr>
            <a:r>
              <a:rPr lang="de-DE" dirty="0" smtClean="0"/>
              <a:t>Arbeiten </a:t>
            </a:r>
            <a:r>
              <a:rPr lang="de-DE" dirty="0"/>
              <a:t>mit ganzheitlichen und berufsrelevanten Aufgaben </a:t>
            </a:r>
          </a:p>
          <a:p>
            <a:pPr marL="285750" lvl="1" indent="-285750">
              <a:buFont typeface="Symbol" panose="05050102010706020507" pitchFamily="18" charset="2"/>
              <a:buChar char="-"/>
            </a:pPr>
            <a:r>
              <a:rPr lang="de-DE" dirty="0" smtClean="0"/>
              <a:t>Möglichst </a:t>
            </a:r>
            <a:r>
              <a:rPr lang="de-DE" dirty="0"/>
              <a:t>komplexe Lernumgebungen, in denen sich der Lernende selbsttätig und selbstständig mit den Lerngegenständen auseinandersetzen </a:t>
            </a:r>
            <a:r>
              <a:rPr lang="de-DE" dirty="0" smtClean="0"/>
              <a:t>kann</a:t>
            </a:r>
          </a:p>
          <a:p>
            <a:pPr marL="285750" lvl="1" indent="-285750">
              <a:buFont typeface="Symbol" panose="05050102010706020507" pitchFamily="18" charset="2"/>
              <a:buChar char="-"/>
            </a:pPr>
            <a:r>
              <a:rPr lang="de-DE" dirty="0"/>
              <a:t>Handlungsorientiertes Lernen</a:t>
            </a:r>
          </a:p>
          <a:p>
            <a:pPr marL="285750" lvl="1" indent="-285750"/>
            <a:endParaRPr lang="de-DE" dirty="0">
              <a:solidFill>
                <a:srgbClr val="002060"/>
              </a:solidFill>
            </a:endParaRPr>
          </a:p>
          <a:p>
            <a:pPr marL="285750" lvl="1" indent="-285750">
              <a:buFont typeface="Symbol" charset="2"/>
              <a:buChar char="-"/>
            </a:pPr>
            <a:r>
              <a:rPr lang="ru-RU" dirty="0"/>
              <a:t> </a:t>
            </a:r>
            <a:r>
              <a:rPr lang="ru-RU" dirty="0" err="1">
                <a:solidFill>
                  <a:srgbClr val="002060"/>
                </a:solidFill>
              </a:rPr>
              <a:t>Встановлення</a:t>
            </a:r>
            <a:r>
              <a:rPr lang="ru-RU" dirty="0">
                <a:solidFill>
                  <a:srgbClr val="002060"/>
                </a:solidFill>
              </a:rPr>
              <a:t> </a:t>
            </a:r>
            <a:r>
              <a:rPr lang="ru-RU" dirty="0" err="1">
                <a:solidFill>
                  <a:srgbClr val="002060"/>
                </a:solidFill>
              </a:rPr>
              <a:t>зв’язків</a:t>
            </a:r>
            <a:r>
              <a:rPr lang="ru-RU" dirty="0">
                <a:solidFill>
                  <a:srgbClr val="002060"/>
                </a:solidFill>
              </a:rPr>
              <a:t> з </a:t>
            </a:r>
            <a:r>
              <a:rPr lang="ru-RU" dirty="0" err="1">
                <a:solidFill>
                  <a:srgbClr val="002060"/>
                </a:solidFill>
              </a:rPr>
              <a:t>іншими</a:t>
            </a:r>
            <a:r>
              <a:rPr lang="ru-RU" dirty="0">
                <a:solidFill>
                  <a:srgbClr val="002060"/>
                </a:solidFill>
              </a:rPr>
              <a:t> </a:t>
            </a:r>
            <a:r>
              <a:rPr lang="ru-RU" dirty="0" err="1">
                <a:solidFill>
                  <a:srgbClr val="002060"/>
                </a:solidFill>
              </a:rPr>
              <a:t>соціальними</a:t>
            </a:r>
            <a:r>
              <a:rPr lang="ru-RU" dirty="0">
                <a:solidFill>
                  <a:srgbClr val="002060"/>
                </a:solidFill>
              </a:rPr>
              <a:t> </a:t>
            </a:r>
            <a:r>
              <a:rPr lang="ru-RU" dirty="0" smtClean="0">
                <a:solidFill>
                  <a:srgbClr val="002060"/>
                </a:solidFill>
              </a:rPr>
              <a:t>сферами</a:t>
            </a:r>
            <a:endParaRPr lang="de-DE" dirty="0" smtClean="0">
              <a:solidFill>
                <a:srgbClr val="002060"/>
              </a:solidFill>
            </a:endParaRPr>
          </a:p>
          <a:p>
            <a:pPr marL="285750" lvl="1" indent="-285750">
              <a:buFont typeface="Symbol" charset="2"/>
              <a:buChar char="-"/>
            </a:pPr>
            <a:r>
              <a:rPr lang="ru-RU" dirty="0" smtClean="0">
                <a:solidFill>
                  <a:srgbClr val="002060"/>
                </a:solidFill>
              </a:rPr>
              <a:t>Робота </a:t>
            </a:r>
            <a:r>
              <a:rPr lang="ru-RU" dirty="0">
                <a:solidFill>
                  <a:srgbClr val="002060"/>
                </a:solidFill>
              </a:rPr>
              <a:t>з </a:t>
            </a:r>
            <a:r>
              <a:rPr lang="ru-RU" dirty="0" err="1">
                <a:solidFill>
                  <a:srgbClr val="002060"/>
                </a:solidFill>
              </a:rPr>
              <a:t>відповідними</a:t>
            </a:r>
            <a:r>
              <a:rPr lang="ru-RU" dirty="0">
                <a:solidFill>
                  <a:srgbClr val="002060"/>
                </a:solidFill>
              </a:rPr>
              <a:t> </a:t>
            </a:r>
            <a:r>
              <a:rPr lang="ru-RU" dirty="0" err="1">
                <a:solidFill>
                  <a:srgbClr val="002060"/>
                </a:solidFill>
              </a:rPr>
              <a:t>професійними</a:t>
            </a:r>
            <a:r>
              <a:rPr lang="ru-RU" dirty="0">
                <a:solidFill>
                  <a:srgbClr val="002060"/>
                </a:solidFill>
              </a:rPr>
              <a:t> </a:t>
            </a:r>
            <a:r>
              <a:rPr lang="ru-RU" dirty="0" err="1" smtClean="0">
                <a:solidFill>
                  <a:srgbClr val="002060"/>
                </a:solidFill>
              </a:rPr>
              <a:t>завданнями</a:t>
            </a:r>
            <a:endParaRPr lang="de-DE" dirty="0" smtClean="0">
              <a:solidFill>
                <a:srgbClr val="002060"/>
              </a:solidFill>
            </a:endParaRPr>
          </a:p>
          <a:p>
            <a:pPr marL="285750" lvl="1" indent="-285750">
              <a:buFont typeface="Symbol" charset="2"/>
              <a:buChar char="-"/>
            </a:pPr>
            <a:r>
              <a:rPr lang="ru-RU" dirty="0" smtClean="0">
                <a:solidFill>
                  <a:srgbClr val="002060"/>
                </a:solidFill>
              </a:rPr>
              <a:t>За </a:t>
            </a:r>
            <a:r>
              <a:rPr lang="ru-RU" dirty="0" err="1">
                <a:solidFill>
                  <a:srgbClr val="002060"/>
                </a:solidFill>
              </a:rPr>
              <a:t>можливості</a:t>
            </a:r>
            <a:r>
              <a:rPr lang="ru-RU" dirty="0">
                <a:solidFill>
                  <a:srgbClr val="002060"/>
                </a:solidFill>
              </a:rPr>
              <a:t> </a:t>
            </a:r>
            <a:r>
              <a:rPr lang="ru-RU" dirty="0" err="1">
                <a:solidFill>
                  <a:srgbClr val="002060"/>
                </a:solidFill>
              </a:rPr>
              <a:t>створення</a:t>
            </a:r>
            <a:r>
              <a:rPr lang="ru-RU" dirty="0">
                <a:solidFill>
                  <a:srgbClr val="002060"/>
                </a:solidFill>
              </a:rPr>
              <a:t> </a:t>
            </a:r>
            <a:r>
              <a:rPr lang="ru-RU" dirty="0" err="1">
                <a:solidFill>
                  <a:srgbClr val="002060"/>
                </a:solidFill>
              </a:rPr>
              <a:t>комплексних</a:t>
            </a:r>
            <a:r>
              <a:rPr lang="ru-RU" dirty="0">
                <a:solidFill>
                  <a:srgbClr val="002060"/>
                </a:solidFill>
              </a:rPr>
              <a:t> </a:t>
            </a:r>
            <a:r>
              <a:rPr lang="ru-RU" dirty="0" err="1">
                <a:solidFill>
                  <a:srgbClr val="002060"/>
                </a:solidFill>
              </a:rPr>
              <a:t>навчальних</a:t>
            </a:r>
            <a:r>
              <a:rPr lang="ru-RU" dirty="0">
                <a:solidFill>
                  <a:srgbClr val="002060"/>
                </a:solidFill>
              </a:rPr>
              <a:t> </a:t>
            </a:r>
            <a:r>
              <a:rPr lang="ru-RU" dirty="0" err="1">
                <a:solidFill>
                  <a:srgbClr val="002060"/>
                </a:solidFill>
              </a:rPr>
              <a:t>середовищ</a:t>
            </a:r>
            <a:r>
              <a:rPr lang="ru-RU" dirty="0">
                <a:solidFill>
                  <a:srgbClr val="002060"/>
                </a:solidFill>
              </a:rPr>
              <a:t>, в </a:t>
            </a:r>
            <a:r>
              <a:rPr lang="ru-RU" dirty="0" err="1">
                <a:solidFill>
                  <a:srgbClr val="002060"/>
                </a:solidFill>
              </a:rPr>
              <a:t>яких</a:t>
            </a:r>
            <a:r>
              <a:rPr lang="ru-RU" dirty="0">
                <a:solidFill>
                  <a:srgbClr val="002060"/>
                </a:solidFill>
              </a:rPr>
              <a:t> </a:t>
            </a:r>
            <a:r>
              <a:rPr lang="ru-RU" dirty="0" err="1">
                <a:solidFill>
                  <a:srgbClr val="002060"/>
                </a:solidFill>
              </a:rPr>
              <a:t>учні</a:t>
            </a:r>
            <a:r>
              <a:rPr lang="ru-RU" dirty="0">
                <a:solidFill>
                  <a:srgbClr val="002060"/>
                </a:solidFill>
              </a:rPr>
              <a:t> </a:t>
            </a:r>
            <a:r>
              <a:rPr lang="ru-RU" dirty="0" err="1">
                <a:solidFill>
                  <a:srgbClr val="002060"/>
                </a:solidFill>
              </a:rPr>
              <a:t>зможуть</a:t>
            </a:r>
            <a:r>
              <a:rPr lang="ru-RU" dirty="0">
                <a:solidFill>
                  <a:srgbClr val="002060"/>
                </a:solidFill>
              </a:rPr>
              <a:t> </a:t>
            </a:r>
            <a:r>
              <a:rPr lang="ru-RU" dirty="0" err="1">
                <a:solidFill>
                  <a:srgbClr val="002060"/>
                </a:solidFill>
              </a:rPr>
              <a:t>самостійно</a:t>
            </a:r>
            <a:r>
              <a:rPr lang="ru-RU" dirty="0">
                <a:solidFill>
                  <a:srgbClr val="002060"/>
                </a:solidFill>
              </a:rPr>
              <a:t> </a:t>
            </a:r>
            <a:r>
              <a:rPr lang="ru-RU" dirty="0" err="1">
                <a:solidFill>
                  <a:srgbClr val="002060"/>
                </a:solidFill>
              </a:rPr>
              <a:t>розв’язувати</a:t>
            </a:r>
            <a:r>
              <a:rPr lang="ru-RU" dirty="0">
                <a:solidFill>
                  <a:srgbClr val="002060"/>
                </a:solidFill>
              </a:rPr>
              <a:t> </a:t>
            </a:r>
            <a:r>
              <a:rPr lang="ru-RU" dirty="0" err="1">
                <a:solidFill>
                  <a:srgbClr val="002060"/>
                </a:solidFill>
              </a:rPr>
              <a:t>поставлені</a:t>
            </a:r>
            <a:r>
              <a:rPr lang="ru-RU" dirty="0">
                <a:solidFill>
                  <a:srgbClr val="002060"/>
                </a:solidFill>
              </a:rPr>
              <a:t>  </a:t>
            </a:r>
            <a:r>
              <a:rPr lang="ru-RU" dirty="0" err="1" smtClean="0">
                <a:solidFill>
                  <a:srgbClr val="002060"/>
                </a:solidFill>
              </a:rPr>
              <a:t>завдання</a:t>
            </a:r>
            <a:endParaRPr lang="de-DE" dirty="0" smtClean="0">
              <a:solidFill>
                <a:srgbClr val="002060"/>
              </a:solidFill>
            </a:endParaRPr>
          </a:p>
          <a:p>
            <a:pPr marL="285750" lvl="1" indent="-285750">
              <a:buFont typeface="Symbol" charset="2"/>
              <a:buChar char="-"/>
            </a:pPr>
            <a:r>
              <a:rPr lang="ru-RU" dirty="0">
                <a:solidFill>
                  <a:srgbClr val="002060"/>
                </a:solidFill>
              </a:rPr>
              <a:t>Практично </a:t>
            </a:r>
            <a:r>
              <a:rPr lang="ru-RU" dirty="0" err="1">
                <a:solidFill>
                  <a:srgbClr val="002060"/>
                </a:solidFill>
              </a:rPr>
              <a:t>спрямоване</a:t>
            </a:r>
            <a:r>
              <a:rPr lang="ru-RU" dirty="0">
                <a:solidFill>
                  <a:srgbClr val="002060"/>
                </a:solidFill>
              </a:rPr>
              <a:t> </a:t>
            </a:r>
            <a:r>
              <a:rPr lang="ru-RU" dirty="0" err="1">
                <a:solidFill>
                  <a:srgbClr val="002060"/>
                </a:solidFill>
              </a:rPr>
              <a:t>навчання</a:t>
            </a:r>
            <a:endParaRPr lang="de-DE" dirty="0">
              <a:solidFill>
                <a:srgbClr val="002060"/>
              </a:solidFill>
            </a:endParaRPr>
          </a:p>
          <a:p>
            <a:pPr marL="285750" lvl="1" indent="-285750"/>
            <a:endParaRPr lang="ru-RU" dirty="0">
              <a:solidFill>
                <a:srgbClr val="002060"/>
              </a:solidFill>
            </a:endParaRPr>
          </a:p>
          <a:p>
            <a:pPr marL="285750" lvl="1" indent="-285750"/>
            <a:endParaRPr lang="de-DE" dirty="0">
              <a:solidFill>
                <a:srgbClr val="002060"/>
              </a:solidFill>
            </a:endParaRPr>
          </a:p>
          <a:p>
            <a:pPr lvl="1"/>
            <a:endParaRPr lang="de-DE" dirty="0"/>
          </a:p>
        </p:txBody>
      </p:sp>
      <p:sp>
        <p:nvSpPr>
          <p:cNvPr id="4" name="Fußzeilenplatzhalter 3"/>
          <p:cNvSpPr>
            <a:spLocks noGrp="1"/>
          </p:cNvSpPr>
          <p:nvPr>
            <p:ph type="ftr" sz="quarter" idx="3"/>
          </p:nvPr>
        </p:nvSpPr>
        <p:spPr/>
        <p:txBody>
          <a:bodyPr/>
          <a:lstStyle/>
          <a:p>
            <a:r>
              <a:rPr lang="de-DE" smtClean="0"/>
              <a:t>Dozentenschulung in Lemberg, 10.-12.10.2017</a:t>
            </a:r>
            <a:endParaRPr lang="de-DE" dirty="0"/>
          </a:p>
        </p:txBody>
      </p:sp>
      <p:sp>
        <p:nvSpPr>
          <p:cNvPr id="5" name="Foliennummernplatzhalter 4"/>
          <p:cNvSpPr>
            <a:spLocks noGrp="1"/>
          </p:cNvSpPr>
          <p:nvPr>
            <p:ph type="sldNum" sz="quarter" idx="4"/>
          </p:nvPr>
        </p:nvSpPr>
        <p:spPr/>
        <p:txBody>
          <a:bodyPr/>
          <a:lstStyle/>
          <a:p>
            <a:fld id="{C05EE493-AD2E-4872-B2F6-8F12A747F0A5}" type="slidenum">
              <a:rPr lang="de-DE" smtClean="0"/>
              <a:pPr/>
              <a:t>16</a:t>
            </a:fld>
            <a:endParaRPr lang="de-DE" dirty="0"/>
          </a:p>
        </p:txBody>
      </p:sp>
      <p:sp>
        <p:nvSpPr>
          <p:cNvPr id="6" name="Datumsplatzhalter 5"/>
          <p:cNvSpPr>
            <a:spLocks noGrp="1"/>
          </p:cNvSpPr>
          <p:nvPr>
            <p:ph type="dt" sz="half" idx="2"/>
          </p:nvPr>
        </p:nvSpPr>
        <p:spPr/>
        <p:txBody>
          <a:bodyPr/>
          <a:lstStyle/>
          <a:p>
            <a:r>
              <a:rPr lang="de-DE" smtClean="0"/>
              <a:t>10.10.2017</a:t>
            </a:r>
            <a:endParaRPr lang="de-DE" dirty="0"/>
          </a:p>
        </p:txBody>
      </p:sp>
      <p:sp>
        <p:nvSpPr>
          <p:cNvPr id="7" name="Rechteck 6"/>
          <p:cNvSpPr/>
          <p:nvPr/>
        </p:nvSpPr>
        <p:spPr>
          <a:xfrm>
            <a:off x="6243871" y="6145559"/>
            <a:ext cx="2720617" cy="307777"/>
          </a:xfrm>
          <a:prstGeom prst="rect">
            <a:avLst/>
          </a:prstGeom>
        </p:spPr>
        <p:txBody>
          <a:bodyPr wrap="none">
            <a:spAutoFit/>
          </a:bodyPr>
          <a:lstStyle/>
          <a:p>
            <a:pPr algn="r"/>
            <a:r>
              <a:rPr lang="de-DE" sz="1400" kern="0" dirty="0" smtClean="0"/>
              <a:t>(u.a. Speth/Berner</a:t>
            </a:r>
            <a:r>
              <a:rPr lang="de-DE" sz="1400" kern="0" dirty="0"/>
              <a:t>, 2016, S. </a:t>
            </a:r>
            <a:r>
              <a:rPr lang="de-DE" sz="1400" kern="0" dirty="0" smtClean="0"/>
              <a:t>21)</a:t>
            </a:r>
            <a:endParaRPr lang="de-DE" sz="1400" dirty="0"/>
          </a:p>
        </p:txBody>
      </p:sp>
    </p:spTree>
    <p:extLst>
      <p:ext uri="{BB962C8B-B14F-4D97-AF65-F5344CB8AC3E}">
        <p14:creationId xmlns:p14="http://schemas.microsoft.com/office/powerpoint/2010/main" val="239415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313217" y="192013"/>
            <a:ext cx="8490541" cy="792088"/>
          </a:xfrm>
        </p:spPr>
        <p:txBody>
          <a:bodyPr/>
          <a:lstStyle/>
          <a:p>
            <a:r>
              <a:rPr lang="de-DE" dirty="0" smtClean="0"/>
              <a:t>Agenda</a:t>
            </a:r>
            <a:r>
              <a:rPr lang="ru-RU" dirty="0"/>
              <a:t> </a:t>
            </a:r>
            <a:r>
              <a:rPr lang="ru-RU" dirty="0" smtClean="0">
                <a:solidFill>
                  <a:srgbClr val="002060"/>
                </a:solidFill>
              </a:rPr>
              <a:t>План</a:t>
            </a:r>
            <a:endParaRPr lang="de-DE" dirty="0">
              <a:solidFill>
                <a:srgbClr val="002060"/>
              </a:solidFill>
            </a:endParaRPr>
          </a:p>
        </p:txBody>
      </p:sp>
      <p:sp>
        <p:nvSpPr>
          <p:cNvPr id="8" name="Inhaltsplatzhalter 7"/>
          <p:cNvSpPr>
            <a:spLocks noGrp="1"/>
          </p:cNvSpPr>
          <p:nvPr>
            <p:ph idx="1"/>
          </p:nvPr>
        </p:nvSpPr>
        <p:spPr/>
        <p:txBody>
          <a:bodyPr/>
          <a:lstStyle/>
          <a:p>
            <a:pPr marL="233363" indent="-233363">
              <a:spcAft>
                <a:spcPts val="600"/>
              </a:spcAft>
              <a:buAutoNum type="arabicPeriod"/>
            </a:pPr>
            <a:r>
              <a:rPr lang="de-DE" b="0" dirty="0" smtClean="0"/>
              <a:t>Verortung </a:t>
            </a:r>
            <a:r>
              <a:rPr lang="de-DE" b="0" dirty="0"/>
              <a:t>des </a:t>
            </a:r>
            <a:r>
              <a:rPr lang="de-DE" b="0" dirty="0" smtClean="0"/>
              <a:t>Themas </a:t>
            </a:r>
            <a:r>
              <a:rPr lang="de-DE" b="0" dirty="0"/>
              <a:t>im </a:t>
            </a:r>
            <a:r>
              <a:rPr lang="de-DE" b="0" dirty="0" smtClean="0"/>
              <a:t>ITE-VET-Projekt</a:t>
            </a:r>
          </a:p>
          <a:p>
            <a:pPr indent="233363">
              <a:spcAft>
                <a:spcPts val="600"/>
              </a:spcAft>
            </a:pPr>
            <a:r>
              <a:rPr lang="uk-UA" b="0" dirty="0" smtClean="0">
                <a:solidFill>
                  <a:srgbClr val="002060"/>
                </a:solidFill>
              </a:rPr>
              <a:t>Важливість теми в </a:t>
            </a:r>
            <a:r>
              <a:rPr lang="de-DE" b="0" dirty="0" smtClean="0">
                <a:solidFill>
                  <a:srgbClr val="002060"/>
                </a:solidFill>
              </a:rPr>
              <a:t>ITE-VET</a:t>
            </a:r>
            <a:r>
              <a:rPr lang="uk-UA" b="0" dirty="0" smtClean="0">
                <a:solidFill>
                  <a:srgbClr val="002060"/>
                </a:solidFill>
              </a:rPr>
              <a:t> проекті</a:t>
            </a:r>
            <a:endParaRPr lang="de-DE" b="0" dirty="0" smtClean="0">
              <a:solidFill>
                <a:srgbClr val="002060"/>
              </a:solidFill>
            </a:endParaRPr>
          </a:p>
          <a:p>
            <a:pPr>
              <a:spcAft>
                <a:spcPts val="600"/>
              </a:spcAft>
            </a:pPr>
            <a:r>
              <a:rPr lang="de-DE" sz="1400" b="0" dirty="0" smtClean="0"/>
              <a:t>2. </a:t>
            </a:r>
            <a:r>
              <a:rPr lang="de-DE" b="0" dirty="0" smtClean="0"/>
              <a:t>Fachdidaktik als wissenschaftliche Disziplin</a:t>
            </a:r>
            <a:endParaRPr lang="ru-RU" b="0" dirty="0" smtClean="0"/>
          </a:p>
          <a:p>
            <a:pPr indent="233363">
              <a:spcAft>
                <a:spcPts val="600"/>
              </a:spcAft>
            </a:pPr>
            <a:r>
              <a:rPr lang="ru-RU" b="0" dirty="0" smtClean="0">
                <a:solidFill>
                  <a:srgbClr val="002060"/>
                </a:solidFill>
              </a:rPr>
              <a:t>Методика навчання як </a:t>
            </a:r>
            <a:r>
              <a:rPr lang="ru-RU" b="0" dirty="0" err="1" smtClean="0">
                <a:solidFill>
                  <a:srgbClr val="002060"/>
                </a:solidFill>
              </a:rPr>
              <a:t>наукова</a:t>
            </a:r>
            <a:r>
              <a:rPr lang="ru-RU" b="0" dirty="0" smtClean="0">
                <a:solidFill>
                  <a:srgbClr val="002060"/>
                </a:solidFill>
              </a:rPr>
              <a:t> </a:t>
            </a:r>
            <a:r>
              <a:rPr lang="ru-RU" b="0" dirty="0" err="1" smtClean="0">
                <a:solidFill>
                  <a:srgbClr val="002060"/>
                </a:solidFill>
              </a:rPr>
              <a:t>дисципліна</a:t>
            </a:r>
            <a:r>
              <a:rPr lang="ru-RU" b="0" dirty="0" smtClean="0">
                <a:solidFill>
                  <a:srgbClr val="002060"/>
                </a:solidFill>
              </a:rPr>
              <a:t> </a:t>
            </a:r>
            <a:endParaRPr lang="de-DE" b="0" dirty="0">
              <a:solidFill>
                <a:srgbClr val="002060"/>
              </a:solidFill>
            </a:endParaRPr>
          </a:p>
          <a:p>
            <a:pPr>
              <a:spcAft>
                <a:spcPts val="600"/>
              </a:spcAft>
            </a:pPr>
            <a:r>
              <a:rPr lang="de-DE" b="0" dirty="0" smtClean="0"/>
              <a:t>3. Fachdidaktik </a:t>
            </a:r>
            <a:r>
              <a:rPr lang="de-DE" b="0" dirty="0"/>
              <a:t>Wirtschaftslehre</a:t>
            </a:r>
            <a:endParaRPr lang="ru-RU" b="0" dirty="0"/>
          </a:p>
          <a:p>
            <a:pPr indent="233363">
              <a:spcAft>
                <a:spcPts val="600"/>
              </a:spcAft>
            </a:pPr>
            <a:r>
              <a:rPr lang="ru-RU" b="0" dirty="0" smtClean="0">
                <a:solidFill>
                  <a:srgbClr val="002060"/>
                </a:solidFill>
              </a:rPr>
              <a:t>Методика навчання економіки</a:t>
            </a:r>
            <a:endParaRPr lang="de-DE" b="0" dirty="0">
              <a:solidFill>
                <a:srgbClr val="002060"/>
              </a:solidFill>
            </a:endParaRPr>
          </a:p>
          <a:p>
            <a:pPr>
              <a:spcAft>
                <a:spcPts val="600"/>
              </a:spcAft>
            </a:pPr>
            <a:r>
              <a:rPr lang="de-DE" sz="1800" dirty="0" smtClean="0"/>
              <a:t>4. </a:t>
            </a:r>
            <a:r>
              <a:rPr lang="de-DE" sz="1800" dirty="0" smtClean="0">
                <a:solidFill>
                  <a:srgbClr val="009AD1"/>
                </a:solidFill>
              </a:rPr>
              <a:t>Handlungsorientierter</a:t>
            </a:r>
            <a:r>
              <a:rPr lang="de-DE" sz="1800" dirty="0" smtClean="0"/>
              <a:t> </a:t>
            </a:r>
            <a:r>
              <a:rPr lang="de-DE" sz="1800" dirty="0"/>
              <a:t>Unterricht</a:t>
            </a:r>
            <a:endParaRPr lang="ru-RU" sz="1800" dirty="0"/>
          </a:p>
          <a:p>
            <a:pPr indent="233363">
              <a:spcAft>
                <a:spcPts val="600"/>
              </a:spcAft>
            </a:pPr>
            <a:r>
              <a:rPr lang="uk-UA" sz="1800" dirty="0" smtClean="0">
                <a:solidFill>
                  <a:srgbClr val="002060"/>
                </a:solidFill>
              </a:rPr>
              <a:t>Напрями орієнтації навчання</a:t>
            </a:r>
            <a:endParaRPr lang="de-DE" sz="1800" dirty="0">
              <a:solidFill>
                <a:srgbClr val="002060"/>
              </a:solidFill>
            </a:endParaRPr>
          </a:p>
          <a:p>
            <a:pPr>
              <a:spcAft>
                <a:spcPts val="600"/>
              </a:spcAft>
            </a:pPr>
            <a:r>
              <a:rPr lang="de-DE" b="0" dirty="0" smtClean="0"/>
              <a:t>5. Schlussfolgerungen </a:t>
            </a:r>
            <a:r>
              <a:rPr lang="de-DE" b="0" dirty="0"/>
              <a:t>für die berufliche </a:t>
            </a:r>
            <a:r>
              <a:rPr lang="de-DE" b="0" dirty="0" smtClean="0"/>
              <a:t>Lehrerbildung</a:t>
            </a:r>
            <a:endParaRPr lang="uk-UA" b="0" dirty="0" smtClean="0"/>
          </a:p>
          <a:p>
            <a:pPr indent="223838">
              <a:spcAft>
                <a:spcPts val="600"/>
              </a:spcAft>
            </a:pPr>
            <a:r>
              <a:rPr lang="uk-UA" b="0" dirty="0" smtClean="0">
                <a:solidFill>
                  <a:srgbClr val="002060"/>
                </a:solidFill>
              </a:rPr>
              <a:t>Рекомендації для покращення професійної педагогічної освіти </a:t>
            </a:r>
            <a:endParaRPr lang="de-DE" b="0" dirty="0">
              <a:solidFill>
                <a:srgbClr val="002060"/>
              </a:solidFill>
            </a:endParaRPr>
          </a:p>
          <a:p>
            <a:pPr>
              <a:spcAft>
                <a:spcPts val="600"/>
              </a:spcAft>
            </a:pPr>
            <a:endParaRPr lang="de-DE" dirty="0"/>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17</a:t>
            </a:fld>
            <a:endParaRPr lang="de-DE" dirty="0"/>
          </a:p>
        </p:txBody>
      </p:sp>
      <p:sp>
        <p:nvSpPr>
          <p:cNvPr id="6" name="Datumsplatzhalter 5"/>
          <p:cNvSpPr>
            <a:spLocks noGrp="1"/>
          </p:cNvSpPr>
          <p:nvPr>
            <p:ph type="dt" sz="half" idx="2"/>
          </p:nvPr>
        </p:nvSpPr>
        <p:spPr/>
        <p:txBody>
          <a:bodyPr/>
          <a:lstStyle/>
          <a:p>
            <a:r>
              <a:rPr lang="de-DE" dirty="0"/>
              <a:t>10.10.2017</a:t>
            </a:r>
          </a:p>
        </p:txBody>
      </p:sp>
      <p:pic>
        <p:nvPicPr>
          <p:cNvPr id="9" name="Picture 2" descr="D:\Users\user\Desktop\Grafiken für Präsis_kostenlose Downloads\clock-163202_6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4812" y="404664"/>
            <a:ext cx="2130376" cy="150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592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Handlungsorientierung</a:t>
            </a:r>
            <a:br>
              <a:rPr lang="de-DE" dirty="0" smtClean="0"/>
            </a:br>
            <a:r>
              <a:rPr lang="uk-UA" dirty="0" smtClean="0">
                <a:solidFill>
                  <a:srgbClr val="002060"/>
                </a:solidFill>
              </a:rPr>
              <a:t>Практична спрямованість</a:t>
            </a:r>
            <a:endParaRPr lang="de-DE" dirty="0">
              <a:solidFill>
                <a:srgbClr val="002060"/>
              </a:solidFill>
            </a:endParaRPr>
          </a:p>
        </p:txBody>
      </p:sp>
      <p:sp>
        <p:nvSpPr>
          <p:cNvPr id="3" name="Inhaltsplatzhalter 2"/>
          <p:cNvSpPr>
            <a:spLocks noGrp="1"/>
          </p:cNvSpPr>
          <p:nvPr>
            <p:ph idx="1"/>
          </p:nvPr>
        </p:nvSpPr>
        <p:spPr>
          <a:xfrm>
            <a:off x="396180" y="1413247"/>
            <a:ext cx="8496300" cy="4824065"/>
          </a:xfrm>
        </p:spPr>
        <p:txBody>
          <a:bodyPr/>
          <a:lstStyle/>
          <a:p>
            <a:r>
              <a:rPr lang="de-DE" dirty="0" smtClean="0"/>
              <a:t>Lerntheoretischer Hintergrund</a:t>
            </a:r>
            <a:r>
              <a:rPr lang="uk-UA" dirty="0" smtClean="0"/>
              <a:t> </a:t>
            </a:r>
            <a:endParaRPr lang="de-DE" dirty="0" smtClean="0"/>
          </a:p>
          <a:p>
            <a:pPr lvl="1">
              <a:spcAft>
                <a:spcPts val="600"/>
              </a:spcAft>
            </a:pPr>
            <a:r>
              <a:rPr lang="de-DE" b="1" dirty="0"/>
              <a:t>Handlungsorientierung geht zurück auf den </a:t>
            </a:r>
            <a:r>
              <a:rPr lang="de-DE" b="1" dirty="0" smtClean="0"/>
              <a:t>Konstruktivismus</a:t>
            </a:r>
            <a:r>
              <a:rPr lang="de-DE" b="1" dirty="0"/>
              <a:t>:</a:t>
            </a:r>
          </a:p>
          <a:p>
            <a:pPr marL="285750" lvl="1" indent="-285750">
              <a:buFont typeface="Symbol" panose="05050102010706020507" pitchFamily="18" charset="2"/>
              <a:buChar char="-"/>
            </a:pPr>
            <a:r>
              <a:rPr lang="de-DE" dirty="0" smtClean="0"/>
              <a:t>Es gibt kein objektives Wissen.</a:t>
            </a:r>
            <a:r>
              <a:rPr lang="uk-UA" dirty="0" smtClean="0"/>
              <a:t> </a:t>
            </a:r>
            <a:endParaRPr lang="de-DE" dirty="0" smtClean="0"/>
          </a:p>
          <a:p>
            <a:pPr marL="285750" lvl="1" indent="-285750">
              <a:buFont typeface="Symbol" panose="05050102010706020507" pitchFamily="18" charset="2"/>
              <a:buChar char="-"/>
            </a:pPr>
            <a:r>
              <a:rPr lang="de-DE" dirty="0" smtClean="0"/>
              <a:t>Jeder Mensch schafft sich eine eigene subjektive Realität, indem sein Gehirn Strukturen etabliert zur Speicherung von Wissen und Emotionen, welche sein Handeln bestimmen und dem Gelernten eine subjektive Bedeutung zuordnen.</a:t>
            </a:r>
            <a:endParaRPr lang="uk-UA" dirty="0" smtClean="0"/>
          </a:p>
          <a:p>
            <a:pPr marL="285750" lvl="1" indent="-285750">
              <a:buFont typeface="Symbol" panose="05050102010706020507" pitchFamily="18" charset="2"/>
              <a:buChar char="-"/>
            </a:pPr>
            <a:r>
              <a:rPr lang="de-DE" dirty="0" smtClean="0"/>
              <a:t>Handlung ist der reale Hintergrund des Erkennens.</a:t>
            </a:r>
            <a:r>
              <a:rPr lang="uk-UA" dirty="0" smtClean="0"/>
              <a:t> </a:t>
            </a:r>
            <a:r>
              <a:rPr lang="de-DE" dirty="0" smtClean="0"/>
              <a:t>Handeln und Wissen bilden eine Einheit.</a:t>
            </a:r>
            <a:r>
              <a:rPr lang="uk-UA" dirty="0" smtClean="0"/>
              <a:t> </a:t>
            </a:r>
            <a:endParaRPr lang="de-DE" dirty="0"/>
          </a:p>
          <a:p>
            <a:pPr lvl="1"/>
            <a:endParaRPr lang="de-DE" dirty="0" smtClean="0"/>
          </a:p>
          <a:p>
            <a:pPr lvl="1"/>
            <a:r>
              <a:rPr lang="uk-UA" b="1" dirty="0">
                <a:solidFill>
                  <a:schemeClr val="accent1"/>
                </a:solidFill>
              </a:rPr>
              <a:t>Теоретичні передумови навчання</a:t>
            </a:r>
            <a:endParaRPr lang="de-DE" b="1" dirty="0">
              <a:solidFill>
                <a:schemeClr val="accent1"/>
              </a:solidFill>
            </a:endParaRPr>
          </a:p>
          <a:p>
            <a:pPr lvl="1">
              <a:spcAft>
                <a:spcPts val="600"/>
              </a:spcAft>
            </a:pPr>
            <a:r>
              <a:rPr lang="uk-UA" b="1" dirty="0">
                <a:solidFill>
                  <a:srgbClr val="002060"/>
                </a:solidFill>
              </a:rPr>
              <a:t>Теоретичне навчання передує конструктивізму</a:t>
            </a:r>
            <a:r>
              <a:rPr lang="de-DE" b="1" dirty="0" smtClean="0">
                <a:solidFill>
                  <a:srgbClr val="002060"/>
                </a:solidFill>
              </a:rPr>
              <a:t>:</a:t>
            </a:r>
            <a:endParaRPr lang="de-DE" dirty="0" smtClean="0"/>
          </a:p>
          <a:p>
            <a:pPr marL="285750" lvl="1" indent="-285750">
              <a:buFont typeface="Symbol" panose="05050102010706020507" pitchFamily="18" charset="2"/>
              <a:buChar char="-"/>
            </a:pPr>
            <a:r>
              <a:rPr lang="uk-UA" dirty="0" smtClean="0">
                <a:solidFill>
                  <a:srgbClr val="002060"/>
                </a:solidFill>
              </a:rPr>
              <a:t>Коли </a:t>
            </a:r>
            <a:r>
              <a:rPr lang="uk-UA" dirty="0">
                <a:solidFill>
                  <a:srgbClr val="002060"/>
                </a:solidFill>
              </a:rPr>
              <a:t>немає об’єкта </a:t>
            </a:r>
            <a:r>
              <a:rPr lang="uk-UA" dirty="0" smtClean="0">
                <a:solidFill>
                  <a:srgbClr val="002060"/>
                </a:solidFill>
              </a:rPr>
              <a:t>знань</a:t>
            </a:r>
            <a:endParaRPr lang="de-DE" dirty="0" smtClean="0">
              <a:solidFill>
                <a:srgbClr val="002060"/>
              </a:solidFill>
            </a:endParaRPr>
          </a:p>
          <a:p>
            <a:pPr marL="285750" lvl="1" indent="-285750">
              <a:buFont typeface="Symbol" panose="05050102010706020507" pitchFamily="18" charset="2"/>
              <a:buChar char="-"/>
            </a:pPr>
            <a:r>
              <a:rPr lang="uk-UA" dirty="0">
                <a:solidFill>
                  <a:srgbClr val="002060"/>
                </a:solidFill>
              </a:rPr>
              <a:t>Кожна людина створює собі власну суб'єктивну реальність, після чого мозок  починає  створювати структури для накопичення знань та емоцій, які потім визначають його дії та надають вивченому суб'єктивний характер</a:t>
            </a:r>
            <a:r>
              <a:rPr lang="uk-UA" dirty="0" smtClean="0">
                <a:solidFill>
                  <a:srgbClr val="002060"/>
                </a:solidFill>
              </a:rPr>
              <a:t>.</a:t>
            </a:r>
            <a:endParaRPr lang="de-DE" dirty="0" smtClean="0">
              <a:solidFill>
                <a:srgbClr val="002060"/>
              </a:solidFill>
            </a:endParaRPr>
          </a:p>
          <a:p>
            <a:pPr marL="285750" lvl="1" indent="-285750">
              <a:buFont typeface="Symbol" panose="05050102010706020507" pitchFamily="18" charset="2"/>
              <a:buChar char="-"/>
            </a:pPr>
            <a:r>
              <a:rPr lang="uk-UA" dirty="0">
                <a:solidFill>
                  <a:srgbClr val="002060"/>
                </a:solidFill>
              </a:rPr>
              <a:t>Вчинки – це реальне застосування </a:t>
            </a:r>
            <a:r>
              <a:rPr lang="uk-UA" dirty="0" smtClean="0">
                <a:solidFill>
                  <a:srgbClr val="002060"/>
                </a:solidFill>
              </a:rPr>
              <a:t>знань</a:t>
            </a:r>
            <a:endParaRPr lang="de-DE" dirty="0" smtClean="0">
              <a:solidFill>
                <a:srgbClr val="002060"/>
              </a:solidFill>
            </a:endParaRPr>
          </a:p>
          <a:p>
            <a:pPr marL="285750" lvl="1" indent="-285750">
              <a:buFont typeface="Symbol" panose="05050102010706020507" pitchFamily="18" charset="2"/>
              <a:buChar char="-"/>
            </a:pPr>
            <a:r>
              <a:rPr lang="uk-UA" dirty="0">
                <a:solidFill>
                  <a:srgbClr val="002060"/>
                </a:solidFill>
              </a:rPr>
              <a:t>Вчинки та знання утворюють </a:t>
            </a:r>
            <a:r>
              <a:rPr lang="uk-UA" dirty="0" smtClean="0">
                <a:solidFill>
                  <a:srgbClr val="002060"/>
                </a:solidFill>
              </a:rPr>
              <a:t>єдність</a:t>
            </a:r>
            <a:endParaRPr lang="de-DE" dirty="0">
              <a:solidFill>
                <a:srgbClr val="002060"/>
              </a:solidFill>
            </a:endParaRPr>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18</a:t>
            </a:fld>
            <a:endParaRPr lang="de-DE" dirty="0"/>
          </a:p>
        </p:txBody>
      </p:sp>
      <p:sp>
        <p:nvSpPr>
          <p:cNvPr id="6" name="Datumsplatzhalter 5"/>
          <p:cNvSpPr>
            <a:spLocks noGrp="1"/>
          </p:cNvSpPr>
          <p:nvPr>
            <p:ph type="dt" sz="half" idx="2"/>
          </p:nvPr>
        </p:nvSpPr>
        <p:spPr/>
        <p:txBody>
          <a:bodyPr/>
          <a:lstStyle/>
          <a:p>
            <a:r>
              <a:rPr lang="de-DE" dirty="0"/>
              <a:t>10.10.2017</a:t>
            </a:r>
          </a:p>
        </p:txBody>
      </p:sp>
      <p:sp>
        <p:nvSpPr>
          <p:cNvPr id="7" name="Rechteck 6"/>
          <p:cNvSpPr/>
          <p:nvPr/>
        </p:nvSpPr>
        <p:spPr>
          <a:xfrm>
            <a:off x="3491880" y="6145559"/>
            <a:ext cx="5715026" cy="307777"/>
          </a:xfrm>
          <a:prstGeom prst="rect">
            <a:avLst/>
          </a:prstGeom>
        </p:spPr>
        <p:txBody>
          <a:bodyPr wrap="none">
            <a:spAutoFit/>
          </a:bodyPr>
          <a:lstStyle/>
          <a:p>
            <a:r>
              <a:rPr lang="de-DE" sz="1400" dirty="0" smtClean="0"/>
              <a:t>(Mathes</a:t>
            </a:r>
            <a:r>
              <a:rPr lang="de-DE" sz="1400" dirty="0"/>
              <a:t>, 2006, S. </a:t>
            </a:r>
            <a:r>
              <a:rPr lang="de-DE" sz="1400" dirty="0" smtClean="0"/>
              <a:t>60 f.; </a:t>
            </a:r>
            <a:r>
              <a:rPr lang="de-DE" sz="1400" dirty="0" err="1" smtClean="0"/>
              <a:t>Paape</a:t>
            </a:r>
            <a:r>
              <a:rPr lang="de-DE" sz="1400" dirty="0"/>
              <a:t>, 2002, S. </a:t>
            </a:r>
            <a:r>
              <a:rPr lang="de-DE" sz="1400" dirty="0" smtClean="0"/>
              <a:t>127; </a:t>
            </a:r>
            <a:r>
              <a:rPr lang="de-DE" sz="1400" dirty="0" err="1"/>
              <a:t>Gudjons</a:t>
            </a:r>
            <a:r>
              <a:rPr lang="de-DE" sz="1400" dirty="0"/>
              <a:t>, 1999, S. </a:t>
            </a:r>
            <a:r>
              <a:rPr lang="de-DE" sz="1400" dirty="0" smtClean="0"/>
              <a:t>229) </a:t>
            </a:r>
            <a:endParaRPr lang="de-DE" sz="1400" dirty="0"/>
          </a:p>
        </p:txBody>
      </p:sp>
    </p:spTree>
    <p:extLst>
      <p:ext uri="{BB962C8B-B14F-4D97-AF65-F5344CB8AC3E}">
        <p14:creationId xmlns:p14="http://schemas.microsoft.com/office/powerpoint/2010/main" val="1937920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Handlungsorientierung</a:t>
            </a:r>
            <a:br>
              <a:rPr lang="de-DE" dirty="0" smtClean="0"/>
            </a:br>
            <a:r>
              <a:rPr lang="uk-UA" dirty="0" smtClean="0">
                <a:solidFill>
                  <a:srgbClr val="002060"/>
                </a:solidFill>
              </a:rPr>
              <a:t>Практична спрямованість</a:t>
            </a:r>
            <a:endParaRPr lang="de-DE" dirty="0">
              <a:solidFill>
                <a:srgbClr val="002060"/>
              </a:solidFill>
            </a:endParaRPr>
          </a:p>
        </p:txBody>
      </p:sp>
      <p:sp>
        <p:nvSpPr>
          <p:cNvPr id="3" name="Inhaltsplatzhalter 2"/>
          <p:cNvSpPr>
            <a:spLocks noGrp="1"/>
          </p:cNvSpPr>
          <p:nvPr>
            <p:ph idx="1"/>
          </p:nvPr>
        </p:nvSpPr>
        <p:spPr>
          <a:xfrm>
            <a:off x="467544" y="1772816"/>
            <a:ext cx="8243038" cy="3979919"/>
          </a:xfrm>
        </p:spPr>
        <p:txBody>
          <a:bodyPr/>
          <a:lstStyle/>
          <a:p>
            <a:pPr>
              <a:spcAft>
                <a:spcPts val="1200"/>
              </a:spcAft>
            </a:pPr>
            <a:r>
              <a:rPr lang="de-DE" dirty="0" smtClean="0"/>
              <a:t>Lerntheoretischer Hintergrund</a:t>
            </a:r>
            <a:endParaRPr lang="de-DE" dirty="0" smtClean="0">
              <a:solidFill>
                <a:srgbClr val="002060"/>
              </a:solidFill>
            </a:endParaRPr>
          </a:p>
          <a:p>
            <a:pPr marL="285750" lvl="1" indent="-285750">
              <a:buFont typeface="Symbol"/>
              <a:buChar char="Þ"/>
            </a:pPr>
            <a:r>
              <a:rPr lang="de-DE" dirty="0" smtClean="0"/>
              <a:t>Lernende sollten im Unterrichtsprozess die Möglichkeit bekommen, Strukturen der eigenen Wirklichkeit im Gehirn anzulegen</a:t>
            </a:r>
            <a:r>
              <a:rPr lang="uk-UA" dirty="0" smtClean="0"/>
              <a:t> </a:t>
            </a:r>
            <a:endParaRPr lang="de-DE" dirty="0" smtClean="0">
              <a:solidFill>
                <a:srgbClr val="002060"/>
              </a:solidFill>
            </a:endParaRPr>
          </a:p>
          <a:p>
            <a:pPr marL="285750" lvl="1" indent="-285750">
              <a:buFont typeface="Symbol"/>
              <a:buChar char="Þ"/>
            </a:pPr>
            <a:r>
              <a:rPr lang="de-DE" dirty="0" smtClean="0"/>
              <a:t>Aufhebung der Dualität von Theorie und Praxis im Lernprozess</a:t>
            </a:r>
            <a:r>
              <a:rPr lang="uk-UA" dirty="0" smtClean="0"/>
              <a:t> </a:t>
            </a:r>
            <a:endParaRPr lang="de-DE" dirty="0" smtClean="0">
              <a:solidFill>
                <a:srgbClr val="002060"/>
              </a:solidFill>
            </a:endParaRPr>
          </a:p>
          <a:p>
            <a:pPr marL="285750" lvl="1" indent="-285750">
              <a:buFont typeface="Symbol"/>
              <a:buChar char="Þ"/>
            </a:pPr>
            <a:r>
              <a:rPr lang="de-DE" dirty="0" smtClean="0"/>
              <a:t>Handlungsorientierter Unterricht</a:t>
            </a:r>
            <a:r>
              <a:rPr lang="uk-UA" dirty="0" smtClean="0"/>
              <a:t> </a:t>
            </a:r>
            <a:endParaRPr lang="de-DE" dirty="0"/>
          </a:p>
          <a:p>
            <a:pPr marL="285750" lvl="1" indent="-285750">
              <a:buFont typeface="Symbol"/>
              <a:buChar char="Þ"/>
            </a:pPr>
            <a:endParaRPr lang="de-DE" dirty="0" smtClean="0">
              <a:solidFill>
                <a:srgbClr val="002060"/>
              </a:solidFill>
            </a:endParaRPr>
          </a:p>
          <a:p>
            <a:pPr lvl="1"/>
            <a:endParaRPr lang="de-DE" dirty="0">
              <a:solidFill>
                <a:srgbClr val="002060"/>
              </a:solidFill>
            </a:endParaRPr>
          </a:p>
          <a:p>
            <a:pPr lvl="1">
              <a:spcAft>
                <a:spcPts val="1200"/>
              </a:spcAft>
            </a:pPr>
            <a:r>
              <a:rPr lang="uk-UA" b="1" dirty="0">
                <a:solidFill>
                  <a:schemeClr val="accent1"/>
                </a:solidFill>
              </a:rPr>
              <a:t>Теоретичні передумови </a:t>
            </a:r>
            <a:r>
              <a:rPr lang="uk-UA" b="1" dirty="0" smtClean="0">
                <a:solidFill>
                  <a:schemeClr val="accent1"/>
                </a:solidFill>
              </a:rPr>
              <a:t>навчання</a:t>
            </a:r>
            <a:endParaRPr lang="de-DE" b="1" dirty="0" smtClean="0">
              <a:solidFill>
                <a:schemeClr val="accent1"/>
              </a:solidFill>
            </a:endParaRPr>
          </a:p>
          <a:p>
            <a:pPr marL="285750" lvl="1" indent="-285750">
              <a:buFont typeface="Symbol"/>
              <a:buChar char="Þ"/>
            </a:pPr>
            <a:r>
              <a:rPr lang="uk-UA" dirty="0">
                <a:solidFill>
                  <a:srgbClr val="002060"/>
                </a:solidFill>
              </a:rPr>
              <a:t>Учні в процесі навчання, повинні мати можливість створення власної реальності</a:t>
            </a:r>
            <a:endParaRPr lang="de-DE" dirty="0">
              <a:solidFill>
                <a:srgbClr val="002060"/>
              </a:solidFill>
            </a:endParaRPr>
          </a:p>
          <a:p>
            <a:pPr marL="285750" lvl="1" indent="-285750">
              <a:buFont typeface="Symbol"/>
              <a:buChar char="Þ"/>
            </a:pPr>
            <a:r>
              <a:rPr lang="uk-UA" dirty="0">
                <a:solidFill>
                  <a:srgbClr val="002060"/>
                </a:solidFill>
              </a:rPr>
              <a:t>Скасування дуальності теорії і практики в процесі навчання</a:t>
            </a:r>
            <a:endParaRPr lang="de-DE" dirty="0">
              <a:solidFill>
                <a:srgbClr val="002060"/>
              </a:solidFill>
            </a:endParaRPr>
          </a:p>
          <a:p>
            <a:pPr marL="285750" lvl="1" indent="-285750">
              <a:buFont typeface="Symbol"/>
              <a:buChar char="Þ"/>
            </a:pPr>
            <a:r>
              <a:rPr lang="uk-UA" dirty="0">
                <a:solidFill>
                  <a:srgbClr val="002060"/>
                </a:solidFill>
              </a:rPr>
              <a:t>Практично спрямоване навчання</a:t>
            </a:r>
            <a:endParaRPr lang="de-DE" dirty="0">
              <a:solidFill>
                <a:srgbClr val="002060"/>
              </a:solidFill>
            </a:endParaRPr>
          </a:p>
          <a:p>
            <a:pPr lvl="1">
              <a:spcAft>
                <a:spcPts val="1200"/>
              </a:spcAft>
            </a:pPr>
            <a:endParaRPr lang="de-DE" dirty="0">
              <a:solidFill>
                <a:srgbClr val="002060"/>
              </a:solidFill>
            </a:endParaRPr>
          </a:p>
          <a:p>
            <a:pPr lvl="1">
              <a:spcAft>
                <a:spcPts val="1200"/>
              </a:spcAft>
            </a:pPr>
            <a:endParaRPr lang="de-DE" dirty="0">
              <a:solidFill>
                <a:srgbClr val="002060"/>
              </a:solidFill>
            </a:endParaRPr>
          </a:p>
          <a:p>
            <a:pPr lvl="1">
              <a:spcAft>
                <a:spcPts val="1200"/>
              </a:spcAft>
            </a:pPr>
            <a:endParaRPr lang="de-DE" b="1" dirty="0">
              <a:solidFill>
                <a:schemeClr val="accent1"/>
              </a:solidFill>
            </a:endParaRPr>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19</a:t>
            </a:fld>
            <a:endParaRPr lang="de-DE" dirty="0"/>
          </a:p>
        </p:txBody>
      </p:sp>
      <p:sp>
        <p:nvSpPr>
          <p:cNvPr id="6" name="Datumsplatzhalter 5"/>
          <p:cNvSpPr>
            <a:spLocks noGrp="1"/>
          </p:cNvSpPr>
          <p:nvPr>
            <p:ph type="dt" sz="half" idx="2"/>
          </p:nvPr>
        </p:nvSpPr>
        <p:spPr/>
        <p:txBody>
          <a:bodyPr/>
          <a:lstStyle/>
          <a:p>
            <a:r>
              <a:rPr lang="de-DE" dirty="0"/>
              <a:t>10.10.2017</a:t>
            </a:r>
          </a:p>
        </p:txBody>
      </p:sp>
      <p:sp>
        <p:nvSpPr>
          <p:cNvPr id="7" name="Rechteck 6"/>
          <p:cNvSpPr/>
          <p:nvPr/>
        </p:nvSpPr>
        <p:spPr>
          <a:xfrm>
            <a:off x="3491880" y="6145559"/>
            <a:ext cx="5715026" cy="307777"/>
          </a:xfrm>
          <a:prstGeom prst="rect">
            <a:avLst/>
          </a:prstGeom>
        </p:spPr>
        <p:txBody>
          <a:bodyPr wrap="none">
            <a:spAutoFit/>
          </a:bodyPr>
          <a:lstStyle/>
          <a:p>
            <a:r>
              <a:rPr lang="de-DE" sz="1400" dirty="0" smtClean="0"/>
              <a:t>(Mathes</a:t>
            </a:r>
            <a:r>
              <a:rPr lang="de-DE" sz="1400" dirty="0"/>
              <a:t>, 2006, S. </a:t>
            </a:r>
            <a:r>
              <a:rPr lang="de-DE" sz="1400" dirty="0" smtClean="0"/>
              <a:t>60 f.; </a:t>
            </a:r>
            <a:r>
              <a:rPr lang="de-DE" sz="1400" dirty="0" err="1" smtClean="0"/>
              <a:t>Paape</a:t>
            </a:r>
            <a:r>
              <a:rPr lang="de-DE" sz="1400" dirty="0"/>
              <a:t>, 2002, S. </a:t>
            </a:r>
            <a:r>
              <a:rPr lang="de-DE" sz="1400" dirty="0" smtClean="0"/>
              <a:t>127; </a:t>
            </a:r>
            <a:r>
              <a:rPr lang="de-DE" sz="1400" dirty="0" err="1"/>
              <a:t>Gudjons</a:t>
            </a:r>
            <a:r>
              <a:rPr lang="de-DE" sz="1400" dirty="0"/>
              <a:t>, 1999, S. </a:t>
            </a:r>
            <a:r>
              <a:rPr lang="de-DE" sz="1400" dirty="0" smtClean="0"/>
              <a:t>229) </a:t>
            </a:r>
            <a:endParaRPr lang="de-DE" sz="1400" dirty="0"/>
          </a:p>
        </p:txBody>
      </p:sp>
    </p:spTree>
    <p:extLst>
      <p:ext uri="{BB962C8B-B14F-4D97-AF65-F5344CB8AC3E}">
        <p14:creationId xmlns:p14="http://schemas.microsoft.com/office/powerpoint/2010/main" val="1119534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313217" y="192013"/>
            <a:ext cx="8490541" cy="792088"/>
          </a:xfrm>
        </p:spPr>
        <p:txBody>
          <a:bodyPr/>
          <a:lstStyle/>
          <a:p>
            <a:r>
              <a:rPr lang="de-DE" dirty="0" smtClean="0"/>
              <a:t>Agenda</a:t>
            </a:r>
            <a:r>
              <a:rPr lang="ru-RU" dirty="0"/>
              <a:t> </a:t>
            </a:r>
            <a:r>
              <a:rPr lang="ru-RU" dirty="0" smtClean="0">
                <a:solidFill>
                  <a:srgbClr val="002060"/>
                </a:solidFill>
              </a:rPr>
              <a:t>План</a:t>
            </a:r>
            <a:endParaRPr lang="de-DE" dirty="0">
              <a:solidFill>
                <a:srgbClr val="002060"/>
              </a:solidFill>
            </a:endParaRPr>
          </a:p>
        </p:txBody>
      </p:sp>
      <p:sp>
        <p:nvSpPr>
          <p:cNvPr id="8" name="Inhaltsplatzhalter 7"/>
          <p:cNvSpPr>
            <a:spLocks noGrp="1"/>
          </p:cNvSpPr>
          <p:nvPr>
            <p:ph idx="1"/>
          </p:nvPr>
        </p:nvSpPr>
        <p:spPr/>
        <p:txBody>
          <a:bodyPr/>
          <a:lstStyle/>
          <a:p>
            <a:pPr marL="233363" indent="-233363">
              <a:spcAft>
                <a:spcPts val="600"/>
              </a:spcAft>
              <a:buAutoNum type="arabicPeriod"/>
            </a:pPr>
            <a:r>
              <a:rPr lang="de-DE" sz="1800" dirty="0" smtClean="0"/>
              <a:t>Verortung </a:t>
            </a:r>
            <a:r>
              <a:rPr lang="de-DE" sz="1800" dirty="0"/>
              <a:t>des </a:t>
            </a:r>
            <a:r>
              <a:rPr lang="de-DE" sz="1800" dirty="0" smtClean="0"/>
              <a:t>Themas </a:t>
            </a:r>
            <a:r>
              <a:rPr lang="de-DE" sz="1800" dirty="0"/>
              <a:t>im </a:t>
            </a:r>
            <a:r>
              <a:rPr lang="de-DE" sz="1800" dirty="0" smtClean="0"/>
              <a:t>ITE-VET-Projekt</a:t>
            </a:r>
          </a:p>
          <a:p>
            <a:pPr indent="233363">
              <a:spcAft>
                <a:spcPts val="600"/>
              </a:spcAft>
            </a:pPr>
            <a:r>
              <a:rPr lang="uk-UA" sz="1800" dirty="0" smtClean="0">
                <a:solidFill>
                  <a:srgbClr val="002060"/>
                </a:solidFill>
              </a:rPr>
              <a:t>Важливість теми в </a:t>
            </a:r>
            <a:r>
              <a:rPr lang="de-DE" sz="1800" dirty="0" smtClean="0">
                <a:solidFill>
                  <a:srgbClr val="002060"/>
                </a:solidFill>
              </a:rPr>
              <a:t>ITE-VET</a:t>
            </a:r>
            <a:r>
              <a:rPr lang="uk-UA" sz="1800" dirty="0" smtClean="0">
                <a:solidFill>
                  <a:srgbClr val="002060"/>
                </a:solidFill>
              </a:rPr>
              <a:t> проекті</a:t>
            </a:r>
            <a:endParaRPr lang="de-DE" sz="1800" dirty="0" smtClean="0">
              <a:solidFill>
                <a:srgbClr val="002060"/>
              </a:solidFill>
            </a:endParaRPr>
          </a:p>
          <a:p>
            <a:pPr>
              <a:spcAft>
                <a:spcPts val="600"/>
              </a:spcAft>
            </a:pPr>
            <a:r>
              <a:rPr lang="de-DE" dirty="0" smtClean="0"/>
              <a:t>2. </a:t>
            </a:r>
            <a:r>
              <a:rPr lang="de-DE" b="0" dirty="0" smtClean="0"/>
              <a:t>Fachdidaktik als wissenschaftliche Disziplin</a:t>
            </a:r>
            <a:endParaRPr lang="ru-RU" b="0" dirty="0" smtClean="0"/>
          </a:p>
          <a:p>
            <a:pPr indent="233363">
              <a:spcAft>
                <a:spcPts val="600"/>
              </a:spcAft>
            </a:pPr>
            <a:r>
              <a:rPr lang="ru-RU" b="0" dirty="0" smtClean="0">
                <a:solidFill>
                  <a:srgbClr val="002060"/>
                </a:solidFill>
              </a:rPr>
              <a:t>Методика навчання як </a:t>
            </a:r>
            <a:r>
              <a:rPr lang="ru-RU" b="0" dirty="0" err="1" smtClean="0">
                <a:solidFill>
                  <a:srgbClr val="002060"/>
                </a:solidFill>
              </a:rPr>
              <a:t>наукова</a:t>
            </a:r>
            <a:r>
              <a:rPr lang="ru-RU" b="0" dirty="0" smtClean="0">
                <a:solidFill>
                  <a:srgbClr val="002060"/>
                </a:solidFill>
              </a:rPr>
              <a:t> </a:t>
            </a:r>
            <a:r>
              <a:rPr lang="ru-RU" b="0" dirty="0" err="1" smtClean="0">
                <a:solidFill>
                  <a:srgbClr val="002060"/>
                </a:solidFill>
              </a:rPr>
              <a:t>дисципліна</a:t>
            </a:r>
            <a:r>
              <a:rPr lang="ru-RU" b="0" dirty="0" smtClean="0">
                <a:solidFill>
                  <a:srgbClr val="002060"/>
                </a:solidFill>
              </a:rPr>
              <a:t> </a:t>
            </a:r>
            <a:endParaRPr lang="de-DE" b="0" dirty="0">
              <a:solidFill>
                <a:srgbClr val="002060"/>
              </a:solidFill>
            </a:endParaRPr>
          </a:p>
          <a:p>
            <a:pPr>
              <a:spcAft>
                <a:spcPts val="600"/>
              </a:spcAft>
            </a:pPr>
            <a:r>
              <a:rPr lang="de-DE" b="0" dirty="0" smtClean="0"/>
              <a:t>3. Fachdidaktik </a:t>
            </a:r>
            <a:r>
              <a:rPr lang="de-DE" b="0" dirty="0"/>
              <a:t>Wirtschaftslehre</a:t>
            </a:r>
            <a:endParaRPr lang="ru-RU" b="0" dirty="0"/>
          </a:p>
          <a:p>
            <a:pPr indent="233363">
              <a:spcAft>
                <a:spcPts val="600"/>
              </a:spcAft>
            </a:pPr>
            <a:r>
              <a:rPr lang="ru-RU" b="0" dirty="0" smtClean="0">
                <a:solidFill>
                  <a:srgbClr val="002060"/>
                </a:solidFill>
              </a:rPr>
              <a:t>Методика навчання економіки</a:t>
            </a:r>
            <a:endParaRPr lang="de-DE" b="0" dirty="0">
              <a:solidFill>
                <a:srgbClr val="002060"/>
              </a:solidFill>
            </a:endParaRPr>
          </a:p>
          <a:p>
            <a:pPr>
              <a:spcAft>
                <a:spcPts val="600"/>
              </a:spcAft>
            </a:pPr>
            <a:r>
              <a:rPr lang="de-DE" b="0" dirty="0" smtClean="0"/>
              <a:t>4. </a:t>
            </a:r>
            <a:r>
              <a:rPr lang="de-DE" b="0" dirty="0" smtClean="0">
                <a:solidFill>
                  <a:srgbClr val="009AD1"/>
                </a:solidFill>
              </a:rPr>
              <a:t>Handlungsorientierter</a:t>
            </a:r>
            <a:r>
              <a:rPr lang="de-DE" b="0" dirty="0" smtClean="0"/>
              <a:t> </a:t>
            </a:r>
            <a:r>
              <a:rPr lang="de-DE" b="0" dirty="0"/>
              <a:t>Unterricht</a:t>
            </a:r>
            <a:endParaRPr lang="ru-RU" b="0" dirty="0"/>
          </a:p>
          <a:p>
            <a:pPr indent="233363">
              <a:spcAft>
                <a:spcPts val="600"/>
              </a:spcAft>
            </a:pPr>
            <a:r>
              <a:rPr lang="uk-UA" b="0" dirty="0" smtClean="0">
                <a:solidFill>
                  <a:srgbClr val="002060"/>
                </a:solidFill>
              </a:rPr>
              <a:t>Напрями орієнтації навчання</a:t>
            </a:r>
            <a:endParaRPr lang="de-DE" b="0" dirty="0">
              <a:solidFill>
                <a:srgbClr val="002060"/>
              </a:solidFill>
            </a:endParaRPr>
          </a:p>
          <a:p>
            <a:pPr>
              <a:spcAft>
                <a:spcPts val="600"/>
              </a:spcAft>
            </a:pPr>
            <a:r>
              <a:rPr lang="de-DE" b="0" dirty="0" smtClean="0"/>
              <a:t>5. Schlussfolgerungen </a:t>
            </a:r>
            <a:r>
              <a:rPr lang="de-DE" b="0" dirty="0"/>
              <a:t>für die berufliche </a:t>
            </a:r>
            <a:r>
              <a:rPr lang="de-DE" b="0" dirty="0" smtClean="0"/>
              <a:t>Lehrerbildung</a:t>
            </a:r>
            <a:endParaRPr lang="uk-UA" b="0" dirty="0" smtClean="0"/>
          </a:p>
          <a:p>
            <a:pPr indent="223838">
              <a:spcAft>
                <a:spcPts val="600"/>
              </a:spcAft>
            </a:pPr>
            <a:r>
              <a:rPr lang="uk-UA" b="0" dirty="0" smtClean="0">
                <a:solidFill>
                  <a:srgbClr val="002060"/>
                </a:solidFill>
              </a:rPr>
              <a:t>Рекомендації для покращення професійної педагогічної освіти </a:t>
            </a:r>
            <a:endParaRPr lang="de-DE" b="0" dirty="0">
              <a:solidFill>
                <a:srgbClr val="002060"/>
              </a:solidFill>
            </a:endParaRPr>
          </a:p>
          <a:p>
            <a:pPr>
              <a:spcAft>
                <a:spcPts val="600"/>
              </a:spcAft>
            </a:pPr>
            <a:endParaRPr lang="de-DE" dirty="0"/>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2</a:t>
            </a:fld>
            <a:endParaRPr lang="de-DE" dirty="0"/>
          </a:p>
        </p:txBody>
      </p:sp>
      <p:sp>
        <p:nvSpPr>
          <p:cNvPr id="6" name="Datumsplatzhalter 5"/>
          <p:cNvSpPr>
            <a:spLocks noGrp="1"/>
          </p:cNvSpPr>
          <p:nvPr>
            <p:ph type="dt" sz="half" idx="2"/>
          </p:nvPr>
        </p:nvSpPr>
        <p:spPr/>
        <p:txBody>
          <a:bodyPr/>
          <a:lstStyle/>
          <a:p>
            <a:r>
              <a:rPr lang="de-DE" dirty="0"/>
              <a:t>10.10.2017</a:t>
            </a:r>
          </a:p>
        </p:txBody>
      </p:sp>
      <p:pic>
        <p:nvPicPr>
          <p:cNvPr id="9" name="Picture 2" descr="D:\Users\user\Desktop\Grafiken für Präsis_kostenlose Downloads\clock-163202_6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4812" y="404664"/>
            <a:ext cx="2130376" cy="150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334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61007" y="3087074"/>
            <a:ext cx="4024521" cy="3078230"/>
          </a:xfrm>
          <a:prstGeom prst="rect">
            <a:avLst/>
          </a:prstGeom>
          <a:solidFill>
            <a:srgbClr val="009AD1">
              <a:alpha val="14902"/>
            </a:srgb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t>Handlungsorientierung im</a:t>
            </a:r>
          </a:p>
          <a:p>
            <a:pPr algn="ctr"/>
            <a:r>
              <a:rPr lang="de-DE" dirty="0" smtClean="0"/>
              <a:t>Hinblick auf die </a:t>
            </a:r>
            <a:r>
              <a:rPr lang="de-DE" b="1" dirty="0" smtClean="0"/>
              <a:t>Ziele </a:t>
            </a:r>
            <a:r>
              <a:rPr lang="de-DE" dirty="0" smtClean="0"/>
              <a:t>eines</a:t>
            </a:r>
          </a:p>
          <a:p>
            <a:pPr algn="ctr"/>
            <a:r>
              <a:rPr lang="de-DE" dirty="0" smtClean="0"/>
              <a:t>Lehr-/Lernprozesses</a:t>
            </a:r>
          </a:p>
          <a:p>
            <a:pPr algn="ctr"/>
            <a:r>
              <a:rPr lang="uk-UA" dirty="0" smtClean="0">
                <a:solidFill>
                  <a:srgbClr val="002060"/>
                </a:solidFill>
              </a:rPr>
              <a:t>Практична спрямованість, як ціль навчання/навчального процесу</a:t>
            </a:r>
            <a:endParaRPr lang="de-DE" dirty="0" smtClean="0">
              <a:solidFill>
                <a:srgbClr val="002060"/>
              </a:solidFill>
            </a:endParaRPr>
          </a:p>
          <a:p>
            <a:pPr algn="ctr"/>
            <a:endParaRPr lang="de-DE" dirty="0"/>
          </a:p>
          <a:p>
            <a:pPr algn="ctr"/>
            <a:endParaRPr lang="de-DE" dirty="0"/>
          </a:p>
          <a:p>
            <a:pPr algn="ctr">
              <a:spcBef>
                <a:spcPts val="600"/>
              </a:spcBef>
            </a:pPr>
            <a:r>
              <a:rPr lang="de-DE" b="1" dirty="0" smtClean="0"/>
              <a:t>- Curriculare </a:t>
            </a:r>
            <a:r>
              <a:rPr lang="de-DE" b="1" dirty="0"/>
              <a:t>Dimension -</a:t>
            </a:r>
            <a:endParaRPr lang="de-DE" b="1" dirty="0" smtClean="0"/>
          </a:p>
          <a:p>
            <a:pPr algn="ctr">
              <a:spcBef>
                <a:spcPts val="600"/>
              </a:spcBef>
            </a:pPr>
            <a:r>
              <a:rPr lang="de-DE" b="1" dirty="0" smtClean="0"/>
              <a:t>- </a:t>
            </a:r>
            <a:r>
              <a:rPr lang="uk-UA" b="1" dirty="0" smtClean="0">
                <a:solidFill>
                  <a:srgbClr val="002060"/>
                </a:solidFill>
              </a:rPr>
              <a:t>Навчальний план</a:t>
            </a:r>
            <a:r>
              <a:rPr lang="de-DE" b="1" dirty="0" smtClean="0">
                <a:solidFill>
                  <a:srgbClr val="002060"/>
                </a:solidFill>
              </a:rPr>
              <a:t> </a:t>
            </a:r>
            <a:r>
              <a:rPr lang="de-DE" b="1" dirty="0" smtClean="0"/>
              <a:t>-</a:t>
            </a:r>
            <a:endParaRPr lang="de-DE" b="1" dirty="0"/>
          </a:p>
        </p:txBody>
      </p:sp>
      <p:sp>
        <p:nvSpPr>
          <p:cNvPr id="2" name="Titel 1"/>
          <p:cNvSpPr>
            <a:spLocks noGrp="1"/>
          </p:cNvSpPr>
          <p:nvPr>
            <p:ph type="title"/>
          </p:nvPr>
        </p:nvSpPr>
        <p:spPr/>
        <p:txBody>
          <a:bodyPr/>
          <a:lstStyle/>
          <a:p>
            <a:r>
              <a:rPr lang="de-DE" dirty="0" smtClean="0"/>
              <a:t>Dimensionen von Handlungsorientierung</a:t>
            </a:r>
            <a:br>
              <a:rPr lang="de-DE" dirty="0" smtClean="0"/>
            </a:br>
            <a:r>
              <a:rPr lang="ru-RU" dirty="0" err="1" smtClean="0">
                <a:solidFill>
                  <a:srgbClr val="002060"/>
                </a:solidFill>
              </a:rPr>
              <a:t>Різноманітність</a:t>
            </a:r>
            <a:r>
              <a:rPr lang="ru-RU" dirty="0" smtClean="0">
                <a:solidFill>
                  <a:srgbClr val="002060"/>
                </a:solidFill>
              </a:rPr>
              <a:t> </a:t>
            </a:r>
            <a:r>
              <a:rPr lang="ru-RU" dirty="0" err="1" smtClean="0">
                <a:solidFill>
                  <a:srgbClr val="002060"/>
                </a:solidFill>
              </a:rPr>
              <a:t>практичної</a:t>
            </a:r>
            <a:r>
              <a:rPr lang="ru-RU" dirty="0" smtClean="0">
                <a:solidFill>
                  <a:srgbClr val="002060"/>
                </a:solidFill>
              </a:rPr>
              <a:t> </a:t>
            </a:r>
            <a:r>
              <a:rPr lang="ru-RU" dirty="0" err="1" smtClean="0">
                <a:solidFill>
                  <a:srgbClr val="002060"/>
                </a:solidFill>
              </a:rPr>
              <a:t>спрямованості</a:t>
            </a:r>
            <a:endParaRPr lang="de-DE" dirty="0">
              <a:solidFill>
                <a:srgbClr val="002060"/>
              </a:solidFill>
            </a:endParaRPr>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20</a:t>
            </a:fld>
            <a:endParaRPr lang="de-DE" dirty="0"/>
          </a:p>
        </p:txBody>
      </p:sp>
      <p:sp>
        <p:nvSpPr>
          <p:cNvPr id="6" name="Datumsplatzhalter 5"/>
          <p:cNvSpPr>
            <a:spLocks noGrp="1"/>
          </p:cNvSpPr>
          <p:nvPr>
            <p:ph type="dt" sz="half" idx="2"/>
          </p:nvPr>
        </p:nvSpPr>
        <p:spPr/>
        <p:txBody>
          <a:bodyPr/>
          <a:lstStyle/>
          <a:p>
            <a:r>
              <a:rPr lang="de-DE" dirty="0"/>
              <a:t>10.10.2017</a:t>
            </a:r>
          </a:p>
        </p:txBody>
      </p:sp>
      <p:sp>
        <p:nvSpPr>
          <p:cNvPr id="7" name="Rechteck 6"/>
          <p:cNvSpPr/>
          <p:nvPr/>
        </p:nvSpPr>
        <p:spPr>
          <a:xfrm>
            <a:off x="4723664" y="3087073"/>
            <a:ext cx="4024800" cy="3081600"/>
          </a:xfrm>
          <a:prstGeom prst="rect">
            <a:avLst/>
          </a:prstGeom>
          <a:solidFill>
            <a:srgbClr val="009AD1">
              <a:alpha val="14902"/>
            </a:srgbClr>
          </a:solidFill>
          <a:ln w="19050"/>
        </p:spPr>
        <p:style>
          <a:lnRef idx="2">
            <a:schemeClr val="accent1"/>
          </a:lnRef>
          <a:fillRef idx="1">
            <a:schemeClr val="lt1"/>
          </a:fillRef>
          <a:effectRef idx="0">
            <a:schemeClr val="accent1"/>
          </a:effectRef>
          <a:fontRef idx="minor">
            <a:schemeClr val="dk1"/>
          </a:fontRef>
        </p:style>
        <p:txBody>
          <a:bodyPr lIns="216000" tIns="108000" bIns="108000" rtlCol="0" anchor="ctr"/>
          <a:lstStyle/>
          <a:p>
            <a:pPr algn="ctr"/>
            <a:r>
              <a:rPr lang="de-DE" dirty="0"/>
              <a:t>Handlungsorientierung im</a:t>
            </a:r>
          </a:p>
          <a:p>
            <a:pPr algn="ctr"/>
            <a:r>
              <a:rPr lang="de-DE" dirty="0"/>
              <a:t>Hinblick auf die </a:t>
            </a:r>
            <a:r>
              <a:rPr lang="de-DE" b="1" dirty="0"/>
              <a:t>Methoden </a:t>
            </a:r>
            <a:r>
              <a:rPr lang="de-DE" dirty="0" smtClean="0"/>
              <a:t>im Lehr-Lern-Prozess</a:t>
            </a:r>
          </a:p>
          <a:p>
            <a:pPr algn="ctr"/>
            <a:r>
              <a:rPr lang="uk-UA" dirty="0" smtClean="0">
                <a:solidFill>
                  <a:srgbClr val="002060"/>
                </a:solidFill>
              </a:rPr>
              <a:t>Практична спрямованість, як метод навчання/навчального процесу</a:t>
            </a:r>
            <a:endParaRPr lang="de-DE" dirty="0" smtClean="0">
              <a:solidFill>
                <a:srgbClr val="002060"/>
              </a:solidFill>
            </a:endParaRPr>
          </a:p>
          <a:p>
            <a:pPr algn="ctr"/>
            <a:endParaRPr lang="de-DE" dirty="0">
              <a:solidFill>
                <a:srgbClr val="002060"/>
              </a:solidFill>
            </a:endParaRPr>
          </a:p>
          <a:p>
            <a:pPr algn="ctr"/>
            <a:r>
              <a:rPr lang="de-DE" b="1" dirty="0" smtClean="0"/>
              <a:t>- </a:t>
            </a:r>
            <a:r>
              <a:rPr lang="de-DE" b="1" dirty="0"/>
              <a:t>Methodische Dimension -</a:t>
            </a:r>
            <a:endParaRPr lang="uk-UA" b="1" dirty="0" smtClean="0"/>
          </a:p>
          <a:p>
            <a:pPr algn="ctr">
              <a:spcBef>
                <a:spcPts val="600"/>
              </a:spcBef>
            </a:pPr>
            <a:r>
              <a:rPr lang="de-DE" b="1" dirty="0" smtClean="0"/>
              <a:t> - </a:t>
            </a:r>
            <a:r>
              <a:rPr lang="uk-UA" b="1" dirty="0" smtClean="0">
                <a:solidFill>
                  <a:srgbClr val="002060"/>
                </a:solidFill>
              </a:rPr>
              <a:t>Методичний план</a:t>
            </a:r>
            <a:r>
              <a:rPr lang="de-DE" b="1" dirty="0" smtClean="0">
                <a:solidFill>
                  <a:srgbClr val="002060"/>
                </a:solidFill>
              </a:rPr>
              <a:t> -</a:t>
            </a:r>
          </a:p>
        </p:txBody>
      </p:sp>
      <p:sp>
        <p:nvSpPr>
          <p:cNvPr id="10" name="Rechteck 9"/>
          <p:cNvSpPr/>
          <p:nvPr/>
        </p:nvSpPr>
        <p:spPr>
          <a:xfrm>
            <a:off x="6255413" y="6145559"/>
            <a:ext cx="2709075" cy="307777"/>
          </a:xfrm>
          <a:prstGeom prst="rect">
            <a:avLst/>
          </a:prstGeom>
        </p:spPr>
        <p:txBody>
          <a:bodyPr wrap="none">
            <a:spAutoFit/>
          </a:bodyPr>
          <a:lstStyle/>
          <a:p>
            <a:pPr algn="r"/>
            <a:r>
              <a:rPr lang="de-DE" sz="1400" dirty="0" smtClean="0"/>
              <a:t>(</a:t>
            </a:r>
            <a:r>
              <a:rPr lang="de-DE" sz="1400" dirty="0" err="1" smtClean="0"/>
              <a:t>Czycholl</a:t>
            </a:r>
            <a:r>
              <a:rPr lang="de-DE" sz="1400" dirty="0" smtClean="0"/>
              <a:t>/Ebner, 2006, </a:t>
            </a:r>
            <a:r>
              <a:rPr lang="de-DE" sz="1400" dirty="0"/>
              <a:t>S. </a:t>
            </a:r>
            <a:r>
              <a:rPr lang="de-DE" sz="1400" dirty="0" smtClean="0"/>
              <a:t>44 ff.)</a:t>
            </a:r>
            <a:endParaRPr lang="de-DE" sz="1400" dirty="0"/>
          </a:p>
        </p:txBody>
      </p:sp>
      <p:sp>
        <p:nvSpPr>
          <p:cNvPr id="15" name="Rechteck 14"/>
          <p:cNvSpPr/>
          <p:nvPr/>
        </p:nvSpPr>
        <p:spPr>
          <a:xfrm>
            <a:off x="3858517" y="6597352"/>
            <a:ext cx="5033750" cy="184666"/>
          </a:xfrm>
          <a:prstGeom prst="rect">
            <a:avLst/>
          </a:prstGeom>
        </p:spPr>
        <p:txBody>
          <a:bodyPr wrap="none">
            <a:spAutoFit/>
          </a:bodyPr>
          <a:lstStyle/>
          <a:p>
            <a:pPr algn="r"/>
            <a:r>
              <a:rPr lang="de-DE" sz="600" dirty="0" smtClean="0"/>
              <a:t>Bildquellen: https://www.gew-bw.de/aktuelles/detailseite/neuigkeiten/licht-und-schatten-im-bildungsplan-2016/    http://www.sensus-methode.nl/</a:t>
            </a:r>
            <a:endParaRPr lang="de-DE" sz="600" dirty="0"/>
          </a:p>
        </p:txBody>
      </p:sp>
      <p:pic>
        <p:nvPicPr>
          <p:cNvPr id="12" name="Picture 6" descr="https://s14-eu5.ixquick.com/cgi-bin/serveimage?url=https%3A%2F%2Fwww.gew-bw.de%2Ffileadmin%2Fmedia%2Fimages%2Fbw%2FBilder%2Fpersoenliche_Ordner%2FUte%2FBildungsplaene_2004.jpg&amp;sp=8809f83cb2f1e05de646d92e49ad32f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263" y="1650680"/>
            <a:ext cx="2476800" cy="1496878"/>
          </a:xfrm>
          <a:prstGeom prst="rect">
            <a:avLst/>
          </a:prstGeom>
          <a:noFill/>
          <a:ln w="19050">
            <a:solidFill>
              <a:srgbClr val="009AD1"/>
            </a:solidFill>
          </a:ln>
          <a:extLst>
            <a:ext uri="{909E8E84-426E-40DD-AFC4-6F175D3DCCD1}">
              <a14:hiddenFill xmlns:a14="http://schemas.microsoft.com/office/drawing/2010/main">
                <a:solidFill>
                  <a:srgbClr val="FFFFFF"/>
                </a:solidFill>
              </a14:hiddenFill>
            </a:ext>
          </a:extLst>
        </p:spPr>
      </p:pic>
      <p:pic>
        <p:nvPicPr>
          <p:cNvPr id="13" name="Picture 4" descr="Sensus BPM Methode werkvorm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0314" y="1643087"/>
            <a:ext cx="2452750" cy="1497600"/>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991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Hauptziel von Handlungsorientierung an beruflichen Schulen </a:t>
            </a:r>
            <a:br>
              <a:rPr lang="de-DE" dirty="0" smtClean="0"/>
            </a:br>
            <a:r>
              <a:rPr lang="ru-RU" dirty="0" smtClean="0">
                <a:solidFill>
                  <a:srgbClr val="002060"/>
                </a:solidFill>
              </a:rPr>
              <a:t>Головна </a:t>
            </a:r>
            <a:r>
              <a:rPr lang="ru-RU" dirty="0" err="1" smtClean="0">
                <a:solidFill>
                  <a:srgbClr val="002060"/>
                </a:solidFill>
              </a:rPr>
              <a:t>цілі</a:t>
            </a:r>
            <a:r>
              <a:rPr lang="ru-RU" dirty="0" smtClean="0">
                <a:solidFill>
                  <a:srgbClr val="002060"/>
                </a:solidFill>
              </a:rPr>
              <a:t> </a:t>
            </a:r>
            <a:r>
              <a:rPr lang="ru-RU" dirty="0" err="1" smtClean="0">
                <a:solidFill>
                  <a:srgbClr val="002060"/>
                </a:solidFill>
              </a:rPr>
              <a:t>практичної</a:t>
            </a:r>
            <a:r>
              <a:rPr lang="ru-RU" dirty="0" smtClean="0">
                <a:solidFill>
                  <a:srgbClr val="002060"/>
                </a:solidFill>
              </a:rPr>
              <a:t> </a:t>
            </a:r>
            <a:r>
              <a:rPr lang="ru-RU" dirty="0" err="1" smtClean="0">
                <a:solidFill>
                  <a:srgbClr val="002060"/>
                </a:solidFill>
              </a:rPr>
              <a:t>спрямованості</a:t>
            </a:r>
            <a:endParaRPr lang="de-DE" dirty="0">
              <a:solidFill>
                <a:srgbClr val="002060"/>
              </a:solidFill>
            </a:endParaRPr>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21</a:t>
            </a:fld>
            <a:endParaRPr lang="de-DE" dirty="0"/>
          </a:p>
        </p:txBody>
      </p:sp>
      <p:sp>
        <p:nvSpPr>
          <p:cNvPr id="6" name="Datumsplatzhalter 5"/>
          <p:cNvSpPr>
            <a:spLocks noGrp="1"/>
          </p:cNvSpPr>
          <p:nvPr>
            <p:ph type="dt" sz="half" idx="2"/>
          </p:nvPr>
        </p:nvSpPr>
        <p:spPr/>
        <p:txBody>
          <a:bodyPr/>
          <a:lstStyle/>
          <a:p>
            <a:r>
              <a:rPr lang="de-DE" dirty="0"/>
              <a:t>10.10.2017</a:t>
            </a:r>
          </a:p>
        </p:txBody>
      </p:sp>
      <p:graphicFrame>
        <p:nvGraphicFramePr>
          <p:cNvPr id="7" name="Diagramm 6"/>
          <p:cNvGraphicFramePr/>
          <p:nvPr>
            <p:extLst>
              <p:ext uri="{D42A27DB-BD31-4B8C-83A1-F6EECF244321}">
                <p14:modId xmlns:p14="http://schemas.microsoft.com/office/powerpoint/2010/main" val="912393524"/>
              </p:ext>
            </p:extLst>
          </p:nvPr>
        </p:nvGraphicFramePr>
        <p:xfrm>
          <a:off x="323528" y="13407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hteck 7"/>
          <p:cNvSpPr/>
          <p:nvPr/>
        </p:nvSpPr>
        <p:spPr>
          <a:xfrm>
            <a:off x="7002604" y="6145559"/>
            <a:ext cx="1961884" cy="307777"/>
          </a:xfrm>
          <a:prstGeom prst="rect">
            <a:avLst/>
          </a:prstGeom>
        </p:spPr>
        <p:txBody>
          <a:bodyPr wrap="none">
            <a:spAutoFit/>
          </a:bodyPr>
          <a:lstStyle/>
          <a:p>
            <a:pPr algn="r"/>
            <a:r>
              <a:rPr lang="de-DE" sz="1400" dirty="0" smtClean="0"/>
              <a:t>(</a:t>
            </a:r>
            <a:r>
              <a:rPr lang="de-DE" sz="1400" dirty="0" err="1" smtClean="0"/>
              <a:t>Bonz</a:t>
            </a:r>
            <a:r>
              <a:rPr lang="de-DE" sz="1400" dirty="0" smtClean="0"/>
              <a:t>, 2009, </a:t>
            </a:r>
            <a:r>
              <a:rPr lang="de-DE" sz="1400" dirty="0"/>
              <a:t>S. </a:t>
            </a:r>
            <a:r>
              <a:rPr lang="de-DE" sz="1400" dirty="0" smtClean="0"/>
              <a:t>116 f.)</a:t>
            </a:r>
            <a:endParaRPr lang="de-DE" sz="1400" dirty="0"/>
          </a:p>
        </p:txBody>
      </p:sp>
    </p:spTree>
    <p:extLst>
      <p:ext uri="{BB962C8B-B14F-4D97-AF65-F5344CB8AC3E}">
        <p14:creationId xmlns:p14="http://schemas.microsoft.com/office/powerpoint/2010/main" val="56953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330321897"/>
              </p:ext>
            </p:extLst>
          </p:nvPr>
        </p:nvGraphicFramePr>
        <p:xfrm>
          <a:off x="323850" y="908720"/>
          <a:ext cx="8496300" cy="518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p:cNvSpPr>
            <a:spLocks noGrp="1"/>
          </p:cNvSpPr>
          <p:nvPr>
            <p:ph type="ftr" sz="quarter" idx="3"/>
          </p:nvPr>
        </p:nvSpPr>
        <p:spPr/>
        <p:txBody>
          <a:bodyPr/>
          <a:lstStyle/>
          <a:p>
            <a:r>
              <a:rPr lang="de-DE" smtClean="0"/>
              <a:t>Einführungsveranstaltung FD 1/ SS 2016</a:t>
            </a:r>
            <a:endParaRPr lang="de-DE" dirty="0"/>
          </a:p>
        </p:txBody>
      </p:sp>
      <p:sp>
        <p:nvSpPr>
          <p:cNvPr id="5" name="Foliennummernplatzhalter 4"/>
          <p:cNvSpPr>
            <a:spLocks noGrp="1"/>
          </p:cNvSpPr>
          <p:nvPr>
            <p:ph type="sldNum" sz="quarter" idx="4"/>
          </p:nvPr>
        </p:nvSpPr>
        <p:spPr/>
        <p:txBody>
          <a:bodyPr/>
          <a:lstStyle/>
          <a:p>
            <a:fld id="{C05EE493-AD2E-4872-B2F6-8F12A747F0A5}" type="slidenum">
              <a:rPr lang="de-DE" smtClean="0"/>
              <a:pPr/>
              <a:t>22</a:t>
            </a:fld>
            <a:endParaRPr lang="de-DE" dirty="0"/>
          </a:p>
        </p:txBody>
      </p:sp>
      <p:sp>
        <p:nvSpPr>
          <p:cNvPr id="6" name="Datumsplatzhalter 5"/>
          <p:cNvSpPr>
            <a:spLocks noGrp="1"/>
          </p:cNvSpPr>
          <p:nvPr>
            <p:ph type="dt" sz="half" idx="2"/>
          </p:nvPr>
        </p:nvSpPr>
        <p:spPr/>
        <p:txBody>
          <a:bodyPr/>
          <a:lstStyle/>
          <a:p>
            <a:r>
              <a:rPr lang="de-DE" dirty="0"/>
              <a:t>10.10.2017</a:t>
            </a:r>
          </a:p>
        </p:txBody>
      </p:sp>
      <p:sp>
        <p:nvSpPr>
          <p:cNvPr id="8" name="Titel 1"/>
          <p:cNvSpPr>
            <a:spLocks noGrp="1"/>
          </p:cNvSpPr>
          <p:nvPr>
            <p:ph type="title"/>
          </p:nvPr>
        </p:nvSpPr>
        <p:spPr>
          <a:xfrm>
            <a:off x="323850" y="188640"/>
            <a:ext cx="8496622" cy="792088"/>
          </a:xfrm>
        </p:spPr>
        <p:txBody>
          <a:bodyPr/>
          <a:lstStyle/>
          <a:p>
            <a:pPr lvl="0"/>
            <a:r>
              <a:rPr lang="de-DE" dirty="0"/>
              <a:t>U</a:t>
            </a:r>
            <a:r>
              <a:rPr lang="de-DE" dirty="0" smtClean="0"/>
              <a:t>ntergeordnete Ziele von Handlungsorientierung</a:t>
            </a:r>
            <a:br>
              <a:rPr lang="de-DE" dirty="0" smtClean="0"/>
            </a:br>
            <a:r>
              <a:rPr lang="ru-RU" dirty="0" err="1" smtClean="0">
                <a:solidFill>
                  <a:srgbClr val="002060"/>
                </a:solidFill>
              </a:rPr>
              <a:t>Другорядні</a:t>
            </a:r>
            <a:r>
              <a:rPr lang="ru-RU" dirty="0" smtClean="0">
                <a:solidFill>
                  <a:srgbClr val="002060"/>
                </a:solidFill>
              </a:rPr>
              <a:t> </a:t>
            </a:r>
            <a:r>
              <a:rPr lang="ru-RU" dirty="0" err="1" smtClean="0">
                <a:solidFill>
                  <a:srgbClr val="002060"/>
                </a:solidFill>
              </a:rPr>
              <a:t>цілі</a:t>
            </a:r>
            <a:r>
              <a:rPr lang="ru-RU" dirty="0" smtClean="0">
                <a:solidFill>
                  <a:srgbClr val="002060"/>
                </a:solidFill>
              </a:rPr>
              <a:t> </a:t>
            </a:r>
            <a:r>
              <a:rPr lang="ru-RU" dirty="0" err="1" smtClean="0">
                <a:solidFill>
                  <a:srgbClr val="002060"/>
                </a:solidFill>
              </a:rPr>
              <a:t>практичної</a:t>
            </a:r>
            <a:r>
              <a:rPr lang="ru-RU" dirty="0" smtClean="0">
                <a:solidFill>
                  <a:srgbClr val="002060"/>
                </a:solidFill>
              </a:rPr>
              <a:t> </a:t>
            </a:r>
            <a:r>
              <a:rPr lang="ru-RU" dirty="0" err="1" smtClean="0">
                <a:solidFill>
                  <a:srgbClr val="002060"/>
                </a:solidFill>
              </a:rPr>
              <a:t>спрямованості</a:t>
            </a:r>
            <a:endParaRPr lang="de-DE" dirty="0">
              <a:solidFill>
                <a:srgbClr val="002060"/>
              </a:solidFill>
            </a:endParaRPr>
          </a:p>
        </p:txBody>
      </p:sp>
      <p:sp>
        <p:nvSpPr>
          <p:cNvPr id="9" name="Rechteck 8"/>
          <p:cNvSpPr/>
          <p:nvPr/>
        </p:nvSpPr>
        <p:spPr>
          <a:xfrm>
            <a:off x="6352876" y="6145559"/>
            <a:ext cx="2611612" cy="307777"/>
          </a:xfrm>
          <a:prstGeom prst="rect">
            <a:avLst/>
          </a:prstGeom>
        </p:spPr>
        <p:txBody>
          <a:bodyPr wrap="none">
            <a:spAutoFit/>
          </a:bodyPr>
          <a:lstStyle/>
          <a:p>
            <a:pPr algn="r"/>
            <a:r>
              <a:rPr lang="de-DE" sz="1400" dirty="0" smtClean="0"/>
              <a:t>(s. z.B. </a:t>
            </a:r>
            <a:r>
              <a:rPr lang="de-DE" sz="1400" dirty="0" err="1" smtClean="0"/>
              <a:t>Gudjons</a:t>
            </a:r>
            <a:r>
              <a:rPr lang="de-DE" sz="1400" dirty="0" smtClean="0"/>
              <a:t>, 1999, S. 225)</a:t>
            </a:r>
            <a:endParaRPr lang="de-DE" sz="1400" dirty="0"/>
          </a:p>
        </p:txBody>
      </p:sp>
    </p:spTree>
    <p:extLst>
      <p:ext uri="{BB962C8B-B14F-4D97-AF65-F5344CB8AC3E}">
        <p14:creationId xmlns:p14="http://schemas.microsoft.com/office/powerpoint/2010/main" val="697949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smtClean="0"/>
              <a:t>Grundsätze von Handlungsorientierung</a:t>
            </a:r>
            <a:br>
              <a:rPr lang="de-DE" dirty="0" smtClean="0"/>
            </a:br>
            <a:r>
              <a:rPr lang="ru-RU" dirty="0" err="1" smtClean="0">
                <a:solidFill>
                  <a:srgbClr val="002060"/>
                </a:solidFill>
              </a:rPr>
              <a:t>Основні</a:t>
            </a:r>
            <a:r>
              <a:rPr lang="ru-RU" dirty="0" smtClean="0">
                <a:solidFill>
                  <a:srgbClr val="002060"/>
                </a:solidFill>
              </a:rPr>
              <a:t> </a:t>
            </a:r>
            <a:r>
              <a:rPr lang="ru-RU" dirty="0" err="1" smtClean="0">
                <a:solidFill>
                  <a:srgbClr val="002060"/>
                </a:solidFill>
              </a:rPr>
              <a:t>положення</a:t>
            </a:r>
            <a:r>
              <a:rPr lang="ru-RU" dirty="0" smtClean="0">
                <a:solidFill>
                  <a:srgbClr val="002060"/>
                </a:solidFill>
              </a:rPr>
              <a:t> </a:t>
            </a:r>
            <a:r>
              <a:rPr lang="ru-RU" dirty="0" err="1" smtClean="0">
                <a:solidFill>
                  <a:srgbClr val="002060"/>
                </a:solidFill>
              </a:rPr>
              <a:t>практичної</a:t>
            </a:r>
            <a:r>
              <a:rPr lang="ru-RU" dirty="0" smtClean="0">
                <a:solidFill>
                  <a:srgbClr val="002060"/>
                </a:solidFill>
              </a:rPr>
              <a:t> </a:t>
            </a:r>
            <a:r>
              <a:rPr lang="ru-RU" dirty="0" err="1" smtClean="0">
                <a:solidFill>
                  <a:srgbClr val="002060"/>
                </a:solidFill>
              </a:rPr>
              <a:t>спрямованості</a:t>
            </a:r>
            <a:r>
              <a:rPr lang="de-DE" dirty="0">
                <a:solidFill>
                  <a:srgbClr val="002060"/>
                </a:solidFill>
              </a:rPr>
              <a:t/>
            </a:r>
            <a:br>
              <a:rPr lang="de-DE" dirty="0">
                <a:solidFill>
                  <a:srgbClr val="002060"/>
                </a:solidFill>
              </a:rPr>
            </a:br>
            <a:endParaRPr lang="de-DE" dirty="0">
              <a:solidFill>
                <a:srgbClr val="002060"/>
              </a:solidFill>
            </a:endParaRPr>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23</a:t>
            </a:fld>
            <a:endParaRPr lang="de-DE" dirty="0"/>
          </a:p>
        </p:txBody>
      </p:sp>
      <p:sp>
        <p:nvSpPr>
          <p:cNvPr id="6" name="Datumsplatzhalter 5"/>
          <p:cNvSpPr>
            <a:spLocks noGrp="1"/>
          </p:cNvSpPr>
          <p:nvPr>
            <p:ph type="dt" sz="half" idx="2"/>
          </p:nvPr>
        </p:nvSpPr>
        <p:spPr/>
        <p:txBody>
          <a:bodyPr/>
          <a:lstStyle/>
          <a:p>
            <a:r>
              <a:rPr lang="de-DE" dirty="0"/>
              <a:t>10.10.2017</a:t>
            </a:r>
          </a:p>
        </p:txBody>
      </p:sp>
      <p:graphicFrame>
        <p:nvGraphicFramePr>
          <p:cNvPr id="7" name="Diagramm 6"/>
          <p:cNvGraphicFramePr/>
          <p:nvPr>
            <p:extLst>
              <p:ext uri="{D42A27DB-BD31-4B8C-83A1-F6EECF244321}">
                <p14:modId xmlns:p14="http://schemas.microsoft.com/office/powerpoint/2010/main" val="1002057468"/>
              </p:ext>
            </p:extLst>
          </p:nvPr>
        </p:nvGraphicFramePr>
        <p:xfrm>
          <a:off x="395536" y="1340768"/>
          <a:ext cx="6962546" cy="455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hteck 7"/>
          <p:cNvSpPr/>
          <p:nvPr/>
        </p:nvSpPr>
        <p:spPr>
          <a:xfrm>
            <a:off x="6255413" y="6145559"/>
            <a:ext cx="2709075" cy="307777"/>
          </a:xfrm>
          <a:prstGeom prst="rect">
            <a:avLst/>
          </a:prstGeom>
        </p:spPr>
        <p:txBody>
          <a:bodyPr wrap="none">
            <a:spAutoFit/>
          </a:bodyPr>
          <a:lstStyle/>
          <a:p>
            <a:pPr algn="r"/>
            <a:r>
              <a:rPr lang="de-DE" sz="1400" dirty="0" smtClean="0"/>
              <a:t>(</a:t>
            </a:r>
            <a:r>
              <a:rPr lang="de-DE" sz="1400" dirty="0" err="1" smtClean="0"/>
              <a:t>Czycholl</a:t>
            </a:r>
            <a:r>
              <a:rPr lang="de-DE" sz="1400" dirty="0" smtClean="0"/>
              <a:t>/Ebner, 2006, </a:t>
            </a:r>
            <a:r>
              <a:rPr lang="de-DE" sz="1400" dirty="0"/>
              <a:t>S. </a:t>
            </a:r>
            <a:r>
              <a:rPr lang="de-DE" sz="1400" dirty="0" smtClean="0"/>
              <a:t>45 ff.)</a:t>
            </a:r>
            <a:endParaRPr lang="de-DE" sz="1400" dirty="0"/>
          </a:p>
        </p:txBody>
      </p:sp>
      <p:sp>
        <p:nvSpPr>
          <p:cNvPr id="3" name="Rechteck 2"/>
          <p:cNvSpPr/>
          <p:nvPr/>
        </p:nvSpPr>
        <p:spPr>
          <a:xfrm>
            <a:off x="5292080" y="6615170"/>
            <a:ext cx="3610519" cy="184666"/>
          </a:xfrm>
          <a:prstGeom prst="rect">
            <a:avLst/>
          </a:prstGeom>
        </p:spPr>
        <p:txBody>
          <a:bodyPr wrap="square">
            <a:spAutoFit/>
          </a:bodyPr>
          <a:lstStyle/>
          <a:p>
            <a:pPr algn="r"/>
            <a:r>
              <a:rPr lang="de-DE" sz="600" dirty="0" smtClean="0"/>
              <a:t>Bildquelle: https</a:t>
            </a:r>
            <a:r>
              <a:rPr lang="de-DE" sz="600" dirty="0"/>
              <a:t>://pixabay.com/de/h%C3%A4kchen-teilstrich-%C3%BCberpr%C3%BCfen-1292787/</a:t>
            </a:r>
          </a:p>
        </p:txBody>
      </p:sp>
      <p:pic>
        <p:nvPicPr>
          <p:cNvPr id="14" name="Picture 2" descr="Häkchen, Teilstrich, Überprüfen, Korrigieren, Okay, J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9386" y="1589284"/>
            <a:ext cx="568639" cy="5585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äkchen, Teilstrich, Überprüfen, Korrigieren, Okay, J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9386" y="2438398"/>
            <a:ext cx="568639" cy="5585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äkchen, Teilstrich, Überprüfen, Korrigieren, Okay, J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9386" y="3356992"/>
            <a:ext cx="568639" cy="5585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äkchen, Teilstrich, Überprüfen, Korrigieren, Okay, J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9386" y="4221088"/>
            <a:ext cx="568639" cy="5585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äkchen, Teilstrich, Überprüfen, Korrigieren, Okay, J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9386" y="5102694"/>
            <a:ext cx="568639" cy="55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980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 für handlungsorientierte Methoden im Unterricht</a:t>
            </a:r>
            <a:br>
              <a:rPr lang="de-DE" dirty="0" smtClean="0"/>
            </a:br>
            <a:r>
              <a:rPr lang="ru-RU" dirty="0" err="1" smtClean="0">
                <a:solidFill>
                  <a:srgbClr val="002060"/>
                </a:solidFill>
              </a:rPr>
              <a:t>Приклади</a:t>
            </a:r>
            <a:r>
              <a:rPr lang="ru-RU" dirty="0" smtClean="0">
                <a:solidFill>
                  <a:srgbClr val="002060"/>
                </a:solidFill>
              </a:rPr>
              <a:t> практично </a:t>
            </a:r>
            <a:r>
              <a:rPr lang="ru-RU" dirty="0" err="1" smtClean="0">
                <a:solidFill>
                  <a:srgbClr val="002060"/>
                </a:solidFill>
              </a:rPr>
              <a:t>спрямованих</a:t>
            </a:r>
            <a:r>
              <a:rPr lang="ru-RU" dirty="0" smtClean="0">
                <a:solidFill>
                  <a:srgbClr val="002060"/>
                </a:solidFill>
              </a:rPr>
              <a:t> </a:t>
            </a:r>
            <a:r>
              <a:rPr lang="ru-RU" dirty="0" err="1" smtClean="0">
                <a:solidFill>
                  <a:srgbClr val="002060"/>
                </a:solidFill>
              </a:rPr>
              <a:t>методів</a:t>
            </a:r>
            <a:r>
              <a:rPr lang="ru-RU" dirty="0" smtClean="0">
                <a:solidFill>
                  <a:srgbClr val="002060"/>
                </a:solidFill>
              </a:rPr>
              <a:t> в </a:t>
            </a:r>
            <a:r>
              <a:rPr lang="ru-RU" dirty="0" err="1" smtClean="0">
                <a:solidFill>
                  <a:srgbClr val="002060"/>
                </a:solidFill>
              </a:rPr>
              <a:t>навчанні</a:t>
            </a:r>
            <a:endParaRPr lang="de-DE" dirty="0">
              <a:solidFill>
                <a:srgbClr val="002060"/>
              </a:solidFill>
            </a:endParaRPr>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24</a:t>
            </a:fld>
            <a:endParaRPr lang="de-DE" dirty="0"/>
          </a:p>
        </p:txBody>
      </p:sp>
      <p:sp>
        <p:nvSpPr>
          <p:cNvPr id="6" name="Datumsplatzhalter 5"/>
          <p:cNvSpPr>
            <a:spLocks noGrp="1"/>
          </p:cNvSpPr>
          <p:nvPr>
            <p:ph type="dt" sz="half" idx="2"/>
          </p:nvPr>
        </p:nvSpPr>
        <p:spPr/>
        <p:txBody>
          <a:bodyPr/>
          <a:lstStyle/>
          <a:p>
            <a:r>
              <a:rPr lang="de-DE" dirty="0"/>
              <a:t>10.10.2017</a:t>
            </a:r>
          </a:p>
        </p:txBody>
      </p:sp>
      <p:graphicFrame>
        <p:nvGraphicFramePr>
          <p:cNvPr id="7" name="Diagramm 6"/>
          <p:cNvGraphicFramePr/>
          <p:nvPr>
            <p:extLst>
              <p:ext uri="{D42A27DB-BD31-4B8C-83A1-F6EECF244321}">
                <p14:modId xmlns:p14="http://schemas.microsoft.com/office/powerpoint/2010/main" val="1432233077"/>
              </p:ext>
            </p:extLst>
          </p:nvPr>
        </p:nvGraphicFramePr>
        <p:xfrm>
          <a:off x="611560" y="1313115"/>
          <a:ext cx="547260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hteck 7"/>
          <p:cNvSpPr/>
          <p:nvPr/>
        </p:nvSpPr>
        <p:spPr>
          <a:xfrm>
            <a:off x="7151684" y="6145559"/>
            <a:ext cx="1812804" cy="307777"/>
          </a:xfrm>
          <a:prstGeom prst="rect">
            <a:avLst/>
          </a:prstGeom>
        </p:spPr>
        <p:txBody>
          <a:bodyPr wrap="none">
            <a:spAutoFit/>
          </a:bodyPr>
          <a:lstStyle/>
          <a:p>
            <a:pPr algn="r"/>
            <a:r>
              <a:rPr lang="de-DE" sz="1400" dirty="0" smtClean="0"/>
              <a:t>(</a:t>
            </a:r>
            <a:r>
              <a:rPr lang="de-DE" sz="1400" dirty="0" err="1" smtClean="0"/>
              <a:t>Bonz</a:t>
            </a:r>
            <a:r>
              <a:rPr lang="de-DE" sz="1400" dirty="0" smtClean="0"/>
              <a:t>, 2009, </a:t>
            </a:r>
            <a:r>
              <a:rPr lang="de-DE" sz="1400" dirty="0"/>
              <a:t>S. </a:t>
            </a:r>
            <a:r>
              <a:rPr lang="de-DE" sz="1400" dirty="0" smtClean="0"/>
              <a:t>113)</a:t>
            </a:r>
            <a:endParaRPr lang="de-DE" sz="1400" dirty="0"/>
          </a:p>
        </p:txBody>
      </p:sp>
      <p:pic>
        <p:nvPicPr>
          <p:cNvPr id="13" name="Picture 1" descr="D:\Users\user\Desktop\puzzle-1318351_192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5220995" y="1465941"/>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Users\user\Desktop\Grafiken für Präsis_kostenlose Downloads\puzzle-1318349_192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158697" y="2413601"/>
            <a:ext cx="828000" cy="82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D:\Users\user\Desktop\Grafiken für Präsis_kostenlose Downloads\puzzle-1318352_192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74160" y="3460899"/>
            <a:ext cx="738000" cy="73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Users\user\Desktop\Grafiken für Präsis_kostenlose Downloads\puzzle-1318353_192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92080" y="4346261"/>
            <a:ext cx="738000" cy="73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Users\user\Desktop\Grafiken für Präsis_kostenlose Downloads\puzzle-1318349_192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400000" flipH="1">
            <a:off x="5251971" y="5373216"/>
            <a:ext cx="737723" cy="73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55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61007" y="2276872"/>
            <a:ext cx="4024521" cy="4081086"/>
          </a:xfrm>
          <a:prstGeom prst="rect">
            <a:avLst/>
          </a:prstGeom>
          <a:solidFill>
            <a:srgbClr val="009AD1">
              <a:alpha val="14902"/>
            </a:srgbClr>
          </a:solidFill>
          <a:ln w="19050"/>
        </p:spPr>
        <p:style>
          <a:lnRef idx="2">
            <a:schemeClr val="accent1"/>
          </a:lnRef>
          <a:fillRef idx="1">
            <a:schemeClr val="lt1"/>
          </a:fillRef>
          <a:effectRef idx="0">
            <a:schemeClr val="accent1"/>
          </a:effectRef>
          <a:fontRef idx="minor">
            <a:schemeClr val="dk1"/>
          </a:fontRef>
        </p:style>
        <p:txBody>
          <a:bodyPr lIns="0" rIns="216000" rtlCol="0" anchor="t"/>
          <a:lstStyle/>
          <a:p>
            <a:pPr marL="265112" lvl="1" algn="r"/>
            <a:r>
              <a:rPr lang="de-DE" dirty="0" smtClean="0"/>
              <a:t>Frontal</a:t>
            </a:r>
          </a:p>
          <a:p>
            <a:pPr marL="265112" lvl="1" algn="r">
              <a:spcAft>
                <a:spcPts val="600"/>
              </a:spcAft>
            </a:pPr>
            <a:r>
              <a:rPr lang="uk-UA" dirty="0" smtClean="0"/>
              <a:t>Фронтально</a:t>
            </a:r>
            <a:endParaRPr lang="de-DE" dirty="0"/>
          </a:p>
          <a:p>
            <a:pPr marL="265112" lvl="1" algn="r"/>
            <a:r>
              <a:rPr lang="de-DE" dirty="0" smtClean="0"/>
              <a:t>Lehrer </a:t>
            </a:r>
            <a:r>
              <a:rPr lang="de-DE" dirty="0"/>
              <a:t>im </a:t>
            </a:r>
            <a:r>
              <a:rPr lang="de-DE" dirty="0" smtClean="0"/>
              <a:t>Zentrum</a:t>
            </a:r>
          </a:p>
          <a:p>
            <a:pPr marL="265112" lvl="1" algn="r">
              <a:spcAft>
                <a:spcPts val="600"/>
              </a:spcAft>
            </a:pPr>
            <a:r>
              <a:rPr lang="uk-UA" dirty="0" smtClean="0"/>
              <a:t>В центрі вчитель</a:t>
            </a:r>
            <a:endParaRPr lang="de-DE" dirty="0"/>
          </a:p>
          <a:p>
            <a:pPr algn="r"/>
            <a:r>
              <a:rPr lang="de-DE" dirty="0"/>
              <a:t>Fragend-entwickelnd/darstellend</a:t>
            </a:r>
          </a:p>
          <a:p>
            <a:pPr lvl="0" algn="r">
              <a:spcAft>
                <a:spcPts val="600"/>
              </a:spcAft>
            </a:pPr>
            <a:r>
              <a:rPr lang="uk-UA" dirty="0"/>
              <a:t>Опитування “питання-відповідь</a:t>
            </a:r>
            <a:r>
              <a:rPr lang="uk-UA" dirty="0" smtClean="0"/>
              <a:t>”</a:t>
            </a:r>
            <a:endParaRPr lang="de-DE" dirty="0" smtClean="0"/>
          </a:p>
          <a:p>
            <a:pPr marL="265112" lvl="1" algn="r"/>
            <a:r>
              <a:rPr lang="de-DE" dirty="0" smtClean="0"/>
              <a:t>Wissen/Inhalte als Ziel</a:t>
            </a:r>
          </a:p>
          <a:p>
            <a:pPr marL="265112" lvl="1" algn="r">
              <a:spcAft>
                <a:spcPts val="600"/>
              </a:spcAft>
            </a:pPr>
            <a:r>
              <a:rPr lang="uk-UA" dirty="0" smtClean="0"/>
              <a:t>Знання/зміст як ціль</a:t>
            </a:r>
            <a:endParaRPr lang="de-DE" dirty="0"/>
          </a:p>
          <a:p>
            <a:pPr marL="265112" lvl="1" algn="r"/>
            <a:r>
              <a:rPr lang="de-DE" dirty="0" smtClean="0"/>
              <a:t>Instruktives Lernen</a:t>
            </a:r>
          </a:p>
          <a:p>
            <a:pPr marL="265112" lvl="1" algn="r">
              <a:spcAft>
                <a:spcPts val="600"/>
              </a:spcAft>
            </a:pPr>
            <a:r>
              <a:rPr lang="uk-UA" dirty="0" smtClean="0"/>
              <a:t>Інструктивне навчання</a:t>
            </a:r>
            <a:endParaRPr lang="de-DE" dirty="0"/>
          </a:p>
          <a:p>
            <a:pPr marL="265112" lvl="1" algn="r"/>
            <a:r>
              <a:rPr lang="de-DE" dirty="0"/>
              <a:t>In </a:t>
            </a:r>
            <a:r>
              <a:rPr lang="de-DE" dirty="0" smtClean="0"/>
              <a:t>Fächern</a:t>
            </a:r>
            <a:endParaRPr lang="uk-UA" dirty="0" smtClean="0"/>
          </a:p>
          <a:p>
            <a:pPr marL="265112" lvl="1" algn="r"/>
            <a:r>
              <a:rPr lang="uk-UA" dirty="0" smtClean="0"/>
              <a:t>По предметах</a:t>
            </a:r>
            <a:endParaRPr lang="de-DE" dirty="0"/>
          </a:p>
        </p:txBody>
      </p:sp>
      <p:sp>
        <p:nvSpPr>
          <p:cNvPr id="2" name="Titel 1"/>
          <p:cNvSpPr>
            <a:spLocks noGrp="1"/>
          </p:cNvSpPr>
          <p:nvPr>
            <p:ph type="title"/>
          </p:nvPr>
        </p:nvSpPr>
        <p:spPr/>
        <p:txBody>
          <a:bodyPr/>
          <a:lstStyle/>
          <a:p>
            <a:r>
              <a:rPr lang="de-DE" dirty="0"/>
              <a:t>Handlungsorientierter </a:t>
            </a:r>
            <a:r>
              <a:rPr lang="de-DE" dirty="0" err="1"/>
              <a:t>vs</a:t>
            </a:r>
            <a:r>
              <a:rPr lang="de-DE" dirty="0"/>
              <a:t> traditioneller Unterricht</a:t>
            </a:r>
            <a:br>
              <a:rPr lang="de-DE" dirty="0"/>
            </a:br>
            <a:r>
              <a:rPr lang="ru-RU" dirty="0" smtClean="0"/>
              <a:t>Практична </a:t>
            </a:r>
            <a:r>
              <a:rPr lang="ru-RU" dirty="0" err="1" smtClean="0"/>
              <a:t>спямованість</a:t>
            </a:r>
            <a:r>
              <a:rPr lang="ru-RU" dirty="0" smtClean="0"/>
              <a:t> в </a:t>
            </a:r>
            <a:r>
              <a:rPr lang="ru-RU" dirty="0" err="1" smtClean="0"/>
              <a:t>традиційному</a:t>
            </a:r>
            <a:r>
              <a:rPr lang="ru-RU" dirty="0" smtClean="0"/>
              <a:t> </a:t>
            </a:r>
            <a:r>
              <a:rPr lang="ru-RU" dirty="0" err="1" smtClean="0"/>
              <a:t>навчанні</a:t>
            </a:r>
            <a:r>
              <a:rPr lang="ru-RU" dirty="0" smtClean="0"/>
              <a:t> </a:t>
            </a:r>
            <a:endParaRPr lang="de-DE" dirty="0"/>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25</a:t>
            </a:fld>
            <a:endParaRPr lang="de-DE" dirty="0"/>
          </a:p>
        </p:txBody>
      </p:sp>
      <p:sp>
        <p:nvSpPr>
          <p:cNvPr id="6" name="Datumsplatzhalter 5"/>
          <p:cNvSpPr>
            <a:spLocks noGrp="1"/>
          </p:cNvSpPr>
          <p:nvPr>
            <p:ph type="dt" sz="half" idx="2"/>
          </p:nvPr>
        </p:nvSpPr>
        <p:spPr/>
        <p:txBody>
          <a:bodyPr/>
          <a:lstStyle/>
          <a:p>
            <a:r>
              <a:rPr lang="de-DE" dirty="0"/>
              <a:t>10.10.2017</a:t>
            </a:r>
          </a:p>
        </p:txBody>
      </p:sp>
      <p:sp>
        <p:nvSpPr>
          <p:cNvPr id="7" name="Rechteck 6"/>
          <p:cNvSpPr/>
          <p:nvPr/>
        </p:nvSpPr>
        <p:spPr>
          <a:xfrm>
            <a:off x="4914511" y="2276872"/>
            <a:ext cx="3888432" cy="4081086"/>
          </a:xfrm>
          <a:prstGeom prst="rect">
            <a:avLst/>
          </a:prstGeom>
          <a:solidFill>
            <a:srgbClr val="009AD1">
              <a:alpha val="14902"/>
            </a:srgbClr>
          </a:solidFill>
          <a:ln w="19050"/>
        </p:spPr>
        <p:style>
          <a:lnRef idx="2">
            <a:schemeClr val="accent1"/>
          </a:lnRef>
          <a:fillRef idx="1">
            <a:schemeClr val="lt1"/>
          </a:fillRef>
          <a:effectRef idx="0">
            <a:schemeClr val="accent1"/>
          </a:effectRef>
          <a:fontRef idx="minor">
            <a:schemeClr val="dk1"/>
          </a:fontRef>
        </p:style>
        <p:txBody>
          <a:bodyPr lIns="216000" tIns="36000" bIns="108000" rtlCol="0" anchor="t"/>
          <a:lstStyle/>
          <a:p>
            <a:pPr marL="0" lvl="1"/>
            <a:r>
              <a:rPr lang="de-DE" dirty="0"/>
              <a:t>Nicht </a:t>
            </a:r>
            <a:r>
              <a:rPr lang="de-DE" dirty="0" smtClean="0"/>
              <a:t>frontal</a:t>
            </a:r>
          </a:p>
          <a:p>
            <a:pPr marL="0" lvl="1">
              <a:spcAft>
                <a:spcPts val="600"/>
              </a:spcAft>
            </a:pPr>
            <a:r>
              <a:rPr lang="ru-RU" dirty="0" smtClean="0"/>
              <a:t>Не фронтально</a:t>
            </a:r>
            <a:endParaRPr lang="de-DE" dirty="0"/>
          </a:p>
          <a:p>
            <a:pPr marL="0" lvl="1"/>
            <a:r>
              <a:rPr lang="de-DE" dirty="0" smtClean="0"/>
              <a:t>Schüler </a:t>
            </a:r>
            <a:r>
              <a:rPr lang="de-DE" dirty="0"/>
              <a:t>im </a:t>
            </a:r>
            <a:r>
              <a:rPr lang="de-DE" dirty="0" smtClean="0"/>
              <a:t>Zentrum</a:t>
            </a:r>
          </a:p>
          <a:p>
            <a:pPr marL="0" lvl="1">
              <a:spcAft>
                <a:spcPts val="600"/>
              </a:spcAft>
            </a:pPr>
            <a:r>
              <a:rPr lang="ru-RU" dirty="0" smtClean="0"/>
              <a:t>В </a:t>
            </a:r>
            <a:r>
              <a:rPr lang="ru-RU" dirty="0" err="1" smtClean="0"/>
              <a:t>центрі</a:t>
            </a:r>
            <a:r>
              <a:rPr lang="ru-RU" dirty="0" smtClean="0"/>
              <a:t> </a:t>
            </a:r>
            <a:r>
              <a:rPr lang="ru-RU" dirty="0" err="1" smtClean="0"/>
              <a:t>учні</a:t>
            </a:r>
            <a:endParaRPr lang="de-DE" dirty="0" smtClean="0"/>
          </a:p>
          <a:p>
            <a:pPr marL="0" lvl="1"/>
            <a:r>
              <a:rPr lang="de-DE" dirty="0"/>
              <a:t>Erarbeitend/entdecken lassend</a:t>
            </a:r>
          </a:p>
          <a:p>
            <a:pPr marL="0" lvl="1">
              <a:spcAft>
                <a:spcPts val="600"/>
              </a:spcAft>
            </a:pPr>
            <a:r>
              <a:rPr lang="ru-RU" dirty="0" err="1"/>
              <a:t>Опитування</a:t>
            </a:r>
            <a:r>
              <a:rPr lang="ru-RU" dirty="0"/>
              <a:t> – «</a:t>
            </a:r>
            <a:r>
              <a:rPr lang="ru-RU" dirty="0" err="1"/>
              <a:t>відкриття</a:t>
            </a:r>
            <a:r>
              <a:rPr lang="ru-RU" dirty="0" smtClean="0"/>
              <a:t>»</a:t>
            </a:r>
            <a:endParaRPr lang="de-DE" dirty="0" smtClean="0"/>
          </a:p>
          <a:p>
            <a:pPr marL="0" lvl="1"/>
            <a:r>
              <a:rPr lang="de-DE" dirty="0" smtClean="0"/>
              <a:t>Handlungskompetenzen als Ziel</a:t>
            </a:r>
          </a:p>
          <a:p>
            <a:pPr marL="0" lvl="1">
              <a:spcAft>
                <a:spcPts val="600"/>
              </a:spcAft>
            </a:pPr>
            <a:r>
              <a:rPr lang="ru-RU" dirty="0" smtClean="0"/>
              <a:t>Практична </a:t>
            </a:r>
            <a:r>
              <a:rPr lang="ru-RU" dirty="0" err="1" smtClean="0"/>
              <a:t>компетенція</a:t>
            </a:r>
            <a:r>
              <a:rPr lang="ru-RU" dirty="0" smtClean="0"/>
              <a:t> як </a:t>
            </a:r>
            <a:r>
              <a:rPr lang="ru-RU" dirty="0" err="1" smtClean="0"/>
              <a:t>ціль</a:t>
            </a:r>
            <a:endParaRPr lang="de-DE" dirty="0"/>
          </a:p>
          <a:p>
            <a:pPr marL="0" lvl="1"/>
            <a:r>
              <a:rPr lang="de-DE" dirty="0" smtClean="0"/>
              <a:t>Konstruktives Lernen</a:t>
            </a:r>
          </a:p>
          <a:p>
            <a:pPr marL="0" lvl="1">
              <a:spcAft>
                <a:spcPts val="600"/>
              </a:spcAft>
            </a:pPr>
            <a:r>
              <a:rPr lang="ru-RU" dirty="0" err="1" smtClean="0"/>
              <a:t>Конструктивне</a:t>
            </a:r>
            <a:r>
              <a:rPr lang="ru-RU" dirty="0" smtClean="0"/>
              <a:t> навчання</a:t>
            </a:r>
            <a:endParaRPr lang="de-DE" dirty="0"/>
          </a:p>
          <a:p>
            <a:pPr marL="0" lvl="1"/>
            <a:r>
              <a:rPr lang="de-DE" dirty="0"/>
              <a:t>In Lernfeldern, </a:t>
            </a:r>
            <a:r>
              <a:rPr lang="de-DE" dirty="0" smtClean="0"/>
              <a:t>fächerübergreifend</a:t>
            </a:r>
          </a:p>
          <a:p>
            <a:pPr marL="0" lvl="1"/>
            <a:r>
              <a:rPr lang="ru-RU" dirty="0" err="1" smtClean="0"/>
              <a:t>Навчальна</a:t>
            </a:r>
            <a:r>
              <a:rPr lang="ru-RU" dirty="0" smtClean="0"/>
              <a:t> тема, </a:t>
            </a:r>
            <a:r>
              <a:rPr lang="ru-RU" dirty="0" err="1" smtClean="0"/>
              <a:t>міждисциплінарні</a:t>
            </a:r>
            <a:r>
              <a:rPr lang="ru-RU" dirty="0" smtClean="0"/>
              <a:t> </a:t>
            </a:r>
            <a:r>
              <a:rPr lang="ru-RU" dirty="0" err="1" smtClean="0"/>
              <a:t>зв’язки</a:t>
            </a:r>
            <a:r>
              <a:rPr lang="ru-RU" dirty="0" smtClean="0"/>
              <a:t> </a:t>
            </a:r>
            <a:endParaRPr lang="de-DE" dirty="0"/>
          </a:p>
        </p:txBody>
      </p:sp>
      <p:sp>
        <p:nvSpPr>
          <p:cNvPr id="3" name="Pfeil nach links und rechts 2"/>
          <p:cNvSpPr/>
          <p:nvPr/>
        </p:nvSpPr>
        <p:spPr>
          <a:xfrm>
            <a:off x="4391390" y="2492896"/>
            <a:ext cx="504056" cy="21602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Pfeil nach links und rechts 15"/>
          <p:cNvSpPr/>
          <p:nvPr/>
        </p:nvSpPr>
        <p:spPr>
          <a:xfrm>
            <a:off x="4391390" y="3140968"/>
            <a:ext cx="504056" cy="21602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links und rechts 16"/>
          <p:cNvSpPr/>
          <p:nvPr/>
        </p:nvSpPr>
        <p:spPr>
          <a:xfrm>
            <a:off x="4410455" y="3717132"/>
            <a:ext cx="504056" cy="21602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links und rechts 17"/>
          <p:cNvSpPr/>
          <p:nvPr/>
        </p:nvSpPr>
        <p:spPr>
          <a:xfrm>
            <a:off x="4412655" y="4365104"/>
            <a:ext cx="504056" cy="21602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links und rechts 18"/>
          <p:cNvSpPr/>
          <p:nvPr/>
        </p:nvSpPr>
        <p:spPr>
          <a:xfrm>
            <a:off x="4410455" y="5013176"/>
            <a:ext cx="504056" cy="21602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links und rechts 19"/>
          <p:cNvSpPr/>
          <p:nvPr/>
        </p:nvSpPr>
        <p:spPr>
          <a:xfrm>
            <a:off x="4418078" y="5661248"/>
            <a:ext cx="504056" cy="216024"/>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2483768" y="6613321"/>
            <a:ext cx="6404099" cy="200055"/>
          </a:xfrm>
          <a:prstGeom prst="rect">
            <a:avLst/>
          </a:prstGeom>
        </p:spPr>
        <p:txBody>
          <a:bodyPr wrap="square">
            <a:spAutoFit/>
          </a:bodyPr>
          <a:lstStyle/>
          <a:p>
            <a:pPr algn="r"/>
            <a:r>
              <a:rPr lang="de-DE" sz="700" dirty="0" smtClean="0"/>
              <a:t>Bildquellen: http</a:t>
            </a:r>
            <a:r>
              <a:rPr lang="de-DE" sz="700" dirty="0"/>
              <a:t>://</a:t>
            </a:r>
            <a:r>
              <a:rPr lang="de-DE" sz="600" dirty="0" smtClean="0"/>
              <a:t>ika-beat.blogspot.de/2006/08/ist-frontalunterricht-wirklich.html</a:t>
            </a:r>
            <a:r>
              <a:rPr lang="de-DE" sz="600" dirty="0"/>
              <a:t>  https://www.schulbilder.org/bild-gruppenarbeit-i29489.html</a:t>
            </a:r>
          </a:p>
        </p:txBody>
      </p:sp>
      <p:pic>
        <p:nvPicPr>
          <p:cNvPr id="21" name="Picture 2" descr="http://photos1.blogger.com/blogger/37/507/320/Frontalunterricht.jpg"/>
          <p:cNvPicPr>
            <a:picLocks noChangeAspect="1" noChangeArrowheads="1"/>
          </p:cNvPicPr>
          <p:nvPr/>
        </p:nvPicPr>
        <p:blipFill rotWithShape="1">
          <a:blip r:embed="rId3">
            <a:extLst>
              <a:ext uri="{28A0092B-C50C-407E-A947-70E740481C1C}">
                <a14:useLocalDpi xmlns:a14="http://schemas.microsoft.com/office/drawing/2010/main" val="0"/>
              </a:ext>
            </a:extLst>
          </a:blip>
          <a:srcRect l="4031" r="19852"/>
          <a:stretch/>
        </p:blipFill>
        <p:spPr bwMode="auto">
          <a:xfrm>
            <a:off x="457206" y="1171708"/>
            <a:ext cx="1450497" cy="1429200"/>
          </a:xfrm>
          <a:prstGeom prst="rect">
            <a:avLst/>
          </a:prstGeom>
          <a:noFill/>
          <a:ln w="19050">
            <a:solidFill>
              <a:srgbClr val="009AD1"/>
            </a:solidFill>
          </a:ln>
          <a:extLst>
            <a:ext uri="{909E8E84-426E-40DD-AFC4-6F175D3DCCD1}">
              <a14:hiddenFill xmlns:a14="http://schemas.microsoft.com/office/drawing/2010/main">
                <a:solidFill>
                  <a:srgbClr val="FFFFFF"/>
                </a:solidFill>
              </a14:hiddenFill>
            </a:ext>
          </a:extLst>
        </p:spPr>
      </p:pic>
      <p:pic>
        <p:nvPicPr>
          <p:cNvPr id="22" name="Picture 4" descr="Bild Gruppenarbei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287" r="11949"/>
          <a:stretch/>
        </p:blipFill>
        <p:spPr bwMode="auto">
          <a:xfrm>
            <a:off x="7206820" y="1171708"/>
            <a:ext cx="1512167" cy="1429200"/>
          </a:xfrm>
          <a:prstGeom prst="rect">
            <a:avLst/>
          </a:prstGeom>
          <a:noFill/>
          <a:ln w="19050">
            <a:solidFill>
              <a:srgbClr val="009AD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936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Die Lehrerrolle im handlungsorientierten Unterricht</a:t>
            </a:r>
            <a:br>
              <a:rPr lang="de-DE" dirty="0" smtClean="0"/>
            </a:br>
            <a:r>
              <a:rPr lang="uk-UA" dirty="0" smtClean="0">
                <a:solidFill>
                  <a:srgbClr val="002060"/>
                </a:solidFill>
              </a:rPr>
              <a:t>Ролі вчителя в практично спрямованому навчанні</a:t>
            </a:r>
            <a:endParaRPr lang="de-DE" dirty="0">
              <a:solidFill>
                <a:srgbClr val="002060"/>
              </a:solidFill>
            </a:endParaRPr>
          </a:p>
        </p:txBody>
      </p:sp>
      <p:sp>
        <p:nvSpPr>
          <p:cNvPr id="5" name="Fußzeilenplatzhalter 4"/>
          <p:cNvSpPr>
            <a:spLocks noGrp="1"/>
          </p:cNvSpPr>
          <p:nvPr>
            <p:ph type="ftr" sz="quarter" idx="3"/>
          </p:nvPr>
        </p:nvSpPr>
        <p:spPr/>
        <p:txBody>
          <a:bodyPr/>
          <a:lstStyle/>
          <a:p>
            <a:r>
              <a:rPr lang="de-DE" dirty="0"/>
              <a:t>Dozentenschulung in Lemberg, 10.-12.10.2017</a:t>
            </a:r>
          </a:p>
        </p:txBody>
      </p:sp>
      <p:sp>
        <p:nvSpPr>
          <p:cNvPr id="6" name="Foliennummernplatzhalter 5"/>
          <p:cNvSpPr>
            <a:spLocks noGrp="1"/>
          </p:cNvSpPr>
          <p:nvPr>
            <p:ph type="sldNum" sz="quarter" idx="4"/>
          </p:nvPr>
        </p:nvSpPr>
        <p:spPr/>
        <p:txBody>
          <a:bodyPr/>
          <a:lstStyle/>
          <a:p>
            <a:fld id="{C05EE493-AD2E-4872-B2F6-8F12A747F0A5}" type="slidenum">
              <a:rPr lang="de-DE" smtClean="0"/>
              <a:pPr/>
              <a:t>26</a:t>
            </a:fld>
            <a:endParaRPr lang="de-DE" dirty="0"/>
          </a:p>
        </p:txBody>
      </p:sp>
      <p:sp>
        <p:nvSpPr>
          <p:cNvPr id="7" name="Datumsplatzhalter 6"/>
          <p:cNvSpPr>
            <a:spLocks noGrp="1"/>
          </p:cNvSpPr>
          <p:nvPr>
            <p:ph type="dt" sz="half" idx="2"/>
          </p:nvPr>
        </p:nvSpPr>
        <p:spPr/>
        <p:txBody>
          <a:bodyPr/>
          <a:lstStyle/>
          <a:p>
            <a:r>
              <a:rPr lang="de-DE" dirty="0"/>
              <a:t>10.10.2017</a:t>
            </a:r>
          </a:p>
        </p:txBody>
      </p:sp>
      <p:sp>
        <p:nvSpPr>
          <p:cNvPr id="10" name="Rechteck 9"/>
          <p:cNvSpPr/>
          <p:nvPr/>
        </p:nvSpPr>
        <p:spPr>
          <a:xfrm>
            <a:off x="323528" y="1484784"/>
            <a:ext cx="3456384" cy="1224136"/>
          </a:xfrm>
          <a:prstGeom prst="rect">
            <a:avLst/>
          </a:prstGeom>
          <a:solidFill>
            <a:srgbClr val="009AD1">
              <a:alpha val="14902"/>
            </a:srgbClr>
          </a:solidFill>
          <a:ln w="19050"/>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marL="0" lvl="1" algn="ctr"/>
            <a:r>
              <a:rPr lang="de-DE" sz="2800" dirty="0" smtClean="0"/>
              <a:t>Lernbegleiter</a:t>
            </a:r>
          </a:p>
          <a:p>
            <a:pPr marL="0" lvl="1" algn="ctr"/>
            <a:r>
              <a:rPr lang="uk-UA" sz="2800" dirty="0" smtClean="0">
                <a:solidFill>
                  <a:srgbClr val="002060"/>
                </a:solidFill>
              </a:rPr>
              <a:t>Наставник</a:t>
            </a:r>
            <a:endParaRPr lang="de-DE" sz="2800" dirty="0">
              <a:solidFill>
                <a:srgbClr val="002060"/>
              </a:solidFill>
            </a:endParaRPr>
          </a:p>
        </p:txBody>
      </p:sp>
      <p:sp>
        <p:nvSpPr>
          <p:cNvPr id="12" name="Rechteck 11"/>
          <p:cNvSpPr/>
          <p:nvPr/>
        </p:nvSpPr>
        <p:spPr>
          <a:xfrm>
            <a:off x="4067944" y="3789040"/>
            <a:ext cx="3456384" cy="1224136"/>
          </a:xfrm>
          <a:prstGeom prst="rect">
            <a:avLst/>
          </a:prstGeom>
          <a:solidFill>
            <a:srgbClr val="009AD1">
              <a:alpha val="14902"/>
            </a:srgbClr>
          </a:solidFill>
          <a:ln w="19050"/>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marL="0" lvl="1" algn="ctr"/>
            <a:r>
              <a:rPr lang="de-DE" sz="2800" dirty="0" smtClean="0"/>
              <a:t>Berater</a:t>
            </a:r>
          </a:p>
          <a:p>
            <a:pPr marL="0" lvl="1" algn="ctr"/>
            <a:r>
              <a:rPr lang="uk-UA" sz="2800" dirty="0" smtClean="0">
                <a:solidFill>
                  <a:srgbClr val="002060"/>
                </a:solidFill>
              </a:rPr>
              <a:t>Консультант</a:t>
            </a:r>
            <a:endParaRPr lang="de-DE" sz="2800" dirty="0">
              <a:solidFill>
                <a:srgbClr val="002060"/>
              </a:solidFill>
            </a:endParaRPr>
          </a:p>
        </p:txBody>
      </p:sp>
      <p:sp>
        <p:nvSpPr>
          <p:cNvPr id="14" name="Rechteck 13"/>
          <p:cNvSpPr/>
          <p:nvPr/>
        </p:nvSpPr>
        <p:spPr>
          <a:xfrm>
            <a:off x="2051720" y="2636912"/>
            <a:ext cx="3456384" cy="1224136"/>
          </a:xfrm>
          <a:prstGeom prst="rect">
            <a:avLst/>
          </a:prstGeom>
          <a:solidFill>
            <a:srgbClr val="009AD1">
              <a:alpha val="14902"/>
            </a:srgbClr>
          </a:solidFill>
          <a:ln w="19050"/>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marL="0" lvl="1" algn="ctr"/>
            <a:r>
              <a:rPr lang="de-DE" sz="2800" dirty="0" smtClean="0"/>
              <a:t>Unterstützer</a:t>
            </a:r>
          </a:p>
          <a:p>
            <a:pPr marL="0" lvl="1" algn="ctr"/>
            <a:r>
              <a:rPr lang="uk-UA" sz="2800" dirty="0" smtClean="0">
                <a:solidFill>
                  <a:srgbClr val="002060"/>
                </a:solidFill>
              </a:rPr>
              <a:t>Прихильник</a:t>
            </a:r>
            <a:endParaRPr lang="de-DE" sz="2800" dirty="0">
              <a:solidFill>
                <a:srgbClr val="002060"/>
              </a:solidFill>
            </a:endParaRPr>
          </a:p>
        </p:txBody>
      </p:sp>
      <p:sp>
        <p:nvSpPr>
          <p:cNvPr id="15" name="Rechteck 14"/>
          <p:cNvSpPr/>
          <p:nvPr/>
        </p:nvSpPr>
        <p:spPr>
          <a:xfrm>
            <a:off x="5364088" y="4941168"/>
            <a:ext cx="3456384" cy="1224136"/>
          </a:xfrm>
          <a:prstGeom prst="rect">
            <a:avLst/>
          </a:prstGeom>
          <a:solidFill>
            <a:srgbClr val="009AD1">
              <a:alpha val="14902"/>
            </a:srgbClr>
          </a:solidFill>
          <a:ln w="19050"/>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marL="0" lvl="1" algn="ctr"/>
            <a:r>
              <a:rPr lang="de-DE" sz="2800" dirty="0" smtClean="0"/>
              <a:t>Förderer</a:t>
            </a:r>
          </a:p>
          <a:p>
            <a:pPr marL="0" lvl="1" algn="ctr"/>
            <a:r>
              <a:rPr lang="uk-UA" sz="2800" dirty="0" err="1" smtClean="0">
                <a:solidFill>
                  <a:srgbClr val="002060"/>
                </a:solidFill>
              </a:rPr>
              <a:t>Промоутер</a:t>
            </a:r>
            <a:endParaRPr lang="de-DE" sz="2800" dirty="0">
              <a:solidFill>
                <a:srgbClr val="002060"/>
              </a:solidFill>
            </a:endParaRPr>
          </a:p>
        </p:txBody>
      </p:sp>
      <p:sp>
        <p:nvSpPr>
          <p:cNvPr id="2" name="Rechteck 1"/>
          <p:cNvSpPr/>
          <p:nvPr/>
        </p:nvSpPr>
        <p:spPr>
          <a:xfrm>
            <a:off x="2411760" y="6597352"/>
            <a:ext cx="6534472" cy="184666"/>
          </a:xfrm>
          <a:prstGeom prst="rect">
            <a:avLst/>
          </a:prstGeom>
        </p:spPr>
        <p:txBody>
          <a:bodyPr wrap="square">
            <a:spAutoFit/>
          </a:bodyPr>
          <a:lstStyle/>
          <a:p>
            <a:pPr algn="r"/>
            <a:r>
              <a:rPr lang="de-DE" sz="600" dirty="0" smtClean="0"/>
              <a:t>Bildquelle: https</a:t>
            </a:r>
            <a:r>
              <a:rPr lang="de-DE" sz="600" dirty="0"/>
              <a:t>://www.haus-der-unternehmer.de/unternehmen/pressemitteilungen/pressemitteilung/ausbilder-oder-lernbegleiter/</a:t>
            </a:r>
          </a:p>
        </p:txBody>
      </p:sp>
      <p:sp>
        <p:nvSpPr>
          <p:cNvPr id="13" name="Rechteck 12"/>
          <p:cNvSpPr/>
          <p:nvPr/>
        </p:nvSpPr>
        <p:spPr>
          <a:xfrm>
            <a:off x="7151684" y="6145559"/>
            <a:ext cx="1812804" cy="307777"/>
          </a:xfrm>
          <a:prstGeom prst="rect">
            <a:avLst/>
          </a:prstGeom>
        </p:spPr>
        <p:txBody>
          <a:bodyPr wrap="none">
            <a:spAutoFit/>
          </a:bodyPr>
          <a:lstStyle/>
          <a:p>
            <a:pPr algn="r"/>
            <a:r>
              <a:rPr lang="de-DE" sz="1400" dirty="0" smtClean="0"/>
              <a:t>(</a:t>
            </a:r>
            <a:r>
              <a:rPr lang="de-DE" sz="1400" dirty="0" err="1" smtClean="0"/>
              <a:t>Bonz</a:t>
            </a:r>
            <a:r>
              <a:rPr lang="de-DE" sz="1400" dirty="0" smtClean="0"/>
              <a:t>, 2009, </a:t>
            </a:r>
            <a:r>
              <a:rPr lang="de-DE" sz="1400" dirty="0"/>
              <a:t>S. </a:t>
            </a:r>
            <a:r>
              <a:rPr lang="de-DE" sz="1400" dirty="0" smtClean="0"/>
              <a:t>113)</a:t>
            </a:r>
            <a:endParaRPr lang="de-DE" sz="1400" dirty="0"/>
          </a:p>
        </p:txBody>
      </p:sp>
      <p:pic>
        <p:nvPicPr>
          <p:cNvPr id="16" name="Picture 2" descr="https://www.haus-der-unternehmer.de/fileadmin/content/_processed_/f/e/csm_13_79c085628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673" y="1087201"/>
            <a:ext cx="2686050"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608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Kritik an handlungsorientierten Unterrichtsmethoden</a:t>
            </a:r>
            <a:br>
              <a:rPr lang="de-DE" dirty="0" smtClean="0"/>
            </a:br>
            <a:endParaRPr lang="de-DE" dirty="0"/>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27</a:t>
            </a:fld>
            <a:endParaRPr lang="de-DE" dirty="0"/>
          </a:p>
        </p:txBody>
      </p:sp>
      <p:sp>
        <p:nvSpPr>
          <p:cNvPr id="6" name="Datumsplatzhalter 5"/>
          <p:cNvSpPr>
            <a:spLocks noGrp="1"/>
          </p:cNvSpPr>
          <p:nvPr>
            <p:ph type="dt" sz="half" idx="2"/>
          </p:nvPr>
        </p:nvSpPr>
        <p:spPr/>
        <p:txBody>
          <a:bodyPr/>
          <a:lstStyle/>
          <a:p>
            <a:r>
              <a:rPr lang="de-DE" dirty="0"/>
              <a:t>10.10.2017</a:t>
            </a:r>
          </a:p>
        </p:txBody>
      </p:sp>
      <p:graphicFrame>
        <p:nvGraphicFramePr>
          <p:cNvPr id="7" name="Diagramm 6"/>
          <p:cNvGraphicFramePr/>
          <p:nvPr>
            <p:extLst>
              <p:ext uri="{D42A27DB-BD31-4B8C-83A1-F6EECF244321}">
                <p14:modId xmlns:p14="http://schemas.microsoft.com/office/powerpoint/2010/main" val="709026326"/>
              </p:ext>
            </p:extLst>
          </p:nvPr>
        </p:nvGraphicFramePr>
        <p:xfrm>
          <a:off x="323528" y="1741264"/>
          <a:ext cx="8496944" cy="4136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hteck 2"/>
          <p:cNvSpPr/>
          <p:nvPr/>
        </p:nvSpPr>
        <p:spPr>
          <a:xfrm>
            <a:off x="7188040" y="6135828"/>
            <a:ext cx="1776448" cy="307777"/>
          </a:xfrm>
          <a:prstGeom prst="rect">
            <a:avLst/>
          </a:prstGeom>
        </p:spPr>
        <p:txBody>
          <a:bodyPr wrap="none">
            <a:spAutoFit/>
          </a:bodyPr>
          <a:lstStyle/>
          <a:p>
            <a:pPr algn="r"/>
            <a:r>
              <a:rPr lang="de-DE" sz="1400" dirty="0" smtClean="0"/>
              <a:t>(Reich</a:t>
            </a:r>
            <a:r>
              <a:rPr lang="de-DE" sz="1400" dirty="0"/>
              <a:t>, 2005, </a:t>
            </a:r>
            <a:r>
              <a:rPr lang="de-DE" sz="1400" dirty="0" smtClean="0"/>
              <a:t>S. 24)</a:t>
            </a:r>
            <a:endParaRPr lang="de-DE" sz="1400" dirty="0"/>
          </a:p>
        </p:txBody>
      </p:sp>
      <p:pic>
        <p:nvPicPr>
          <p:cNvPr id="5122" name="Picture 2" descr="D:\Users\user\Desktop\Grafiken für Präsis_kostenlose Downloads\flash-2091934_128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10" y="1823963"/>
            <a:ext cx="1558661" cy="8767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Users\user\Desktop\Grafiken für Präsis_kostenlose Downloads\flash-2091934_128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11" y="2842477"/>
            <a:ext cx="1558661" cy="8767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Users\user\Desktop\Grafiken für Präsis_kostenlose Downloads\flash-2091934_128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12" y="3890929"/>
            <a:ext cx="1558661" cy="8767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Users\user\Desktop\Grafiken für Präsis_kostenlose Downloads\flash-2091934_128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 y="4928517"/>
            <a:ext cx="1558661" cy="87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791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Forschungsstand bezüglich handlungsorientiertem </a:t>
            </a:r>
            <a:r>
              <a:rPr lang="de-DE" dirty="0" err="1" smtClean="0"/>
              <a:t>Unterrricht</a:t>
            </a:r>
            <a:r>
              <a:rPr lang="de-DE" dirty="0" smtClean="0"/>
              <a:t/>
            </a:r>
            <a:br>
              <a:rPr lang="de-DE" dirty="0" smtClean="0"/>
            </a:br>
            <a:r>
              <a:rPr lang="uk-UA" dirty="0" smtClean="0">
                <a:solidFill>
                  <a:srgbClr val="002060"/>
                </a:solidFill>
              </a:rPr>
              <a:t>Р</a:t>
            </a:r>
            <a:r>
              <a:rPr lang="ru-RU" dirty="0" err="1" smtClean="0">
                <a:solidFill>
                  <a:srgbClr val="002060"/>
                </a:solidFill>
              </a:rPr>
              <a:t>івні</a:t>
            </a:r>
            <a:r>
              <a:rPr lang="ru-RU" dirty="0" smtClean="0">
                <a:solidFill>
                  <a:srgbClr val="002060"/>
                </a:solidFill>
              </a:rPr>
              <a:t> </a:t>
            </a:r>
            <a:r>
              <a:rPr lang="ru-RU" dirty="0" err="1" smtClean="0">
                <a:solidFill>
                  <a:srgbClr val="002060"/>
                </a:solidFill>
              </a:rPr>
              <a:t>дослідження</a:t>
            </a:r>
            <a:r>
              <a:rPr lang="ru-RU" dirty="0" smtClean="0">
                <a:solidFill>
                  <a:srgbClr val="002060"/>
                </a:solidFill>
              </a:rPr>
              <a:t> практично </a:t>
            </a:r>
            <a:r>
              <a:rPr lang="ru-RU" dirty="0" err="1" smtClean="0">
                <a:solidFill>
                  <a:srgbClr val="002060"/>
                </a:solidFill>
              </a:rPr>
              <a:t>спрямованого</a:t>
            </a:r>
            <a:r>
              <a:rPr lang="ru-RU" dirty="0" smtClean="0">
                <a:solidFill>
                  <a:srgbClr val="002060"/>
                </a:solidFill>
              </a:rPr>
              <a:t> навчання </a:t>
            </a:r>
            <a:endParaRPr lang="de-DE" dirty="0">
              <a:solidFill>
                <a:srgbClr val="002060"/>
              </a:solidFill>
            </a:endParaRPr>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28</a:t>
            </a:fld>
            <a:endParaRPr lang="de-DE" dirty="0"/>
          </a:p>
        </p:txBody>
      </p:sp>
      <p:sp>
        <p:nvSpPr>
          <p:cNvPr id="6" name="Datumsplatzhalter 5"/>
          <p:cNvSpPr>
            <a:spLocks noGrp="1"/>
          </p:cNvSpPr>
          <p:nvPr>
            <p:ph type="dt" sz="half" idx="2"/>
          </p:nvPr>
        </p:nvSpPr>
        <p:spPr/>
        <p:txBody>
          <a:bodyPr/>
          <a:lstStyle/>
          <a:p>
            <a:r>
              <a:rPr lang="de-DE" dirty="0"/>
              <a:t>10.10.2017</a:t>
            </a:r>
          </a:p>
        </p:txBody>
      </p:sp>
      <p:graphicFrame>
        <p:nvGraphicFramePr>
          <p:cNvPr id="7" name="Diagramm 6"/>
          <p:cNvGraphicFramePr/>
          <p:nvPr>
            <p:extLst>
              <p:ext uri="{D42A27DB-BD31-4B8C-83A1-F6EECF244321}">
                <p14:modId xmlns:p14="http://schemas.microsoft.com/office/powerpoint/2010/main" val="3059319632"/>
              </p:ext>
            </p:extLst>
          </p:nvPr>
        </p:nvGraphicFramePr>
        <p:xfrm>
          <a:off x="467544" y="1340768"/>
          <a:ext cx="7992888" cy="419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hteck 7"/>
          <p:cNvSpPr/>
          <p:nvPr/>
        </p:nvSpPr>
        <p:spPr>
          <a:xfrm>
            <a:off x="3041392" y="6145559"/>
            <a:ext cx="5923096" cy="307777"/>
          </a:xfrm>
          <a:prstGeom prst="rect">
            <a:avLst/>
          </a:prstGeom>
        </p:spPr>
        <p:txBody>
          <a:bodyPr wrap="none">
            <a:spAutoFit/>
          </a:bodyPr>
          <a:lstStyle/>
          <a:p>
            <a:pPr algn="r"/>
            <a:r>
              <a:rPr lang="de-DE" sz="1400" dirty="0" smtClean="0"/>
              <a:t>(</a:t>
            </a:r>
            <a:r>
              <a:rPr lang="de-DE" sz="1400" dirty="0"/>
              <a:t>Seifried/</a:t>
            </a:r>
            <a:r>
              <a:rPr lang="de-DE" sz="1400" dirty="0" err="1"/>
              <a:t>Türling</a:t>
            </a:r>
            <a:r>
              <a:rPr lang="de-DE" sz="1400" dirty="0"/>
              <a:t>/Wünsche, 2009, S. </a:t>
            </a:r>
            <a:r>
              <a:rPr lang="de-DE" sz="1400" dirty="0" smtClean="0"/>
              <a:t>364; </a:t>
            </a:r>
            <a:r>
              <a:rPr lang="de-DE" sz="1400" dirty="0" err="1" smtClean="0"/>
              <a:t>Czycholl</a:t>
            </a:r>
            <a:r>
              <a:rPr lang="de-DE" sz="1400" dirty="0" smtClean="0"/>
              <a:t>/Ebner, 2006, </a:t>
            </a:r>
            <a:r>
              <a:rPr lang="de-DE" sz="1400" dirty="0"/>
              <a:t>S. </a:t>
            </a:r>
            <a:r>
              <a:rPr lang="de-DE" sz="1400" dirty="0" smtClean="0"/>
              <a:t>45 ff.)</a:t>
            </a:r>
            <a:endParaRPr lang="de-DE" sz="1400" dirty="0"/>
          </a:p>
        </p:txBody>
      </p:sp>
      <p:pic>
        <p:nvPicPr>
          <p:cNvPr id="11" name="Picture 2" descr="D:\Users\user\Desktop\Grafiken für Präsis_kostenlose Downloads\books-441866_192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560" y="1628800"/>
            <a:ext cx="1064883" cy="7986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Users\user\Desktop\Grafiken für Präsis_kostenlose Downloads\books-441866_192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560" y="3039484"/>
            <a:ext cx="1064883" cy="7986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Users\user\Desktop\Grafiken für Präsis_kostenlose Downloads\books-441866_192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559" y="4458378"/>
            <a:ext cx="1064883" cy="79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358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313217" y="192013"/>
            <a:ext cx="8490541" cy="792088"/>
          </a:xfrm>
        </p:spPr>
        <p:txBody>
          <a:bodyPr/>
          <a:lstStyle/>
          <a:p>
            <a:r>
              <a:rPr lang="de-DE" dirty="0" smtClean="0"/>
              <a:t>Agenda</a:t>
            </a:r>
            <a:r>
              <a:rPr lang="ru-RU" dirty="0"/>
              <a:t> </a:t>
            </a:r>
            <a:r>
              <a:rPr lang="ru-RU" dirty="0" smtClean="0">
                <a:solidFill>
                  <a:srgbClr val="002060"/>
                </a:solidFill>
              </a:rPr>
              <a:t>План</a:t>
            </a:r>
            <a:endParaRPr lang="de-DE" dirty="0">
              <a:solidFill>
                <a:srgbClr val="002060"/>
              </a:solidFill>
            </a:endParaRPr>
          </a:p>
        </p:txBody>
      </p:sp>
      <p:sp>
        <p:nvSpPr>
          <p:cNvPr id="8" name="Inhaltsplatzhalter 7"/>
          <p:cNvSpPr>
            <a:spLocks noGrp="1"/>
          </p:cNvSpPr>
          <p:nvPr>
            <p:ph idx="1"/>
          </p:nvPr>
        </p:nvSpPr>
        <p:spPr/>
        <p:txBody>
          <a:bodyPr/>
          <a:lstStyle/>
          <a:p>
            <a:pPr marL="233363" indent="-233363">
              <a:spcAft>
                <a:spcPts val="600"/>
              </a:spcAft>
              <a:buAutoNum type="arabicPeriod"/>
            </a:pPr>
            <a:r>
              <a:rPr lang="de-DE" b="0" dirty="0" smtClean="0"/>
              <a:t>Verortung </a:t>
            </a:r>
            <a:r>
              <a:rPr lang="de-DE" b="0" dirty="0"/>
              <a:t>des </a:t>
            </a:r>
            <a:r>
              <a:rPr lang="de-DE" b="0" dirty="0" smtClean="0"/>
              <a:t>Themas </a:t>
            </a:r>
            <a:r>
              <a:rPr lang="de-DE" b="0" dirty="0"/>
              <a:t>im </a:t>
            </a:r>
            <a:r>
              <a:rPr lang="de-DE" b="0" dirty="0" smtClean="0"/>
              <a:t>ITE-VET-Projekt</a:t>
            </a:r>
          </a:p>
          <a:p>
            <a:pPr indent="233363">
              <a:spcAft>
                <a:spcPts val="600"/>
              </a:spcAft>
            </a:pPr>
            <a:r>
              <a:rPr lang="uk-UA" b="0" dirty="0" smtClean="0">
                <a:solidFill>
                  <a:srgbClr val="002060"/>
                </a:solidFill>
              </a:rPr>
              <a:t>Важливість теми в </a:t>
            </a:r>
            <a:r>
              <a:rPr lang="de-DE" b="0" dirty="0" smtClean="0">
                <a:solidFill>
                  <a:srgbClr val="002060"/>
                </a:solidFill>
              </a:rPr>
              <a:t>ITE-VET</a:t>
            </a:r>
            <a:r>
              <a:rPr lang="uk-UA" b="0" dirty="0" smtClean="0">
                <a:solidFill>
                  <a:srgbClr val="002060"/>
                </a:solidFill>
              </a:rPr>
              <a:t> проекті</a:t>
            </a:r>
            <a:endParaRPr lang="de-DE" b="0" dirty="0" smtClean="0">
              <a:solidFill>
                <a:srgbClr val="002060"/>
              </a:solidFill>
            </a:endParaRPr>
          </a:p>
          <a:p>
            <a:pPr>
              <a:spcAft>
                <a:spcPts val="600"/>
              </a:spcAft>
            </a:pPr>
            <a:r>
              <a:rPr lang="de-DE" sz="1400" b="0" dirty="0" smtClean="0"/>
              <a:t>2. </a:t>
            </a:r>
            <a:r>
              <a:rPr lang="de-DE" b="0" dirty="0" smtClean="0"/>
              <a:t>Fachdidaktik als wissenschaftliche Disziplin</a:t>
            </a:r>
            <a:endParaRPr lang="ru-RU" b="0" dirty="0" smtClean="0"/>
          </a:p>
          <a:p>
            <a:pPr indent="233363">
              <a:spcAft>
                <a:spcPts val="600"/>
              </a:spcAft>
            </a:pPr>
            <a:r>
              <a:rPr lang="ru-RU" b="0" dirty="0" smtClean="0">
                <a:solidFill>
                  <a:srgbClr val="002060"/>
                </a:solidFill>
              </a:rPr>
              <a:t>Методика навчання як </a:t>
            </a:r>
            <a:r>
              <a:rPr lang="ru-RU" b="0" dirty="0" err="1" smtClean="0">
                <a:solidFill>
                  <a:srgbClr val="002060"/>
                </a:solidFill>
              </a:rPr>
              <a:t>наукова</a:t>
            </a:r>
            <a:r>
              <a:rPr lang="ru-RU" b="0" dirty="0" smtClean="0">
                <a:solidFill>
                  <a:srgbClr val="002060"/>
                </a:solidFill>
              </a:rPr>
              <a:t> </a:t>
            </a:r>
            <a:r>
              <a:rPr lang="ru-RU" b="0" dirty="0" err="1" smtClean="0">
                <a:solidFill>
                  <a:srgbClr val="002060"/>
                </a:solidFill>
              </a:rPr>
              <a:t>дисципліна</a:t>
            </a:r>
            <a:r>
              <a:rPr lang="ru-RU" b="0" dirty="0" smtClean="0">
                <a:solidFill>
                  <a:srgbClr val="002060"/>
                </a:solidFill>
              </a:rPr>
              <a:t> </a:t>
            </a:r>
            <a:endParaRPr lang="de-DE" b="0" dirty="0">
              <a:solidFill>
                <a:srgbClr val="002060"/>
              </a:solidFill>
            </a:endParaRPr>
          </a:p>
          <a:p>
            <a:pPr>
              <a:spcAft>
                <a:spcPts val="600"/>
              </a:spcAft>
            </a:pPr>
            <a:r>
              <a:rPr lang="de-DE" b="0" dirty="0" smtClean="0"/>
              <a:t>3. Fachdidaktik </a:t>
            </a:r>
            <a:r>
              <a:rPr lang="de-DE" b="0" dirty="0"/>
              <a:t>Wirtschaftslehre</a:t>
            </a:r>
            <a:endParaRPr lang="ru-RU" b="0" dirty="0"/>
          </a:p>
          <a:p>
            <a:pPr indent="233363">
              <a:spcAft>
                <a:spcPts val="600"/>
              </a:spcAft>
            </a:pPr>
            <a:r>
              <a:rPr lang="ru-RU" b="0" dirty="0" smtClean="0">
                <a:solidFill>
                  <a:srgbClr val="002060"/>
                </a:solidFill>
              </a:rPr>
              <a:t>Методика навчання економіки</a:t>
            </a:r>
            <a:endParaRPr lang="de-DE" b="0" dirty="0">
              <a:solidFill>
                <a:srgbClr val="002060"/>
              </a:solidFill>
            </a:endParaRPr>
          </a:p>
          <a:p>
            <a:pPr>
              <a:spcAft>
                <a:spcPts val="600"/>
              </a:spcAft>
            </a:pPr>
            <a:r>
              <a:rPr lang="de-DE" b="0" dirty="0" smtClean="0"/>
              <a:t>4. </a:t>
            </a:r>
            <a:r>
              <a:rPr lang="de-DE" b="0" dirty="0" smtClean="0">
                <a:solidFill>
                  <a:srgbClr val="009AD1"/>
                </a:solidFill>
              </a:rPr>
              <a:t>Handlungsorientierter</a:t>
            </a:r>
            <a:r>
              <a:rPr lang="de-DE" b="0" dirty="0" smtClean="0"/>
              <a:t> </a:t>
            </a:r>
            <a:r>
              <a:rPr lang="de-DE" b="0" dirty="0"/>
              <a:t>Unterricht</a:t>
            </a:r>
            <a:endParaRPr lang="ru-RU" b="0" dirty="0"/>
          </a:p>
          <a:p>
            <a:pPr indent="233363">
              <a:spcAft>
                <a:spcPts val="600"/>
              </a:spcAft>
            </a:pPr>
            <a:r>
              <a:rPr lang="uk-UA" b="0" dirty="0" smtClean="0">
                <a:solidFill>
                  <a:srgbClr val="002060"/>
                </a:solidFill>
              </a:rPr>
              <a:t>Напрями орієнтації навчання</a:t>
            </a:r>
            <a:endParaRPr lang="de-DE" b="0" dirty="0">
              <a:solidFill>
                <a:srgbClr val="002060"/>
              </a:solidFill>
            </a:endParaRPr>
          </a:p>
          <a:p>
            <a:pPr>
              <a:spcAft>
                <a:spcPts val="600"/>
              </a:spcAft>
            </a:pPr>
            <a:r>
              <a:rPr lang="de-DE" sz="1800" dirty="0" smtClean="0"/>
              <a:t>5. Schlussfolgerungen </a:t>
            </a:r>
            <a:r>
              <a:rPr lang="de-DE" sz="1800" dirty="0"/>
              <a:t>für die berufliche </a:t>
            </a:r>
            <a:r>
              <a:rPr lang="de-DE" sz="1800" dirty="0" smtClean="0"/>
              <a:t>Lehrerbildung</a:t>
            </a:r>
            <a:endParaRPr lang="uk-UA" sz="1800" dirty="0" smtClean="0"/>
          </a:p>
          <a:p>
            <a:pPr indent="223838">
              <a:spcAft>
                <a:spcPts val="600"/>
              </a:spcAft>
            </a:pPr>
            <a:r>
              <a:rPr lang="uk-UA" sz="1800" dirty="0" smtClean="0">
                <a:solidFill>
                  <a:srgbClr val="002060"/>
                </a:solidFill>
              </a:rPr>
              <a:t>Рекомендації для покращення професійної педагогічної освіти </a:t>
            </a:r>
            <a:endParaRPr lang="de-DE" sz="1800" dirty="0">
              <a:solidFill>
                <a:srgbClr val="002060"/>
              </a:solidFill>
            </a:endParaRPr>
          </a:p>
          <a:p>
            <a:pPr>
              <a:spcAft>
                <a:spcPts val="600"/>
              </a:spcAft>
            </a:pPr>
            <a:endParaRPr lang="de-DE" dirty="0"/>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29</a:t>
            </a:fld>
            <a:endParaRPr lang="de-DE" dirty="0"/>
          </a:p>
        </p:txBody>
      </p:sp>
      <p:sp>
        <p:nvSpPr>
          <p:cNvPr id="6" name="Datumsplatzhalter 5"/>
          <p:cNvSpPr>
            <a:spLocks noGrp="1"/>
          </p:cNvSpPr>
          <p:nvPr>
            <p:ph type="dt" sz="half" idx="2"/>
          </p:nvPr>
        </p:nvSpPr>
        <p:spPr/>
        <p:txBody>
          <a:bodyPr/>
          <a:lstStyle/>
          <a:p>
            <a:r>
              <a:rPr lang="de-DE" dirty="0"/>
              <a:t>10.10.2017</a:t>
            </a:r>
          </a:p>
        </p:txBody>
      </p:sp>
      <p:pic>
        <p:nvPicPr>
          <p:cNvPr id="9" name="Picture 2" descr="D:\Users\user\Desktop\Grafiken für Präsis_kostenlose Downloads\clock-163202_6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4812" y="404664"/>
            <a:ext cx="2130376" cy="150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592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2412" y="165463"/>
            <a:ext cx="8490541" cy="792088"/>
          </a:xfrm>
        </p:spPr>
        <p:txBody>
          <a:bodyPr/>
          <a:lstStyle/>
          <a:p>
            <a:r>
              <a:rPr lang="de-DE" dirty="0" smtClean="0"/>
              <a:t>Arbeitspakete ITE-VET (Ausschnitt)</a:t>
            </a:r>
            <a:br>
              <a:rPr lang="de-DE" dirty="0" smtClean="0"/>
            </a:br>
            <a:r>
              <a:rPr lang="ru-RU" dirty="0" err="1" smtClean="0">
                <a:solidFill>
                  <a:srgbClr val="002060"/>
                </a:solidFill>
              </a:rPr>
              <a:t>Робочі</a:t>
            </a:r>
            <a:r>
              <a:rPr lang="ru-RU" dirty="0" smtClean="0">
                <a:solidFill>
                  <a:srgbClr val="002060"/>
                </a:solidFill>
              </a:rPr>
              <a:t> </a:t>
            </a:r>
            <a:r>
              <a:rPr lang="ru-RU" dirty="0" err="1" smtClean="0">
                <a:solidFill>
                  <a:srgbClr val="002060"/>
                </a:solidFill>
              </a:rPr>
              <a:t>пакети</a:t>
            </a:r>
            <a:r>
              <a:rPr lang="ru-RU" dirty="0" smtClean="0">
                <a:solidFill>
                  <a:srgbClr val="002060"/>
                </a:solidFill>
              </a:rPr>
              <a:t> </a:t>
            </a:r>
            <a:r>
              <a:rPr lang="de-DE" dirty="0" smtClean="0">
                <a:solidFill>
                  <a:srgbClr val="002060"/>
                </a:solidFill>
              </a:rPr>
              <a:t>ITE-VET</a:t>
            </a:r>
            <a:r>
              <a:rPr lang="uk-UA" dirty="0" smtClean="0">
                <a:solidFill>
                  <a:srgbClr val="002060"/>
                </a:solidFill>
              </a:rPr>
              <a:t> (сектор</a:t>
            </a:r>
            <a:r>
              <a:rPr lang="uk-UA" dirty="0" smtClean="0"/>
              <a:t>)</a:t>
            </a:r>
            <a:endParaRPr lang="de-DE" dirty="0"/>
          </a:p>
        </p:txBody>
      </p:sp>
      <p:sp>
        <p:nvSpPr>
          <p:cNvPr id="4" name="Fußzeilenplatzhalter 3"/>
          <p:cNvSpPr>
            <a:spLocks noGrp="1"/>
          </p:cNvSpPr>
          <p:nvPr>
            <p:ph type="ftr" sz="quarter" idx="3"/>
          </p:nvPr>
        </p:nvSpPr>
        <p:spPr/>
        <p:txBody>
          <a:bodyPr/>
          <a:lstStyle/>
          <a:p>
            <a:r>
              <a:rPr lang="de-DE" smtClean="0"/>
              <a:t>Dozentenschulung in Lemberg, 10.-12.10.2017</a:t>
            </a:r>
            <a:endParaRPr lang="de-DE" dirty="0"/>
          </a:p>
        </p:txBody>
      </p:sp>
      <p:sp>
        <p:nvSpPr>
          <p:cNvPr id="5" name="Foliennummernplatzhalter 4"/>
          <p:cNvSpPr>
            <a:spLocks noGrp="1"/>
          </p:cNvSpPr>
          <p:nvPr>
            <p:ph type="sldNum" sz="quarter" idx="4"/>
          </p:nvPr>
        </p:nvSpPr>
        <p:spPr/>
        <p:txBody>
          <a:bodyPr/>
          <a:lstStyle/>
          <a:p>
            <a:fld id="{C05EE493-AD2E-4872-B2F6-8F12A747F0A5}" type="slidenum">
              <a:rPr lang="de-DE" smtClean="0"/>
              <a:pPr/>
              <a:t>3</a:t>
            </a:fld>
            <a:endParaRPr lang="de-DE" dirty="0"/>
          </a:p>
        </p:txBody>
      </p:sp>
      <p:sp>
        <p:nvSpPr>
          <p:cNvPr id="6" name="Datumsplatzhalter 5"/>
          <p:cNvSpPr>
            <a:spLocks noGrp="1"/>
          </p:cNvSpPr>
          <p:nvPr>
            <p:ph type="dt" sz="half" idx="2"/>
          </p:nvPr>
        </p:nvSpPr>
        <p:spPr/>
        <p:txBody>
          <a:bodyPr/>
          <a:lstStyle/>
          <a:p>
            <a:r>
              <a:rPr lang="de-DE" dirty="0" smtClean="0"/>
              <a:t>10.10.2017</a:t>
            </a:r>
            <a:endParaRPr lang="de-DE" dirty="0"/>
          </a:p>
        </p:txBody>
      </p:sp>
      <p:sp>
        <p:nvSpPr>
          <p:cNvPr id="7" name="Abgerundetes Rechteck 6"/>
          <p:cNvSpPr/>
          <p:nvPr/>
        </p:nvSpPr>
        <p:spPr>
          <a:xfrm>
            <a:off x="251520" y="1235962"/>
            <a:ext cx="7904530" cy="366452"/>
          </a:xfrm>
          <a:prstGeom prst="roundRect">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smtClean="0">
                <a:solidFill>
                  <a:schemeClr val="tx1"/>
                </a:solidFill>
              </a:rPr>
              <a:t>2DEV: </a:t>
            </a:r>
            <a:r>
              <a:rPr lang="de-DE" sz="1400" b="1" dirty="0" smtClean="0">
                <a:solidFill>
                  <a:schemeClr val="tx1"/>
                </a:solidFill>
              </a:rPr>
              <a:t>2</a:t>
            </a:r>
            <a:r>
              <a:rPr lang="de-DE" sz="1400" b="1" dirty="0">
                <a:solidFill>
                  <a:schemeClr val="tx1"/>
                </a:solidFill>
              </a:rPr>
              <a:t>. Paket, Kategorie „</a:t>
            </a:r>
            <a:r>
              <a:rPr lang="de-DE" sz="1400" b="1" dirty="0" smtClean="0">
                <a:solidFill>
                  <a:schemeClr val="tx1"/>
                </a:solidFill>
              </a:rPr>
              <a:t>Development“</a:t>
            </a:r>
            <a:r>
              <a:rPr lang="uk-UA" sz="1400" b="1" dirty="0" smtClean="0">
                <a:solidFill>
                  <a:schemeClr val="tx1"/>
                </a:solidFill>
              </a:rPr>
              <a:t> </a:t>
            </a:r>
            <a:r>
              <a:rPr lang="de-DE" sz="1600" b="1" dirty="0" smtClean="0">
                <a:solidFill>
                  <a:schemeClr val="tx1"/>
                </a:solidFill>
              </a:rPr>
              <a:t>2DEV: </a:t>
            </a:r>
            <a:r>
              <a:rPr lang="de-DE" sz="1400" b="1" dirty="0">
                <a:solidFill>
                  <a:srgbClr val="002060"/>
                </a:solidFill>
              </a:rPr>
              <a:t>2. </a:t>
            </a:r>
            <a:r>
              <a:rPr lang="uk-UA" sz="1400" b="1" dirty="0" smtClean="0">
                <a:solidFill>
                  <a:srgbClr val="002060"/>
                </a:solidFill>
              </a:rPr>
              <a:t>Пакет</a:t>
            </a:r>
            <a:r>
              <a:rPr lang="de-DE" sz="1400" b="1" dirty="0" smtClean="0">
                <a:solidFill>
                  <a:srgbClr val="002060"/>
                </a:solidFill>
              </a:rPr>
              <a:t>, </a:t>
            </a:r>
            <a:r>
              <a:rPr lang="uk-UA" sz="1400" b="1" dirty="0" smtClean="0">
                <a:solidFill>
                  <a:srgbClr val="002060"/>
                </a:solidFill>
              </a:rPr>
              <a:t>категорія</a:t>
            </a:r>
            <a:r>
              <a:rPr lang="de-DE" sz="1400" b="1" dirty="0" smtClean="0">
                <a:solidFill>
                  <a:srgbClr val="002060"/>
                </a:solidFill>
              </a:rPr>
              <a:t> „</a:t>
            </a:r>
            <a:r>
              <a:rPr lang="uk-UA" sz="1400" b="1" dirty="0" err="1" smtClean="0">
                <a:solidFill>
                  <a:srgbClr val="002060"/>
                </a:solidFill>
              </a:rPr>
              <a:t>Розвиток</a:t>
            </a:r>
            <a:r>
              <a:rPr lang="uk-UA" sz="1400" b="1" dirty="0" err="1" smtClean="0">
                <a:solidFill>
                  <a:schemeClr val="tx1"/>
                </a:solidFill>
              </a:rPr>
              <a:t>”</a:t>
            </a:r>
            <a:r>
              <a:rPr lang="de-DE" sz="1400" b="1" dirty="0" smtClean="0">
                <a:solidFill>
                  <a:schemeClr val="tx1"/>
                </a:solidFill>
              </a:rPr>
              <a:t>  </a:t>
            </a:r>
            <a:endParaRPr lang="de-DE" sz="1600" b="1" dirty="0">
              <a:solidFill>
                <a:schemeClr val="tx1"/>
              </a:solidFill>
            </a:endParaRPr>
          </a:p>
        </p:txBody>
      </p:sp>
      <p:sp>
        <p:nvSpPr>
          <p:cNvPr id="8" name="Abgerundetes Rechteck 7"/>
          <p:cNvSpPr/>
          <p:nvPr/>
        </p:nvSpPr>
        <p:spPr>
          <a:xfrm>
            <a:off x="107504" y="1569089"/>
            <a:ext cx="8462554" cy="648072"/>
          </a:xfrm>
          <a:prstGeom prst="round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indent="158750"/>
            <a:r>
              <a:rPr lang="de-DE" sz="1600" b="1" dirty="0" smtClean="0">
                <a:solidFill>
                  <a:schemeClr val="tx1"/>
                </a:solidFill>
              </a:rPr>
              <a:t>Didaktischer Input aus den EU-Ländern über modernes Lehren</a:t>
            </a:r>
          </a:p>
          <a:p>
            <a:pPr indent="158750"/>
            <a:r>
              <a:rPr lang="ru-RU" sz="1600" b="1" dirty="0" err="1" smtClean="0">
                <a:solidFill>
                  <a:srgbClr val="002060"/>
                </a:solidFill>
              </a:rPr>
              <a:t>Дидактичний</a:t>
            </a:r>
            <a:r>
              <a:rPr lang="ru-RU" sz="1600" b="1" dirty="0" smtClean="0">
                <a:solidFill>
                  <a:srgbClr val="002060"/>
                </a:solidFill>
              </a:rPr>
              <a:t> вклад </a:t>
            </a:r>
            <a:r>
              <a:rPr lang="ru-RU" sz="1600" b="1" dirty="0" err="1" smtClean="0">
                <a:solidFill>
                  <a:srgbClr val="002060"/>
                </a:solidFill>
              </a:rPr>
              <a:t>країн</a:t>
            </a:r>
            <a:r>
              <a:rPr lang="ru-RU" sz="1600" b="1" dirty="0" smtClean="0">
                <a:solidFill>
                  <a:srgbClr val="002060"/>
                </a:solidFill>
              </a:rPr>
              <a:t> </a:t>
            </a:r>
            <a:r>
              <a:rPr lang="ru-RU" sz="1600" b="1" dirty="0" err="1" smtClean="0">
                <a:solidFill>
                  <a:srgbClr val="002060"/>
                </a:solidFill>
              </a:rPr>
              <a:t>Європейського</a:t>
            </a:r>
            <a:r>
              <a:rPr lang="ru-RU" sz="1600" b="1" dirty="0" smtClean="0">
                <a:solidFill>
                  <a:srgbClr val="002060"/>
                </a:solidFill>
              </a:rPr>
              <a:t> Союзу для </a:t>
            </a:r>
            <a:r>
              <a:rPr lang="ru-RU" sz="1600" b="1" dirty="0" err="1" smtClean="0">
                <a:solidFill>
                  <a:srgbClr val="002060"/>
                </a:solidFill>
              </a:rPr>
              <a:t>сучасного</a:t>
            </a:r>
            <a:r>
              <a:rPr lang="ru-RU" sz="1600" b="1" dirty="0" smtClean="0">
                <a:solidFill>
                  <a:srgbClr val="002060"/>
                </a:solidFill>
              </a:rPr>
              <a:t> </a:t>
            </a:r>
            <a:r>
              <a:rPr lang="ru-RU" sz="1600" b="1" dirty="0" err="1" smtClean="0">
                <a:solidFill>
                  <a:srgbClr val="002060"/>
                </a:solidFill>
              </a:rPr>
              <a:t>вчителя</a:t>
            </a:r>
            <a:endParaRPr lang="de-DE" sz="1600" b="1" dirty="0">
              <a:solidFill>
                <a:srgbClr val="002060"/>
              </a:solidFill>
            </a:endParaRPr>
          </a:p>
        </p:txBody>
      </p:sp>
      <p:sp>
        <p:nvSpPr>
          <p:cNvPr id="10" name="Abgerundetes Rechteck 9"/>
          <p:cNvSpPr/>
          <p:nvPr/>
        </p:nvSpPr>
        <p:spPr>
          <a:xfrm>
            <a:off x="251520" y="2503529"/>
            <a:ext cx="7904529" cy="367200"/>
          </a:xfrm>
          <a:prstGeom prst="roundRect">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smtClean="0">
                <a:solidFill>
                  <a:schemeClr val="tx1"/>
                </a:solidFill>
              </a:rPr>
              <a:t>3DEV: </a:t>
            </a:r>
            <a:r>
              <a:rPr lang="de-DE" sz="1400" b="1" dirty="0" smtClean="0">
                <a:solidFill>
                  <a:schemeClr val="tx1"/>
                </a:solidFill>
              </a:rPr>
              <a:t>3. </a:t>
            </a:r>
            <a:r>
              <a:rPr lang="de-DE" sz="1400" b="1" dirty="0">
                <a:solidFill>
                  <a:schemeClr val="tx1"/>
                </a:solidFill>
              </a:rPr>
              <a:t>Paket, Kategorie „</a:t>
            </a:r>
            <a:r>
              <a:rPr lang="de-DE" sz="1400" b="1" dirty="0" smtClean="0">
                <a:solidFill>
                  <a:schemeClr val="tx1"/>
                </a:solidFill>
              </a:rPr>
              <a:t>Development“</a:t>
            </a:r>
            <a:r>
              <a:rPr lang="uk-UA" sz="1400" b="1" dirty="0" smtClean="0">
                <a:solidFill>
                  <a:schemeClr val="tx1"/>
                </a:solidFill>
              </a:rPr>
              <a:t> </a:t>
            </a:r>
            <a:r>
              <a:rPr lang="de-DE" sz="1400" b="1" dirty="0" smtClean="0">
                <a:solidFill>
                  <a:schemeClr val="tx1"/>
                </a:solidFill>
              </a:rPr>
              <a:t>3DEV: </a:t>
            </a:r>
            <a:r>
              <a:rPr lang="de-DE" sz="1400" b="1" dirty="0">
                <a:solidFill>
                  <a:srgbClr val="002060"/>
                </a:solidFill>
              </a:rPr>
              <a:t>3. </a:t>
            </a:r>
            <a:r>
              <a:rPr lang="uk-UA" sz="1400" b="1" dirty="0">
                <a:solidFill>
                  <a:srgbClr val="002060"/>
                </a:solidFill>
              </a:rPr>
              <a:t>Пакет</a:t>
            </a:r>
            <a:r>
              <a:rPr lang="de-DE" sz="1400" b="1" dirty="0">
                <a:solidFill>
                  <a:srgbClr val="002060"/>
                </a:solidFill>
              </a:rPr>
              <a:t>, </a:t>
            </a:r>
            <a:r>
              <a:rPr lang="uk-UA" sz="1400" b="1" dirty="0">
                <a:solidFill>
                  <a:srgbClr val="002060"/>
                </a:solidFill>
              </a:rPr>
              <a:t>категорія</a:t>
            </a:r>
            <a:r>
              <a:rPr lang="de-DE" sz="1400" b="1" dirty="0">
                <a:solidFill>
                  <a:srgbClr val="002060"/>
                </a:solidFill>
              </a:rPr>
              <a:t> „</a:t>
            </a:r>
            <a:r>
              <a:rPr lang="uk-UA" sz="1400" b="1" dirty="0" err="1">
                <a:solidFill>
                  <a:srgbClr val="002060"/>
                </a:solidFill>
              </a:rPr>
              <a:t>Розвиток”</a:t>
            </a:r>
            <a:r>
              <a:rPr lang="de-DE" sz="1400" b="1" dirty="0">
                <a:solidFill>
                  <a:srgbClr val="002060"/>
                </a:solidFill>
              </a:rPr>
              <a:t> </a:t>
            </a:r>
          </a:p>
        </p:txBody>
      </p:sp>
      <p:sp>
        <p:nvSpPr>
          <p:cNvPr id="11" name="Abgerundetes Rechteck 10"/>
          <p:cNvSpPr/>
          <p:nvPr/>
        </p:nvSpPr>
        <p:spPr>
          <a:xfrm>
            <a:off x="107504" y="2842303"/>
            <a:ext cx="8462554" cy="1317410"/>
          </a:xfrm>
          <a:prstGeom prst="round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38113"/>
            <a:r>
              <a:rPr lang="en-US" sz="1600" b="1" dirty="0" err="1">
                <a:solidFill>
                  <a:schemeClr val="tx1"/>
                </a:solidFill>
              </a:rPr>
              <a:t>Überarbeitung</a:t>
            </a:r>
            <a:r>
              <a:rPr lang="en-US" sz="1600" b="1" dirty="0">
                <a:solidFill>
                  <a:schemeClr val="tx1"/>
                </a:solidFill>
              </a:rPr>
              <a:t> von </a:t>
            </a:r>
            <a:r>
              <a:rPr lang="en-US" sz="1600" b="1" dirty="0" err="1">
                <a:solidFill>
                  <a:schemeClr val="tx1"/>
                </a:solidFill>
              </a:rPr>
              <a:t>Studienprogrammen</a:t>
            </a:r>
            <a:r>
              <a:rPr lang="en-US" sz="1600" b="1" dirty="0">
                <a:solidFill>
                  <a:schemeClr val="tx1"/>
                </a:solidFill>
              </a:rPr>
              <a:t> und Curricula </a:t>
            </a:r>
            <a:r>
              <a:rPr lang="en-US" sz="1600" b="1" dirty="0" smtClean="0">
                <a:solidFill>
                  <a:schemeClr val="tx1"/>
                </a:solidFill>
              </a:rPr>
              <a:t>(</a:t>
            </a:r>
            <a:r>
              <a:rPr lang="en-US" sz="1600" b="1" dirty="0" err="1">
                <a:solidFill>
                  <a:schemeClr val="tx1"/>
                </a:solidFill>
              </a:rPr>
              <a:t>pädagogischer</a:t>
            </a:r>
            <a:r>
              <a:rPr lang="en-US" sz="1600" b="1" dirty="0">
                <a:solidFill>
                  <a:schemeClr val="tx1"/>
                </a:solidFill>
              </a:rPr>
              <a:t> </a:t>
            </a:r>
            <a:r>
              <a:rPr lang="en-US" sz="1600" b="1" dirty="0" err="1">
                <a:solidFill>
                  <a:schemeClr val="tx1"/>
                </a:solidFill>
              </a:rPr>
              <a:t>Teil</a:t>
            </a:r>
            <a:r>
              <a:rPr lang="en-US" sz="1600" b="1" dirty="0" smtClean="0">
                <a:solidFill>
                  <a:schemeClr val="tx1"/>
                </a:solidFill>
              </a:rPr>
              <a:t>)</a:t>
            </a:r>
          </a:p>
          <a:p>
            <a:pPr marL="138113"/>
            <a:r>
              <a:rPr lang="ru-RU" sz="1600" b="1" dirty="0" smtClean="0">
                <a:solidFill>
                  <a:srgbClr val="002060"/>
                </a:solidFill>
              </a:rPr>
              <a:t>Опрацювання навчальних програм та навчальних планів (педагогічна частина)</a:t>
            </a:r>
            <a:endParaRPr lang="de-DE" sz="1600" dirty="0" smtClean="0">
              <a:solidFill>
                <a:schemeClr val="tx1"/>
              </a:solidFill>
            </a:endParaRPr>
          </a:p>
          <a:p>
            <a:pPr marL="138113">
              <a:spcBef>
                <a:spcPts val="1200"/>
              </a:spcBef>
            </a:pPr>
            <a:r>
              <a:rPr lang="de-DE" sz="1600" dirty="0" smtClean="0">
                <a:solidFill>
                  <a:schemeClr val="tx1"/>
                </a:solidFill>
              </a:rPr>
              <a:t>Integration </a:t>
            </a:r>
            <a:r>
              <a:rPr lang="de-DE" sz="1600" dirty="0">
                <a:solidFill>
                  <a:schemeClr val="tx1"/>
                </a:solidFill>
              </a:rPr>
              <a:t>von </a:t>
            </a:r>
            <a:r>
              <a:rPr lang="de-DE" sz="1600" dirty="0" smtClean="0">
                <a:solidFill>
                  <a:schemeClr val="tx1"/>
                </a:solidFill>
              </a:rPr>
              <a:t>mind. </a:t>
            </a:r>
            <a:r>
              <a:rPr lang="de-DE" sz="1600" dirty="0">
                <a:solidFill>
                  <a:schemeClr val="tx1"/>
                </a:solidFill>
              </a:rPr>
              <a:t>20 </a:t>
            </a:r>
            <a:r>
              <a:rPr lang="de-DE" sz="1600" dirty="0" smtClean="0">
                <a:solidFill>
                  <a:schemeClr val="tx1"/>
                </a:solidFill>
              </a:rPr>
              <a:t>ECTS pädagogischer </a:t>
            </a:r>
            <a:r>
              <a:rPr lang="de-DE" sz="1600" dirty="0">
                <a:solidFill>
                  <a:schemeClr val="tx1"/>
                </a:solidFill>
              </a:rPr>
              <a:t>und </a:t>
            </a:r>
            <a:r>
              <a:rPr lang="de-DE" sz="1600" dirty="0" smtClean="0">
                <a:solidFill>
                  <a:schemeClr val="tx1"/>
                </a:solidFill>
              </a:rPr>
              <a:t>didaktischer Kurse</a:t>
            </a:r>
            <a:r>
              <a:rPr lang="uk-UA" sz="1600" dirty="0" smtClean="0">
                <a:solidFill>
                  <a:schemeClr val="tx1"/>
                </a:solidFill>
              </a:rPr>
              <a:t> </a:t>
            </a:r>
            <a:endParaRPr lang="de-DE" sz="1600" dirty="0" smtClean="0">
              <a:solidFill>
                <a:schemeClr val="tx1"/>
              </a:solidFill>
            </a:endParaRPr>
          </a:p>
          <a:p>
            <a:pPr marL="138113"/>
            <a:r>
              <a:rPr lang="uk-UA" sz="1600" dirty="0" smtClean="0">
                <a:solidFill>
                  <a:srgbClr val="002060"/>
                </a:solidFill>
              </a:rPr>
              <a:t>Згідно інтеграції курс має містити не менше 20 </a:t>
            </a:r>
            <a:r>
              <a:rPr lang="de-DE" sz="1600" dirty="0" smtClean="0">
                <a:solidFill>
                  <a:srgbClr val="002060"/>
                </a:solidFill>
              </a:rPr>
              <a:t>ECTS</a:t>
            </a:r>
            <a:r>
              <a:rPr lang="uk-UA" sz="1600" dirty="0" smtClean="0">
                <a:solidFill>
                  <a:srgbClr val="002060"/>
                </a:solidFill>
              </a:rPr>
              <a:t> на педагогічні і дидактичні теми</a:t>
            </a:r>
            <a:endParaRPr lang="de-DE" sz="1600" dirty="0" smtClean="0">
              <a:solidFill>
                <a:srgbClr val="002060"/>
              </a:solidFill>
            </a:endParaRPr>
          </a:p>
          <a:p>
            <a:pPr marL="138113"/>
            <a:endParaRPr lang="de-DE" sz="1600" dirty="0">
              <a:solidFill>
                <a:schemeClr val="tx1"/>
              </a:solidFill>
            </a:endParaRPr>
          </a:p>
        </p:txBody>
      </p:sp>
      <p:sp>
        <p:nvSpPr>
          <p:cNvPr id="13" name="Abgerundetes Rechteck 12"/>
          <p:cNvSpPr/>
          <p:nvPr/>
        </p:nvSpPr>
        <p:spPr>
          <a:xfrm>
            <a:off x="251520" y="4437112"/>
            <a:ext cx="7904529" cy="367200"/>
          </a:xfrm>
          <a:prstGeom prst="roundRect">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smtClean="0">
                <a:solidFill>
                  <a:schemeClr val="tx1"/>
                </a:solidFill>
              </a:rPr>
              <a:t>4DEV: </a:t>
            </a:r>
            <a:r>
              <a:rPr lang="de-DE" sz="1400" b="1" dirty="0" smtClean="0">
                <a:solidFill>
                  <a:schemeClr val="tx1"/>
                </a:solidFill>
              </a:rPr>
              <a:t>4. </a:t>
            </a:r>
            <a:r>
              <a:rPr lang="de-DE" sz="1400" b="1" dirty="0">
                <a:solidFill>
                  <a:schemeClr val="tx1"/>
                </a:solidFill>
              </a:rPr>
              <a:t>Paket, Kategorie „</a:t>
            </a:r>
            <a:r>
              <a:rPr lang="de-DE" sz="1400" b="1" dirty="0" smtClean="0">
                <a:solidFill>
                  <a:schemeClr val="tx1"/>
                </a:solidFill>
              </a:rPr>
              <a:t>Development“</a:t>
            </a:r>
            <a:r>
              <a:rPr lang="uk-UA" sz="1400" b="1" dirty="0" smtClean="0">
                <a:solidFill>
                  <a:schemeClr val="tx1"/>
                </a:solidFill>
              </a:rPr>
              <a:t> 4</a:t>
            </a:r>
            <a:r>
              <a:rPr lang="de-DE" sz="1400" b="1" dirty="0" smtClean="0">
                <a:solidFill>
                  <a:schemeClr val="tx1"/>
                </a:solidFill>
              </a:rPr>
              <a:t>DEV: </a:t>
            </a:r>
            <a:r>
              <a:rPr lang="uk-UA" sz="1400" b="1" dirty="0" smtClean="0">
                <a:solidFill>
                  <a:srgbClr val="002060"/>
                </a:solidFill>
              </a:rPr>
              <a:t>4. категорія</a:t>
            </a:r>
            <a:r>
              <a:rPr lang="de-DE" sz="1400" b="1" dirty="0" smtClean="0">
                <a:solidFill>
                  <a:srgbClr val="002060"/>
                </a:solidFill>
              </a:rPr>
              <a:t> „</a:t>
            </a:r>
            <a:r>
              <a:rPr lang="uk-UA" sz="1400" b="1" dirty="0" err="1" smtClean="0">
                <a:solidFill>
                  <a:srgbClr val="002060"/>
                </a:solidFill>
              </a:rPr>
              <a:t>Розвиток”</a:t>
            </a:r>
            <a:r>
              <a:rPr lang="uk-UA" sz="1400" b="1" dirty="0" smtClean="0">
                <a:solidFill>
                  <a:srgbClr val="002060"/>
                </a:solidFill>
              </a:rPr>
              <a:t> </a:t>
            </a:r>
            <a:endParaRPr lang="de-DE" sz="1400" b="1" dirty="0">
              <a:solidFill>
                <a:srgbClr val="002060"/>
              </a:solidFill>
            </a:endParaRPr>
          </a:p>
        </p:txBody>
      </p:sp>
      <p:sp>
        <p:nvSpPr>
          <p:cNvPr id="14" name="Abgerundetes Rechteck 13"/>
          <p:cNvSpPr/>
          <p:nvPr/>
        </p:nvSpPr>
        <p:spPr>
          <a:xfrm>
            <a:off x="107504" y="4775886"/>
            <a:ext cx="8462554" cy="1234122"/>
          </a:xfrm>
          <a:prstGeom prst="round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27000"/>
            <a:r>
              <a:rPr lang="de-DE" sz="1600" b="1" dirty="0">
                <a:solidFill>
                  <a:schemeClr val="tx1"/>
                </a:solidFill>
              </a:rPr>
              <a:t>Implementierung neuer Formen der </a:t>
            </a:r>
            <a:r>
              <a:rPr lang="de-DE" sz="1600" b="1" dirty="0" smtClean="0">
                <a:solidFill>
                  <a:schemeClr val="tx1"/>
                </a:solidFill>
              </a:rPr>
              <a:t>Praxisorientierung</a:t>
            </a:r>
          </a:p>
          <a:p>
            <a:pPr marL="127000"/>
            <a:r>
              <a:rPr lang="uk-UA" sz="1600" b="1" dirty="0" smtClean="0">
                <a:solidFill>
                  <a:srgbClr val="002060"/>
                </a:solidFill>
              </a:rPr>
              <a:t>Реалізація нової форми практичної спрямованості</a:t>
            </a:r>
            <a:endParaRPr lang="de-DE" sz="1600" b="1" dirty="0" smtClean="0">
              <a:solidFill>
                <a:srgbClr val="002060"/>
              </a:solidFill>
            </a:endParaRPr>
          </a:p>
          <a:p>
            <a:pPr marL="127000">
              <a:spcBef>
                <a:spcPts val="600"/>
              </a:spcBef>
            </a:pPr>
            <a:r>
              <a:rPr lang="de-DE" sz="1600" dirty="0">
                <a:solidFill>
                  <a:schemeClr val="tx1"/>
                </a:solidFill>
              </a:rPr>
              <a:t>I</a:t>
            </a:r>
            <a:r>
              <a:rPr lang="de-DE" sz="1600" dirty="0" smtClean="0">
                <a:solidFill>
                  <a:schemeClr val="tx1"/>
                </a:solidFill>
              </a:rPr>
              <a:t>ntegration von mind</a:t>
            </a:r>
            <a:r>
              <a:rPr lang="de-DE" sz="1600" dirty="0">
                <a:solidFill>
                  <a:schemeClr val="tx1"/>
                </a:solidFill>
              </a:rPr>
              <a:t>. 8 Wochen </a:t>
            </a:r>
            <a:r>
              <a:rPr lang="de-DE" sz="1600" dirty="0" smtClean="0">
                <a:solidFill>
                  <a:schemeClr val="tx1"/>
                </a:solidFill>
              </a:rPr>
              <a:t>Schulpraktika und mind</a:t>
            </a:r>
            <a:r>
              <a:rPr lang="de-DE" sz="1600" dirty="0">
                <a:solidFill>
                  <a:schemeClr val="tx1"/>
                </a:solidFill>
              </a:rPr>
              <a:t>. 12 Wochen </a:t>
            </a:r>
            <a:r>
              <a:rPr lang="de-DE" sz="1600" dirty="0" smtClean="0">
                <a:solidFill>
                  <a:schemeClr val="tx1"/>
                </a:solidFill>
              </a:rPr>
              <a:t>Betriebspraktika</a:t>
            </a:r>
          </a:p>
          <a:p>
            <a:pPr marL="127000"/>
            <a:r>
              <a:rPr lang="uk-UA" sz="1600" dirty="0" smtClean="0">
                <a:solidFill>
                  <a:srgbClr val="002060"/>
                </a:solidFill>
              </a:rPr>
              <a:t>Інтеграція від 8 тижнів практики в школі і від 12 тижнів стажування</a:t>
            </a:r>
            <a:endParaRPr lang="de-DE" sz="1600" dirty="0">
              <a:solidFill>
                <a:srgbClr val="002060"/>
              </a:solidFill>
            </a:endParaRPr>
          </a:p>
          <a:p>
            <a:endParaRPr lang="de-DE" sz="1600" dirty="0">
              <a:solidFill>
                <a:schemeClr val="tx1"/>
              </a:solidFill>
            </a:endParaRPr>
          </a:p>
        </p:txBody>
      </p:sp>
      <p:sp>
        <p:nvSpPr>
          <p:cNvPr id="17" name="Textfeld 16"/>
          <p:cNvSpPr txBox="1"/>
          <p:nvPr/>
        </p:nvSpPr>
        <p:spPr>
          <a:xfrm>
            <a:off x="5073999" y="6591885"/>
            <a:ext cx="3816424" cy="184666"/>
          </a:xfrm>
          <a:prstGeom prst="rect">
            <a:avLst/>
          </a:prstGeom>
          <a:noFill/>
        </p:spPr>
        <p:txBody>
          <a:bodyPr wrap="square" rtlCol="0">
            <a:spAutoFit/>
          </a:bodyPr>
          <a:lstStyle/>
          <a:p>
            <a:pPr algn="r"/>
            <a:r>
              <a:rPr lang="de-DE" sz="600" dirty="0" smtClean="0"/>
              <a:t>Bildquelle: </a:t>
            </a:r>
            <a:r>
              <a:rPr lang="de-DE" sz="600" dirty="0"/>
              <a:t>http://www.halmstadsstadsnat.se/serviceguide/index/consumers/list?category=99</a:t>
            </a:r>
          </a:p>
        </p:txBody>
      </p:sp>
      <p:sp>
        <p:nvSpPr>
          <p:cNvPr id="18" name="Nach links gekrümmter Pfeil 17"/>
          <p:cNvSpPr/>
          <p:nvPr/>
        </p:nvSpPr>
        <p:spPr>
          <a:xfrm>
            <a:off x="8532440" y="1772816"/>
            <a:ext cx="377257" cy="1584175"/>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Nach links gekrümmter Pfeil 18"/>
          <p:cNvSpPr/>
          <p:nvPr/>
        </p:nvSpPr>
        <p:spPr>
          <a:xfrm>
            <a:off x="8527141" y="1772816"/>
            <a:ext cx="509355" cy="3620131"/>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21" name="Bild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319188" y="628549"/>
            <a:ext cx="341372" cy="160368"/>
          </a:xfrm>
          <a:prstGeom prst="rect">
            <a:avLst/>
          </a:prstGeom>
        </p:spPr>
      </p:pic>
      <p:sp>
        <p:nvSpPr>
          <p:cNvPr id="22" name="Rechteck 21"/>
          <p:cNvSpPr/>
          <p:nvPr/>
        </p:nvSpPr>
        <p:spPr>
          <a:xfrm>
            <a:off x="6316908" y="6145559"/>
            <a:ext cx="2601994" cy="307777"/>
          </a:xfrm>
          <a:prstGeom prst="rect">
            <a:avLst/>
          </a:prstGeom>
        </p:spPr>
        <p:txBody>
          <a:bodyPr wrap="none">
            <a:spAutoFit/>
          </a:bodyPr>
          <a:lstStyle/>
          <a:p>
            <a:pPr algn="r">
              <a:defRPr/>
            </a:pPr>
            <a:r>
              <a:rPr lang="de-DE" sz="1400" kern="0" dirty="0" smtClean="0"/>
              <a:t>(ITE-VET Projektantrag, 2016)</a:t>
            </a:r>
            <a:endParaRPr lang="de-DE" sz="1400" kern="0" dirty="0"/>
          </a:p>
        </p:txBody>
      </p:sp>
      <p:pic>
        <p:nvPicPr>
          <p:cNvPr id="20" name="Picture 2" descr="pak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5772" y="108403"/>
            <a:ext cx="1448952" cy="104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438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Schlussfolgerungen für die berufliche Lehrerbildung</a:t>
            </a:r>
            <a:br>
              <a:rPr lang="de-DE" dirty="0" smtClean="0"/>
            </a:br>
            <a:r>
              <a:rPr lang="uk-UA" dirty="0" smtClean="0"/>
              <a:t> </a:t>
            </a:r>
            <a:r>
              <a:rPr lang="uk-UA" dirty="0" smtClean="0">
                <a:solidFill>
                  <a:srgbClr val="002060"/>
                </a:solidFill>
              </a:rPr>
              <a:t>Рекомендації для покращення професійної педагогічної осв</a:t>
            </a:r>
            <a:r>
              <a:rPr lang="uk-UA" dirty="0" smtClean="0"/>
              <a:t>і</a:t>
            </a:r>
            <a:r>
              <a:rPr lang="uk-UA" dirty="0" smtClean="0">
                <a:solidFill>
                  <a:srgbClr val="002060"/>
                </a:solidFill>
              </a:rPr>
              <a:t>ти</a:t>
            </a:r>
            <a:r>
              <a:rPr lang="uk-UA" dirty="0" smtClean="0"/>
              <a:t> </a:t>
            </a:r>
            <a:endParaRPr lang="de-DE" dirty="0"/>
          </a:p>
        </p:txBody>
      </p:sp>
      <p:sp>
        <p:nvSpPr>
          <p:cNvPr id="3" name="Inhaltsplatzhalter 2"/>
          <p:cNvSpPr>
            <a:spLocks noGrp="1"/>
          </p:cNvSpPr>
          <p:nvPr>
            <p:ph idx="1"/>
          </p:nvPr>
        </p:nvSpPr>
        <p:spPr>
          <a:xfrm>
            <a:off x="323850" y="1700808"/>
            <a:ext cx="8496300" cy="4392017"/>
          </a:xfrm>
        </p:spPr>
        <p:txBody>
          <a:bodyPr/>
          <a:lstStyle/>
          <a:p>
            <a:pPr marL="285750" indent="-285750">
              <a:buFont typeface="Symbol" panose="05050102010706020507" pitchFamily="18" charset="2"/>
              <a:buChar char="-"/>
            </a:pPr>
            <a:r>
              <a:rPr lang="de-DE" dirty="0">
                <a:solidFill>
                  <a:schemeClr val="tx1"/>
                </a:solidFill>
              </a:rPr>
              <a:t>Fachdidaktische Veranstaltungen </a:t>
            </a:r>
            <a:r>
              <a:rPr lang="de-DE" b="0" dirty="0">
                <a:solidFill>
                  <a:schemeClr val="tx1"/>
                </a:solidFill>
              </a:rPr>
              <a:t>in das Studienprogramm integrieren</a:t>
            </a:r>
          </a:p>
          <a:p>
            <a:pPr marL="609750" lvl="2" indent="-285750">
              <a:buFont typeface="Symbol" panose="05050102010706020507" pitchFamily="18" charset="2"/>
              <a:buChar char="-"/>
            </a:pPr>
            <a:r>
              <a:rPr lang="de-DE" b="0" dirty="0" smtClean="0">
                <a:solidFill>
                  <a:schemeClr val="tx1"/>
                </a:solidFill>
              </a:rPr>
              <a:t>Studierende sollten wissenschaftliche </a:t>
            </a:r>
            <a:r>
              <a:rPr lang="de-DE" b="1" dirty="0" smtClean="0">
                <a:solidFill>
                  <a:schemeClr val="tx1"/>
                </a:solidFill>
              </a:rPr>
              <a:t>Lerntheorien</a:t>
            </a:r>
            <a:r>
              <a:rPr lang="de-DE" b="0" dirty="0" smtClean="0">
                <a:solidFill>
                  <a:schemeClr val="tx1"/>
                </a:solidFill>
              </a:rPr>
              <a:t> kennenlernen, auf denen fachdidaktische Annahmen bzw. Anweisungen basieren</a:t>
            </a:r>
          </a:p>
          <a:p>
            <a:pPr marL="609750" lvl="2" indent="-285750">
              <a:buFont typeface="Symbol" panose="05050102010706020507" pitchFamily="18" charset="2"/>
              <a:buChar char="-"/>
            </a:pPr>
            <a:r>
              <a:rPr lang="de-DE" b="0" dirty="0" smtClean="0">
                <a:solidFill>
                  <a:schemeClr val="tx1"/>
                </a:solidFill>
              </a:rPr>
              <a:t>Studierende sollten die </a:t>
            </a:r>
            <a:r>
              <a:rPr lang="de-DE" b="1" dirty="0" smtClean="0">
                <a:solidFill>
                  <a:schemeClr val="tx1"/>
                </a:solidFill>
              </a:rPr>
              <a:t>Lerntheorien kritisch reflektieren </a:t>
            </a:r>
            <a:r>
              <a:rPr lang="de-DE" b="0" dirty="0" smtClean="0">
                <a:solidFill>
                  <a:schemeClr val="tx1"/>
                </a:solidFill>
              </a:rPr>
              <a:t>können</a:t>
            </a:r>
          </a:p>
          <a:p>
            <a:pPr marL="609750" lvl="2" indent="-285750">
              <a:buFont typeface="Symbol" panose="05050102010706020507" pitchFamily="18" charset="2"/>
              <a:buChar char="-"/>
            </a:pPr>
            <a:r>
              <a:rPr lang="de-DE" b="0" dirty="0" smtClean="0">
                <a:solidFill>
                  <a:schemeClr val="tx1"/>
                </a:solidFill>
              </a:rPr>
              <a:t>Studierende sollten in der Lage sein, Aspekte aus den </a:t>
            </a:r>
            <a:r>
              <a:rPr lang="de-DE" b="1" dirty="0" smtClean="0">
                <a:solidFill>
                  <a:schemeClr val="tx1"/>
                </a:solidFill>
              </a:rPr>
              <a:t>Lerntheorien</a:t>
            </a:r>
            <a:r>
              <a:rPr lang="de-DE" b="0" dirty="0" smtClean="0">
                <a:solidFill>
                  <a:schemeClr val="tx1"/>
                </a:solidFill>
              </a:rPr>
              <a:t> in ihrem Unterricht </a:t>
            </a:r>
            <a:r>
              <a:rPr lang="de-DE" b="1" dirty="0" smtClean="0">
                <a:solidFill>
                  <a:schemeClr val="tx1"/>
                </a:solidFill>
              </a:rPr>
              <a:t>umzusetzen</a:t>
            </a:r>
          </a:p>
          <a:p>
            <a:pPr lvl="2" indent="0">
              <a:buNone/>
            </a:pPr>
            <a:endParaRPr lang="de-DE" b="1" dirty="0" smtClean="0">
              <a:solidFill>
                <a:schemeClr val="tx1"/>
              </a:solidFill>
            </a:endParaRPr>
          </a:p>
          <a:p>
            <a:pPr marL="285750" indent="-285750">
              <a:spcBef>
                <a:spcPts val="600"/>
              </a:spcBef>
              <a:buFont typeface="Symbol" panose="05050102010706020507" pitchFamily="18" charset="2"/>
              <a:buChar char="-"/>
            </a:pPr>
            <a:r>
              <a:rPr lang="ru-RU" b="0" dirty="0" err="1" smtClean="0">
                <a:solidFill>
                  <a:srgbClr val="002060"/>
                </a:solidFill>
              </a:rPr>
              <a:t>Інтегрувати</a:t>
            </a:r>
            <a:r>
              <a:rPr lang="ru-RU" b="0" dirty="0" smtClean="0">
                <a:solidFill>
                  <a:srgbClr val="002060"/>
                </a:solidFill>
              </a:rPr>
              <a:t> </a:t>
            </a:r>
            <a:r>
              <a:rPr lang="ru-RU" b="0" dirty="0" err="1" smtClean="0">
                <a:solidFill>
                  <a:srgbClr val="002060"/>
                </a:solidFill>
              </a:rPr>
              <a:t>фахово-дидактичні</a:t>
            </a:r>
            <a:r>
              <a:rPr lang="ru-RU" b="0" dirty="0" smtClean="0">
                <a:solidFill>
                  <a:srgbClr val="002060"/>
                </a:solidFill>
              </a:rPr>
              <a:t> заходи в </a:t>
            </a:r>
            <a:r>
              <a:rPr lang="ru-RU" b="0" dirty="0" err="1" smtClean="0">
                <a:solidFill>
                  <a:srgbClr val="002060"/>
                </a:solidFill>
              </a:rPr>
              <a:t>навчальний</a:t>
            </a:r>
            <a:r>
              <a:rPr lang="ru-RU" b="0" dirty="0" smtClean="0">
                <a:solidFill>
                  <a:srgbClr val="002060"/>
                </a:solidFill>
              </a:rPr>
              <a:t> план</a:t>
            </a:r>
            <a:endParaRPr lang="de-DE" b="0" dirty="0">
              <a:solidFill>
                <a:srgbClr val="002060"/>
              </a:solidFill>
            </a:endParaRPr>
          </a:p>
          <a:p>
            <a:pPr marL="609750" lvl="2" indent="-285750">
              <a:buFont typeface="Symbol" panose="05050102010706020507" pitchFamily="18" charset="2"/>
              <a:buChar char="-"/>
            </a:pPr>
            <a:r>
              <a:rPr lang="ru-RU" dirty="0" err="1" smtClean="0">
                <a:solidFill>
                  <a:srgbClr val="002060"/>
                </a:solidFill>
              </a:rPr>
              <a:t>Студенти</a:t>
            </a:r>
            <a:r>
              <a:rPr lang="ru-RU" dirty="0" smtClean="0">
                <a:solidFill>
                  <a:srgbClr val="002060"/>
                </a:solidFill>
              </a:rPr>
              <a:t> </a:t>
            </a:r>
            <a:r>
              <a:rPr lang="ru-RU" dirty="0" err="1" smtClean="0">
                <a:solidFill>
                  <a:srgbClr val="002060"/>
                </a:solidFill>
              </a:rPr>
              <a:t>повинні</a:t>
            </a:r>
            <a:r>
              <a:rPr lang="ru-RU" dirty="0" smtClean="0">
                <a:solidFill>
                  <a:srgbClr val="002060"/>
                </a:solidFill>
              </a:rPr>
              <a:t> </a:t>
            </a:r>
            <a:r>
              <a:rPr lang="ru-RU" dirty="0" err="1" smtClean="0">
                <a:solidFill>
                  <a:srgbClr val="002060"/>
                </a:solidFill>
              </a:rPr>
              <a:t>ознайомитись</a:t>
            </a:r>
            <a:r>
              <a:rPr lang="ru-RU" dirty="0" smtClean="0">
                <a:solidFill>
                  <a:srgbClr val="002060"/>
                </a:solidFill>
              </a:rPr>
              <a:t> </a:t>
            </a:r>
            <a:r>
              <a:rPr lang="ru-RU" dirty="0" err="1" smtClean="0">
                <a:solidFill>
                  <a:srgbClr val="002060"/>
                </a:solidFill>
              </a:rPr>
              <a:t>з</a:t>
            </a:r>
            <a:r>
              <a:rPr lang="ru-RU" dirty="0" smtClean="0">
                <a:solidFill>
                  <a:srgbClr val="002060"/>
                </a:solidFill>
              </a:rPr>
              <a:t> </a:t>
            </a:r>
            <a:r>
              <a:rPr lang="ru-RU" dirty="0" err="1" smtClean="0">
                <a:solidFill>
                  <a:srgbClr val="002060"/>
                </a:solidFill>
              </a:rPr>
              <a:t>науковими</a:t>
            </a:r>
            <a:r>
              <a:rPr lang="ru-RU" dirty="0" smtClean="0">
                <a:solidFill>
                  <a:srgbClr val="002060"/>
                </a:solidFill>
              </a:rPr>
              <a:t> </a:t>
            </a:r>
            <a:r>
              <a:rPr lang="ru-RU" dirty="0" err="1" smtClean="0">
                <a:solidFill>
                  <a:srgbClr val="002060"/>
                </a:solidFill>
              </a:rPr>
              <a:t>навчальними</a:t>
            </a:r>
            <a:r>
              <a:rPr lang="ru-RU" dirty="0" smtClean="0">
                <a:solidFill>
                  <a:srgbClr val="002060"/>
                </a:solidFill>
              </a:rPr>
              <a:t> </a:t>
            </a:r>
            <a:r>
              <a:rPr lang="ru-RU" dirty="0" err="1" smtClean="0">
                <a:solidFill>
                  <a:srgbClr val="002060"/>
                </a:solidFill>
              </a:rPr>
              <a:t>теоріями</a:t>
            </a:r>
            <a:r>
              <a:rPr lang="ru-RU" dirty="0" smtClean="0">
                <a:solidFill>
                  <a:srgbClr val="002060"/>
                </a:solidFill>
              </a:rPr>
              <a:t>, на </a:t>
            </a:r>
            <a:r>
              <a:rPr lang="ru-RU" dirty="0" err="1" smtClean="0">
                <a:solidFill>
                  <a:srgbClr val="002060"/>
                </a:solidFill>
              </a:rPr>
              <a:t>яких</a:t>
            </a:r>
            <a:r>
              <a:rPr lang="ru-RU" dirty="0" smtClean="0">
                <a:solidFill>
                  <a:srgbClr val="002060"/>
                </a:solidFill>
              </a:rPr>
              <a:t> </a:t>
            </a:r>
            <a:r>
              <a:rPr lang="ru-RU" dirty="0" err="1" smtClean="0">
                <a:solidFill>
                  <a:srgbClr val="002060"/>
                </a:solidFill>
              </a:rPr>
              <a:t>базуються</a:t>
            </a:r>
            <a:r>
              <a:rPr lang="ru-RU" dirty="0" smtClean="0">
                <a:solidFill>
                  <a:srgbClr val="002060"/>
                </a:solidFill>
              </a:rPr>
              <a:t> </a:t>
            </a:r>
            <a:r>
              <a:rPr lang="ru-RU" dirty="0" err="1" smtClean="0">
                <a:solidFill>
                  <a:srgbClr val="002060"/>
                </a:solidFill>
              </a:rPr>
              <a:t>конкретні</a:t>
            </a:r>
            <a:r>
              <a:rPr lang="ru-RU" dirty="0" smtClean="0">
                <a:solidFill>
                  <a:srgbClr val="002060"/>
                </a:solidFill>
              </a:rPr>
              <a:t> </a:t>
            </a:r>
            <a:r>
              <a:rPr lang="ru-RU" dirty="0" err="1" smtClean="0">
                <a:solidFill>
                  <a:srgbClr val="002060"/>
                </a:solidFill>
              </a:rPr>
              <a:t>фахово-дидактичні</a:t>
            </a:r>
            <a:r>
              <a:rPr lang="ru-RU" dirty="0" smtClean="0">
                <a:solidFill>
                  <a:srgbClr val="002060"/>
                </a:solidFill>
              </a:rPr>
              <a:t> </a:t>
            </a:r>
            <a:r>
              <a:rPr lang="ru-RU" dirty="0" err="1" smtClean="0">
                <a:solidFill>
                  <a:srgbClr val="002060"/>
                </a:solidFill>
              </a:rPr>
              <a:t>прийоми</a:t>
            </a:r>
            <a:r>
              <a:rPr lang="ru-RU" dirty="0" smtClean="0">
                <a:solidFill>
                  <a:srgbClr val="002060"/>
                </a:solidFill>
              </a:rPr>
              <a:t> </a:t>
            </a:r>
          </a:p>
          <a:p>
            <a:pPr marL="609750" lvl="2" indent="-285750">
              <a:buFont typeface="Symbol" panose="05050102010706020507" pitchFamily="18" charset="2"/>
              <a:buChar char="-"/>
            </a:pPr>
            <a:r>
              <a:rPr lang="ru-RU" dirty="0" err="1" smtClean="0">
                <a:solidFill>
                  <a:srgbClr val="002060"/>
                </a:solidFill>
              </a:rPr>
              <a:t>Студенти</a:t>
            </a:r>
            <a:r>
              <a:rPr lang="ru-RU" dirty="0" smtClean="0">
                <a:solidFill>
                  <a:srgbClr val="002060"/>
                </a:solidFill>
              </a:rPr>
              <a:t> </a:t>
            </a:r>
            <a:r>
              <a:rPr lang="ru-RU" dirty="0" err="1" smtClean="0">
                <a:solidFill>
                  <a:srgbClr val="002060"/>
                </a:solidFill>
              </a:rPr>
              <a:t>повинні</a:t>
            </a:r>
            <a:r>
              <a:rPr lang="ru-RU" dirty="0" smtClean="0">
                <a:solidFill>
                  <a:srgbClr val="002060"/>
                </a:solidFill>
              </a:rPr>
              <a:t> </a:t>
            </a:r>
            <a:r>
              <a:rPr lang="ru-RU" dirty="0" err="1" smtClean="0">
                <a:solidFill>
                  <a:srgbClr val="002060"/>
                </a:solidFill>
              </a:rPr>
              <a:t>вміти</a:t>
            </a:r>
            <a:r>
              <a:rPr lang="ru-RU" dirty="0" smtClean="0">
                <a:solidFill>
                  <a:srgbClr val="002060"/>
                </a:solidFill>
              </a:rPr>
              <a:t> критично </a:t>
            </a:r>
            <a:r>
              <a:rPr lang="ru-RU" dirty="0" err="1" smtClean="0">
                <a:solidFill>
                  <a:srgbClr val="002060"/>
                </a:solidFill>
              </a:rPr>
              <a:t>осмислювати</a:t>
            </a:r>
            <a:r>
              <a:rPr lang="ru-RU" dirty="0" smtClean="0">
                <a:solidFill>
                  <a:srgbClr val="002060"/>
                </a:solidFill>
              </a:rPr>
              <a:t> </a:t>
            </a:r>
            <a:r>
              <a:rPr lang="ru-RU" dirty="0" err="1" smtClean="0">
                <a:solidFill>
                  <a:srgbClr val="002060"/>
                </a:solidFill>
              </a:rPr>
              <a:t>навчальні</a:t>
            </a:r>
            <a:r>
              <a:rPr lang="ru-RU" dirty="0" smtClean="0">
                <a:solidFill>
                  <a:srgbClr val="002060"/>
                </a:solidFill>
              </a:rPr>
              <a:t> </a:t>
            </a:r>
            <a:r>
              <a:rPr lang="ru-RU" dirty="0" err="1" smtClean="0">
                <a:solidFill>
                  <a:srgbClr val="002060"/>
                </a:solidFill>
              </a:rPr>
              <a:t>теорії</a:t>
            </a:r>
            <a:endParaRPr lang="ru-RU" dirty="0" smtClean="0">
              <a:solidFill>
                <a:srgbClr val="002060"/>
              </a:solidFill>
            </a:endParaRPr>
          </a:p>
          <a:p>
            <a:pPr marL="609750" lvl="2" indent="-285750">
              <a:buFont typeface="Symbol" panose="05050102010706020507" pitchFamily="18" charset="2"/>
              <a:buChar char="-"/>
            </a:pPr>
            <a:r>
              <a:rPr lang="ru-RU" b="0" dirty="0" err="1" smtClean="0">
                <a:solidFill>
                  <a:srgbClr val="002060"/>
                </a:solidFill>
              </a:rPr>
              <a:t>Студенти</a:t>
            </a:r>
            <a:r>
              <a:rPr lang="ru-RU" b="0" dirty="0" smtClean="0">
                <a:solidFill>
                  <a:srgbClr val="002060"/>
                </a:solidFill>
              </a:rPr>
              <a:t> </a:t>
            </a:r>
            <a:r>
              <a:rPr lang="ru-RU" b="0" dirty="0" err="1" smtClean="0">
                <a:solidFill>
                  <a:srgbClr val="002060"/>
                </a:solidFill>
              </a:rPr>
              <a:t>повинні</a:t>
            </a:r>
            <a:r>
              <a:rPr lang="ru-RU" b="0" dirty="0" smtClean="0">
                <a:solidFill>
                  <a:srgbClr val="002060"/>
                </a:solidFill>
              </a:rPr>
              <a:t> </a:t>
            </a:r>
            <a:r>
              <a:rPr lang="ru-RU" b="0" dirty="0" err="1" smtClean="0">
                <a:solidFill>
                  <a:srgbClr val="002060"/>
                </a:solidFill>
              </a:rPr>
              <a:t>вміти</a:t>
            </a:r>
            <a:r>
              <a:rPr lang="ru-RU" b="0" dirty="0" smtClean="0">
                <a:solidFill>
                  <a:srgbClr val="002060"/>
                </a:solidFill>
              </a:rPr>
              <a:t> </a:t>
            </a:r>
            <a:r>
              <a:rPr lang="ru-RU" b="0" dirty="0" err="1" smtClean="0">
                <a:solidFill>
                  <a:srgbClr val="002060"/>
                </a:solidFill>
              </a:rPr>
              <a:t>застосовувати</a:t>
            </a:r>
            <a:r>
              <a:rPr lang="ru-RU" b="0" dirty="0" smtClean="0">
                <a:solidFill>
                  <a:srgbClr val="002060"/>
                </a:solidFill>
              </a:rPr>
              <a:t> </a:t>
            </a:r>
            <a:r>
              <a:rPr lang="ru-RU" b="0" dirty="0" err="1" smtClean="0">
                <a:solidFill>
                  <a:srgbClr val="002060"/>
                </a:solidFill>
              </a:rPr>
              <a:t>аспекти</a:t>
            </a:r>
            <a:r>
              <a:rPr lang="ru-RU" b="0" dirty="0" smtClean="0">
                <a:solidFill>
                  <a:srgbClr val="002060"/>
                </a:solidFill>
              </a:rPr>
              <a:t> </a:t>
            </a:r>
            <a:r>
              <a:rPr lang="ru-RU" b="0" dirty="0" err="1" smtClean="0">
                <a:solidFill>
                  <a:srgbClr val="002060"/>
                </a:solidFill>
              </a:rPr>
              <a:t>з</a:t>
            </a:r>
            <a:r>
              <a:rPr lang="ru-RU" dirty="0" smtClean="0">
                <a:solidFill>
                  <a:srgbClr val="002060"/>
                </a:solidFill>
              </a:rPr>
              <a:t> </a:t>
            </a:r>
            <a:r>
              <a:rPr lang="ru-RU" dirty="0" err="1" smtClean="0">
                <a:solidFill>
                  <a:srgbClr val="002060"/>
                </a:solidFill>
              </a:rPr>
              <a:t>навчальних</a:t>
            </a:r>
            <a:r>
              <a:rPr lang="ru-RU" dirty="0" smtClean="0">
                <a:solidFill>
                  <a:srgbClr val="002060"/>
                </a:solidFill>
              </a:rPr>
              <a:t> </a:t>
            </a:r>
            <a:r>
              <a:rPr lang="ru-RU" dirty="0" err="1" smtClean="0">
                <a:solidFill>
                  <a:srgbClr val="002060"/>
                </a:solidFill>
              </a:rPr>
              <a:t>теорій</a:t>
            </a:r>
            <a:r>
              <a:rPr lang="ru-RU" dirty="0" smtClean="0">
                <a:solidFill>
                  <a:srgbClr val="002060"/>
                </a:solidFill>
              </a:rPr>
              <a:t> на уроках</a:t>
            </a:r>
            <a:endParaRPr lang="ru-RU" b="0" dirty="0" smtClean="0">
              <a:solidFill>
                <a:srgbClr val="002060"/>
              </a:solidFill>
            </a:endParaRPr>
          </a:p>
          <a:p>
            <a:pPr marL="609750" lvl="2" indent="-285750">
              <a:buFont typeface="Symbol" panose="05050102010706020507" pitchFamily="18" charset="2"/>
              <a:buChar char="-"/>
            </a:pPr>
            <a:endParaRPr lang="ru-RU" dirty="0" smtClean="0"/>
          </a:p>
          <a:p>
            <a:pPr marL="609750" lvl="2" indent="-285750">
              <a:buFont typeface="Symbol" panose="05050102010706020507" pitchFamily="18" charset="2"/>
              <a:buChar char="-"/>
            </a:pPr>
            <a:endParaRPr lang="ru-RU" b="0" dirty="0" smtClean="0">
              <a:solidFill>
                <a:schemeClr val="tx1"/>
              </a:solidFill>
            </a:endParaRPr>
          </a:p>
          <a:p>
            <a:pPr marL="609750" lvl="2" indent="-285750">
              <a:buFont typeface="Symbol" panose="05050102010706020507" pitchFamily="18" charset="2"/>
              <a:buChar char="-"/>
            </a:pPr>
            <a:endParaRPr lang="ru-RU" dirty="0" smtClean="0"/>
          </a:p>
          <a:p>
            <a:pPr marL="609750" lvl="2" indent="-285750">
              <a:buFont typeface="Symbol" panose="05050102010706020507" pitchFamily="18" charset="2"/>
              <a:buChar char="-"/>
            </a:pPr>
            <a:endParaRPr lang="de-DE" b="0" dirty="0">
              <a:solidFill>
                <a:schemeClr val="tx1"/>
              </a:solidFill>
            </a:endParaRPr>
          </a:p>
          <a:p>
            <a:endParaRPr lang="de-DE" b="0" dirty="0">
              <a:solidFill>
                <a:schemeClr val="tx1"/>
              </a:solidFill>
            </a:endParaRPr>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30</a:t>
            </a:fld>
            <a:endParaRPr lang="de-DE" dirty="0"/>
          </a:p>
        </p:txBody>
      </p:sp>
      <p:sp>
        <p:nvSpPr>
          <p:cNvPr id="6" name="Datumsplatzhalter 5"/>
          <p:cNvSpPr>
            <a:spLocks noGrp="1"/>
          </p:cNvSpPr>
          <p:nvPr>
            <p:ph type="dt" sz="half" idx="2"/>
          </p:nvPr>
        </p:nvSpPr>
        <p:spPr/>
        <p:txBody>
          <a:bodyPr/>
          <a:lstStyle/>
          <a:p>
            <a:r>
              <a:rPr lang="de-DE" dirty="0"/>
              <a:t>10.10.2017</a:t>
            </a:r>
          </a:p>
        </p:txBody>
      </p:sp>
    </p:spTree>
    <p:extLst>
      <p:ext uri="{BB962C8B-B14F-4D97-AF65-F5344CB8AC3E}">
        <p14:creationId xmlns:p14="http://schemas.microsoft.com/office/powerpoint/2010/main" val="697383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Schlussfolgerungen für die berufliche Lehrerbildung</a:t>
            </a:r>
            <a:br>
              <a:rPr lang="de-DE" dirty="0" smtClean="0"/>
            </a:br>
            <a:r>
              <a:rPr lang="uk-UA" dirty="0" smtClean="0"/>
              <a:t> </a:t>
            </a:r>
            <a:r>
              <a:rPr lang="uk-UA" dirty="0" smtClean="0">
                <a:solidFill>
                  <a:srgbClr val="002060"/>
                </a:solidFill>
              </a:rPr>
              <a:t>Рекомендації для покращення професійної педагогічної освіти </a:t>
            </a:r>
            <a:endParaRPr lang="de-DE" dirty="0">
              <a:solidFill>
                <a:srgbClr val="002060"/>
              </a:solidFill>
            </a:endParaRPr>
          </a:p>
        </p:txBody>
      </p:sp>
      <p:sp>
        <p:nvSpPr>
          <p:cNvPr id="3" name="Inhaltsplatzhalter 2"/>
          <p:cNvSpPr>
            <a:spLocks noGrp="1"/>
          </p:cNvSpPr>
          <p:nvPr>
            <p:ph idx="1"/>
          </p:nvPr>
        </p:nvSpPr>
        <p:spPr>
          <a:xfrm>
            <a:off x="323850" y="1700808"/>
            <a:ext cx="8496300" cy="4392017"/>
          </a:xfrm>
        </p:spPr>
        <p:txBody>
          <a:bodyPr/>
          <a:lstStyle/>
          <a:p>
            <a:pPr marL="285750" indent="-285750">
              <a:buFont typeface="Symbol" panose="05050102010706020507" pitchFamily="18" charset="2"/>
              <a:buChar char="-"/>
            </a:pPr>
            <a:r>
              <a:rPr lang="de-DE" b="0" dirty="0" smtClean="0">
                <a:solidFill>
                  <a:schemeClr val="tx1"/>
                </a:solidFill>
              </a:rPr>
              <a:t>Bestimmte </a:t>
            </a:r>
            <a:r>
              <a:rPr lang="de-DE" dirty="0" smtClean="0">
                <a:solidFill>
                  <a:schemeClr val="tx1"/>
                </a:solidFill>
              </a:rPr>
              <a:t>Veranstaltungen</a:t>
            </a:r>
            <a:r>
              <a:rPr lang="de-DE" b="0" dirty="0" smtClean="0">
                <a:solidFill>
                  <a:schemeClr val="tx1"/>
                </a:solidFill>
              </a:rPr>
              <a:t> an der Hochschule </a:t>
            </a:r>
            <a:r>
              <a:rPr lang="de-DE" dirty="0" smtClean="0">
                <a:solidFill>
                  <a:schemeClr val="tx1"/>
                </a:solidFill>
              </a:rPr>
              <a:t>handlungsorientiert</a:t>
            </a:r>
            <a:r>
              <a:rPr lang="de-DE" b="0" dirty="0" smtClean="0">
                <a:solidFill>
                  <a:schemeClr val="tx1"/>
                </a:solidFill>
              </a:rPr>
              <a:t> gestalten</a:t>
            </a:r>
            <a:endParaRPr lang="uk-UA" b="0" dirty="0" smtClean="0">
              <a:solidFill>
                <a:schemeClr val="tx1"/>
              </a:solidFill>
            </a:endParaRPr>
          </a:p>
          <a:p>
            <a:pPr marL="285750" indent="-285750"/>
            <a:r>
              <a:rPr lang="uk-UA" b="0" dirty="0" smtClean="0">
                <a:solidFill>
                  <a:srgbClr val="002060"/>
                </a:solidFill>
              </a:rPr>
              <a:t>     Організовувати певні практично спрямовані події в університеті</a:t>
            </a:r>
            <a:endParaRPr lang="de-DE" b="0" dirty="0" smtClean="0">
              <a:solidFill>
                <a:srgbClr val="002060"/>
              </a:solidFill>
            </a:endParaRPr>
          </a:p>
          <a:p>
            <a:pPr marL="285750" indent="-285750">
              <a:spcBef>
                <a:spcPts val="600"/>
              </a:spcBef>
              <a:buFont typeface="Symbol" panose="05050102010706020507" pitchFamily="18" charset="2"/>
              <a:buChar char="-"/>
            </a:pPr>
            <a:r>
              <a:rPr lang="de-DE" dirty="0" smtClean="0">
                <a:solidFill>
                  <a:schemeClr val="tx1"/>
                </a:solidFill>
              </a:rPr>
              <a:t>Schulpraktika</a:t>
            </a:r>
            <a:r>
              <a:rPr lang="de-DE" b="0" dirty="0" smtClean="0">
                <a:solidFill>
                  <a:schemeClr val="tx1"/>
                </a:solidFill>
              </a:rPr>
              <a:t> in das Studienprogramm integrieren, damit die Studierenden </a:t>
            </a:r>
            <a:r>
              <a:rPr lang="de-DE" b="0" dirty="0">
                <a:solidFill>
                  <a:schemeClr val="tx1"/>
                </a:solidFill>
              </a:rPr>
              <a:t>E</a:t>
            </a:r>
            <a:r>
              <a:rPr lang="de-DE" b="0" dirty="0" smtClean="0">
                <a:solidFill>
                  <a:schemeClr val="tx1"/>
                </a:solidFill>
              </a:rPr>
              <a:t>rfahrung im Unterrichten sammeln</a:t>
            </a:r>
            <a:r>
              <a:rPr lang="uk-UA" b="0" dirty="0" smtClean="0">
                <a:solidFill>
                  <a:schemeClr val="tx1"/>
                </a:solidFill>
              </a:rPr>
              <a:t> </a:t>
            </a:r>
            <a:endParaRPr lang="de-DE" b="0" dirty="0" smtClean="0">
              <a:solidFill>
                <a:schemeClr val="tx1"/>
              </a:solidFill>
            </a:endParaRPr>
          </a:p>
          <a:p>
            <a:pPr marL="285750" indent="-19050"/>
            <a:r>
              <a:rPr lang="uk-UA" b="0" dirty="0">
                <a:solidFill>
                  <a:srgbClr val="002060"/>
                </a:solidFill>
              </a:rPr>
              <a:t>Необхідно включити  практику в школі в навчальний план, щоб студенти могли здобути досвід у викладанні</a:t>
            </a:r>
            <a:endParaRPr lang="de-DE" b="0" dirty="0">
              <a:solidFill>
                <a:srgbClr val="002060"/>
              </a:solidFill>
            </a:endParaRPr>
          </a:p>
          <a:p>
            <a:pPr marL="285750" indent="-285750">
              <a:spcBef>
                <a:spcPts val="600"/>
              </a:spcBef>
              <a:buFont typeface="Symbol" panose="05050102010706020507" pitchFamily="18" charset="2"/>
              <a:buChar char="-"/>
            </a:pPr>
            <a:r>
              <a:rPr lang="de-DE" dirty="0" smtClean="0">
                <a:solidFill>
                  <a:schemeClr val="tx1"/>
                </a:solidFill>
              </a:rPr>
              <a:t>Betriebspraktika</a:t>
            </a:r>
            <a:r>
              <a:rPr lang="de-DE" b="0" dirty="0" smtClean="0">
                <a:solidFill>
                  <a:schemeClr val="tx1"/>
                </a:solidFill>
              </a:rPr>
              <a:t> integrieren, damit die Studierenden die Berufswelt kennenlernen und die Handlungen, die ihre Schüler/innen nach der Ausbildung ausführen werden</a:t>
            </a:r>
          </a:p>
          <a:p>
            <a:pPr marL="285750" indent="-285750"/>
            <a:r>
              <a:rPr lang="ru-RU" b="0" dirty="0" smtClean="0">
                <a:solidFill>
                  <a:schemeClr val="tx1"/>
                </a:solidFill>
              </a:rPr>
              <a:t>     </a:t>
            </a:r>
            <a:r>
              <a:rPr lang="ru-RU" b="0" dirty="0" smtClean="0">
                <a:solidFill>
                  <a:srgbClr val="002060"/>
                </a:solidFill>
              </a:rPr>
              <a:t>В </a:t>
            </a:r>
            <a:r>
              <a:rPr lang="ru-RU" b="0" dirty="0" err="1" smtClean="0">
                <a:solidFill>
                  <a:srgbClr val="002060"/>
                </a:solidFill>
              </a:rPr>
              <a:t>навчальний</a:t>
            </a:r>
            <a:r>
              <a:rPr lang="ru-RU" b="0" dirty="0" smtClean="0">
                <a:solidFill>
                  <a:srgbClr val="002060"/>
                </a:solidFill>
              </a:rPr>
              <a:t> план </a:t>
            </a:r>
            <a:r>
              <a:rPr lang="ru-RU" b="0" dirty="0" err="1" smtClean="0">
                <a:solidFill>
                  <a:srgbClr val="002060"/>
                </a:solidFill>
              </a:rPr>
              <a:t>потрібно</a:t>
            </a:r>
            <a:r>
              <a:rPr lang="ru-RU" b="0" dirty="0" smtClean="0">
                <a:solidFill>
                  <a:srgbClr val="002060"/>
                </a:solidFill>
              </a:rPr>
              <a:t> </a:t>
            </a:r>
            <a:r>
              <a:rPr lang="ru-RU" b="0" dirty="0" err="1" smtClean="0">
                <a:solidFill>
                  <a:srgbClr val="002060"/>
                </a:solidFill>
              </a:rPr>
              <a:t>також</a:t>
            </a:r>
            <a:r>
              <a:rPr lang="ru-RU" b="0" dirty="0" smtClean="0">
                <a:solidFill>
                  <a:srgbClr val="002060"/>
                </a:solidFill>
              </a:rPr>
              <a:t> </a:t>
            </a:r>
            <a:r>
              <a:rPr lang="ru-RU" b="0" dirty="0" err="1" smtClean="0">
                <a:solidFill>
                  <a:srgbClr val="002060"/>
                </a:solidFill>
              </a:rPr>
              <a:t>включити</a:t>
            </a:r>
            <a:r>
              <a:rPr lang="ru-RU" b="0" dirty="0" smtClean="0">
                <a:solidFill>
                  <a:srgbClr val="002060"/>
                </a:solidFill>
              </a:rPr>
              <a:t> </a:t>
            </a:r>
            <a:r>
              <a:rPr lang="ru-RU" b="0" dirty="0" err="1" smtClean="0">
                <a:solidFill>
                  <a:srgbClr val="002060"/>
                </a:solidFill>
              </a:rPr>
              <a:t>виробничу</a:t>
            </a:r>
            <a:r>
              <a:rPr lang="ru-RU" b="0" dirty="0" smtClean="0">
                <a:solidFill>
                  <a:srgbClr val="002060"/>
                </a:solidFill>
              </a:rPr>
              <a:t> практику, </a:t>
            </a:r>
            <a:r>
              <a:rPr lang="ru-RU" b="0" dirty="0" err="1" smtClean="0">
                <a:solidFill>
                  <a:srgbClr val="002060"/>
                </a:solidFill>
              </a:rPr>
              <a:t>щоб</a:t>
            </a:r>
            <a:r>
              <a:rPr lang="ru-RU" b="0" dirty="0" smtClean="0">
                <a:solidFill>
                  <a:srgbClr val="002060"/>
                </a:solidFill>
              </a:rPr>
              <a:t> </a:t>
            </a:r>
            <a:r>
              <a:rPr lang="ru-RU" b="0" dirty="0" err="1" smtClean="0">
                <a:solidFill>
                  <a:srgbClr val="002060"/>
                </a:solidFill>
              </a:rPr>
              <a:t>дозволити</a:t>
            </a:r>
            <a:r>
              <a:rPr lang="ru-RU" b="0" dirty="0" smtClean="0">
                <a:solidFill>
                  <a:srgbClr val="002060"/>
                </a:solidFill>
              </a:rPr>
              <a:t> студентам </a:t>
            </a:r>
            <a:r>
              <a:rPr lang="ru-RU" b="0" dirty="0" err="1" smtClean="0">
                <a:solidFill>
                  <a:srgbClr val="002060"/>
                </a:solidFill>
              </a:rPr>
              <a:t>познайомитися</a:t>
            </a:r>
            <a:r>
              <a:rPr lang="ru-RU" b="0" dirty="0" smtClean="0">
                <a:solidFill>
                  <a:srgbClr val="002060"/>
                </a:solidFill>
              </a:rPr>
              <a:t> </a:t>
            </a:r>
            <a:r>
              <a:rPr lang="ru-RU" b="0" dirty="0" err="1" smtClean="0">
                <a:solidFill>
                  <a:srgbClr val="002060"/>
                </a:solidFill>
              </a:rPr>
              <a:t>з</a:t>
            </a:r>
            <a:r>
              <a:rPr lang="ru-RU" b="0" dirty="0" smtClean="0">
                <a:solidFill>
                  <a:srgbClr val="002060"/>
                </a:solidFill>
              </a:rPr>
              <a:t> </a:t>
            </a:r>
            <a:r>
              <a:rPr lang="ru-RU" b="0" dirty="0" err="1" smtClean="0">
                <a:solidFill>
                  <a:srgbClr val="002060"/>
                </a:solidFill>
              </a:rPr>
              <a:t>професійним</a:t>
            </a:r>
            <a:r>
              <a:rPr lang="ru-RU" b="0" dirty="0" smtClean="0">
                <a:solidFill>
                  <a:srgbClr val="002060"/>
                </a:solidFill>
              </a:rPr>
              <a:t> </a:t>
            </a:r>
            <a:r>
              <a:rPr lang="ru-RU" b="0" dirty="0" err="1" smtClean="0">
                <a:solidFill>
                  <a:srgbClr val="002060"/>
                </a:solidFill>
              </a:rPr>
              <a:t>світом</a:t>
            </a:r>
            <a:r>
              <a:rPr lang="ru-RU" b="0" dirty="0" smtClean="0">
                <a:solidFill>
                  <a:srgbClr val="002060"/>
                </a:solidFill>
              </a:rPr>
              <a:t> </a:t>
            </a:r>
            <a:r>
              <a:rPr lang="ru-RU" b="0" dirty="0" err="1" smtClean="0">
                <a:solidFill>
                  <a:srgbClr val="002060"/>
                </a:solidFill>
              </a:rPr>
              <a:t>і</a:t>
            </a:r>
            <a:r>
              <a:rPr lang="ru-RU" b="0" dirty="0" smtClean="0">
                <a:solidFill>
                  <a:srgbClr val="002060"/>
                </a:solidFill>
              </a:rPr>
              <a:t> </a:t>
            </a:r>
            <a:r>
              <a:rPr lang="ru-RU" b="0" dirty="0" err="1" smtClean="0">
                <a:solidFill>
                  <a:srgbClr val="002060"/>
                </a:solidFill>
              </a:rPr>
              <a:t>діями</a:t>
            </a:r>
            <a:r>
              <a:rPr lang="ru-RU" b="0" dirty="0" smtClean="0">
                <a:solidFill>
                  <a:srgbClr val="002060"/>
                </a:solidFill>
              </a:rPr>
              <a:t>, </a:t>
            </a:r>
            <a:r>
              <a:rPr lang="ru-RU" b="0" dirty="0" err="1" smtClean="0">
                <a:solidFill>
                  <a:srgbClr val="002060"/>
                </a:solidFill>
              </a:rPr>
              <a:t>які</a:t>
            </a:r>
            <a:r>
              <a:rPr lang="ru-RU" b="0" dirty="0" smtClean="0">
                <a:solidFill>
                  <a:srgbClr val="002060"/>
                </a:solidFill>
              </a:rPr>
              <a:t> </a:t>
            </a:r>
            <a:r>
              <a:rPr lang="ru-RU" b="0" dirty="0" err="1" smtClean="0">
                <a:solidFill>
                  <a:srgbClr val="002060"/>
                </a:solidFill>
              </a:rPr>
              <a:t>будуть</a:t>
            </a:r>
            <a:r>
              <a:rPr lang="ru-RU" b="0" dirty="0" smtClean="0">
                <a:solidFill>
                  <a:srgbClr val="002060"/>
                </a:solidFill>
              </a:rPr>
              <a:t> </a:t>
            </a:r>
            <a:r>
              <a:rPr lang="ru-RU" b="0" dirty="0" err="1" smtClean="0">
                <a:solidFill>
                  <a:srgbClr val="002060"/>
                </a:solidFill>
              </a:rPr>
              <a:t>виконувати</a:t>
            </a:r>
            <a:r>
              <a:rPr lang="ru-RU" b="0" dirty="0" smtClean="0">
                <a:solidFill>
                  <a:srgbClr val="002060"/>
                </a:solidFill>
              </a:rPr>
              <a:t> </a:t>
            </a:r>
            <a:r>
              <a:rPr lang="ru-RU" b="0" dirty="0" err="1" smtClean="0">
                <a:solidFill>
                  <a:srgbClr val="002060"/>
                </a:solidFill>
              </a:rPr>
              <a:t>їхні</a:t>
            </a:r>
            <a:r>
              <a:rPr lang="ru-RU" b="0" dirty="0" smtClean="0">
                <a:solidFill>
                  <a:srgbClr val="002060"/>
                </a:solidFill>
              </a:rPr>
              <a:t> </a:t>
            </a:r>
            <a:r>
              <a:rPr lang="ru-RU" b="0" dirty="0" err="1" smtClean="0">
                <a:solidFill>
                  <a:srgbClr val="002060"/>
                </a:solidFill>
              </a:rPr>
              <a:t>учні</a:t>
            </a:r>
            <a:r>
              <a:rPr lang="ru-RU" b="0" dirty="0" smtClean="0">
                <a:solidFill>
                  <a:srgbClr val="002060"/>
                </a:solidFill>
              </a:rPr>
              <a:t> </a:t>
            </a:r>
            <a:r>
              <a:rPr lang="ru-RU" b="0" dirty="0" err="1" smtClean="0">
                <a:solidFill>
                  <a:srgbClr val="002060"/>
                </a:solidFill>
              </a:rPr>
              <a:t>після</a:t>
            </a:r>
            <a:r>
              <a:rPr lang="ru-RU" b="0" dirty="0" smtClean="0">
                <a:solidFill>
                  <a:srgbClr val="002060"/>
                </a:solidFill>
              </a:rPr>
              <a:t> навчання</a:t>
            </a:r>
            <a:endParaRPr lang="de-DE" b="0" dirty="0">
              <a:solidFill>
                <a:srgbClr val="002060"/>
              </a:solidFill>
            </a:endParaRPr>
          </a:p>
          <a:p>
            <a:endParaRPr lang="de-DE" b="0" dirty="0">
              <a:solidFill>
                <a:schemeClr val="tx1"/>
              </a:solidFill>
            </a:endParaRPr>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31</a:t>
            </a:fld>
            <a:endParaRPr lang="de-DE" dirty="0"/>
          </a:p>
        </p:txBody>
      </p:sp>
      <p:sp>
        <p:nvSpPr>
          <p:cNvPr id="6" name="Datumsplatzhalter 5"/>
          <p:cNvSpPr>
            <a:spLocks noGrp="1"/>
          </p:cNvSpPr>
          <p:nvPr>
            <p:ph type="dt" sz="half" idx="2"/>
          </p:nvPr>
        </p:nvSpPr>
        <p:spPr/>
        <p:txBody>
          <a:bodyPr/>
          <a:lstStyle/>
          <a:p>
            <a:r>
              <a:rPr lang="de-DE" dirty="0"/>
              <a:t>10.10.2017</a:t>
            </a:r>
          </a:p>
        </p:txBody>
      </p:sp>
    </p:spTree>
    <p:extLst>
      <p:ext uri="{BB962C8B-B14F-4D97-AF65-F5344CB8AC3E}">
        <p14:creationId xmlns:p14="http://schemas.microsoft.com/office/powerpoint/2010/main" val="663974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6996" y="692696"/>
            <a:ext cx="8381938" cy="4714840"/>
          </a:xfrm>
        </p:spPr>
      </p:pic>
      <p:sp>
        <p:nvSpPr>
          <p:cNvPr id="4" name="Fußzeilenplatzhalter 3"/>
          <p:cNvSpPr>
            <a:spLocks noGrp="1"/>
          </p:cNvSpPr>
          <p:nvPr>
            <p:ph type="ftr" sz="quarter" idx="3"/>
          </p:nvPr>
        </p:nvSpPr>
        <p:spPr/>
        <p:txBody>
          <a:bodyPr/>
          <a:lstStyle/>
          <a:p>
            <a:r>
              <a:rPr lang="de-DE" smtClean="0"/>
              <a:t>Einführungsveranstaltung FD 1/ SS 2016</a:t>
            </a:r>
            <a:endParaRPr lang="de-DE" dirty="0"/>
          </a:p>
        </p:txBody>
      </p:sp>
      <p:sp>
        <p:nvSpPr>
          <p:cNvPr id="5" name="Foliennummernplatzhalter 4"/>
          <p:cNvSpPr>
            <a:spLocks noGrp="1"/>
          </p:cNvSpPr>
          <p:nvPr>
            <p:ph type="sldNum" sz="quarter" idx="4"/>
          </p:nvPr>
        </p:nvSpPr>
        <p:spPr/>
        <p:txBody>
          <a:bodyPr/>
          <a:lstStyle/>
          <a:p>
            <a:fld id="{C05EE493-AD2E-4872-B2F6-8F12A747F0A5}" type="slidenum">
              <a:rPr lang="de-DE" smtClean="0"/>
              <a:pPr/>
              <a:t>32</a:t>
            </a:fld>
            <a:endParaRPr lang="de-DE" dirty="0"/>
          </a:p>
        </p:txBody>
      </p:sp>
      <p:sp>
        <p:nvSpPr>
          <p:cNvPr id="6" name="Datumsplatzhalter 5"/>
          <p:cNvSpPr>
            <a:spLocks noGrp="1"/>
          </p:cNvSpPr>
          <p:nvPr>
            <p:ph type="dt" sz="half" idx="2"/>
          </p:nvPr>
        </p:nvSpPr>
        <p:spPr/>
        <p:txBody>
          <a:bodyPr/>
          <a:lstStyle/>
          <a:p>
            <a:r>
              <a:rPr lang="de-DE" smtClean="0"/>
              <a:t>12.04.2016</a:t>
            </a:r>
            <a:endParaRPr lang="de-DE" dirty="0"/>
          </a:p>
        </p:txBody>
      </p:sp>
    </p:spTree>
    <p:extLst>
      <p:ext uri="{BB962C8B-B14F-4D97-AF65-F5344CB8AC3E}">
        <p14:creationId xmlns:p14="http://schemas.microsoft.com/office/powerpoint/2010/main" val="216714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8490541" cy="792088"/>
          </a:xfrm>
        </p:spPr>
        <p:txBody>
          <a:bodyPr/>
          <a:lstStyle/>
          <a:p>
            <a:r>
              <a:rPr lang="de-DE" dirty="0" smtClean="0"/>
              <a:t>Literatur </a:t>
            </a:r>
            <a:r>
              <a:rPr lang="ru-RU" dirty="0" err="1" smtClean="0">
                <a:solidFill>
                  <a:srgbClr val="002060"/>
                </a:solidFill>
              </a:rPr>
              <a:t>Література</a:t>
            </a:r>
            <a:endParaRPr lang="de-DE" dirty="0">
              <a:solidFill>
                <a:srgbClr val="002060"/>
              </a:solidFill>
            </a:endParaRPr>
          </a:p>
        </p:txBody>
      </p:sp>
      <p:sp>
        <p:nvSpPr>
          <p:cNvPr id="3" name="Inhaltsplatzhalter 2"/>
          <p:cNvSpPr>
            <a:spLocks noGrp="1"/>
          </p:cNvSpPr>
          <p:nvPr>
            <p:ph idx="1"/>
          </p:nvPr>
        </p:nvSpPr>
        <p:spPr>
          <a:xfrm>
            <a:off x="324172" y="1268760"/>
            <a:ext cx="8496300" cy="5040560"/>
          </a:xfrm>
        </p:spPr>
        <p:txBody>
          <a:bodyPr/>
          <a:lstStyle/>
          <a:p>
            <a:pPr marL="361950" indent="-361950" algn="just">
              <a:lnSpc>
                <a:spcPct val="114000"/>
              </a:lnSpc>
              <a:spcAft>
                <a:spcPts val="600"/>
              </a:spcAft>
              <a:defRPr/>
            </a:pPr>
            <a:r>
              <a:rPr lang="de-DE" dirty="0" err="1" smtClean="0">
                <a:solidFill>
                  <a:schemeClr val="tx1"/>
                </a:solidFill>
                <a:cs typeface="Courier New" panose="02070309020205020404" pitchFamily="49" charset="0"/>
              </a:rPr>
              <a:t>Bonz</a:t>
            </a:r>
            <a:r>
              <a:rPr lang="de-DE" dirty="0">
                <a:solidFill>
                  <a:schemeClr val="tx1"/>
                </a:solidFill>
                <a:cs typeface="Courier New" panose="02070309020205020404" pitchFamily="49" charset="0"/>
              </a:rPr>
              <a:t>, B. </a:t>
            </a:r>
            <a:r>
              <a:rPr lang="de-DE" b="0" dirty="0">
                <a:solidFill>
                  <a:schemeClr val="tx1"/>
                </a:solidFill>
                <a:cs typeface="Courier New" panose="02070309020205020404" pitchFamily="49" charset="0"/>
              </a:rPr>
              <a:t>(2009</a:t>
            </a:r>
            <a:r>
              <a:rPr lang="de-DE" b="0" dirty="0" smtClean="0">
                <a:solidFill>
                  <a:schemeClr val="tx1"/>
                </a:solidFill>
                <a:cs typeface="Courier New" panose="02070309020205020404" pitchFamily="49" charset="0"/>
              </a:rPr>
              <a:t>). </a:t>
            </a:r>
            <a:r>
              <a:rPr lang="de-DE" b="0" dirty="0">
                <a:solidFill>
                  <a:schemeClr val="tx1"/>
                </a:solidFill>
                <a:cs typeface="Courier New" panose="02070309020205020404" pitchFamily="49" charset="0"/>
              </a:rPr>
              <a:t>Methoden der Berufsbildung. Ein </a:t>
            </a:r>
            <a:r>
              <a:rPr lang="de-DE" b="0" dirty="0" smtClean="0">
                <a:solidFill>
                  <a:schemeClr val="tx1"/>
                </a:solidFill>
                <a:cs typeface="Courier New" panose="02070309020205020404" pitchFamily="49" charset="0"/>
              </a:rPr>
              <a:t>Lehrbuch, </a:t>
            </a:r>
            <a:r>
              <a:rPr lang="de-DE" b="0" dirty="0">
                <a:solidFill>
                  <a:schemeClr val="tx1"/>
                </a:solidFill>
                <a:cs typeface="Courier New" panose="02070309020205020404" pitchFamily="49" charset="0"/>
              </a:rPr>
              <a:t>Stuttgart.</a:t>
            </a:r>
          </a:p>
          <a:p>
            <a:pPr marL="361950" indent="-361950" algn="just">
              <a:lnSpc>
                <a:spcPct val="114000"/>
              </a:lnSpc>
              <a:spcAft>
                <a:spcPts val="600"/>
              </a:spcAft>
              <a:defRPr/>
            </a:pPr>
            <a:r>
              <a:rPr lang="de-DE" dirty="0" smtClean="0">
                <a:solidFill>
                  <a:schemeClr val="tx1"/>
                </a:solidFill>
                <a:cs typeface="Courier New" panose="02070309020205020404" pitchFamily="49" charset="0"/>
              </a:rPr>
              <a:t>Brunner, M. et al. </a:t>
            </a:r>
            <a:r>
              <a:rPr lang="de-DE" b="0" dirty="0" smtClean="0">
                <a:solidFill>
                  <a:schemeClr val="tx1"/>
                </a:solidFill>
                <a:cs typeface="Courier New" panose="02070309020205020404" pitchFamily="49" charset="0"/>
              </a:rPr>
              <a:t>(2006). Welche Zusammenhänge bestehen zwischen dem fachspezifischen Professionswissen von Mathematik-Lehrkräften und ihrer Ausbildung sowie beruflichen Fortbildung?, </a:t>
            </a:r>
            <a:r>
              <a:rPr lang="de-DE" b="0" dirty="0">
                <a:solidFill>
                  <a:schemeClr val="tx1"/>
                </a:solidFill>
                <a:cs typeface="Courier New" panose="02070309020205020404" pitchFamily="49" charset="0"/>
              </a:rPr>
              <a:t>Z</a:t>
            </a:r>
            <a:r>
              <a:rPr lang="de-DE" b="0" dirty="0" smtClean="0">
                <a:solidFill>
                  <a:schemeClr val="tx1"/>
                </a:solidFill>
                <a:cs typeface="Courier New" panose="02070309020205020404" pitchFamily="49" charset="0"/>
              </a:rPr>
              <a:t>eitschrift für Erziehungswissenschaft, 9. Jg., H. 4, S. 521-544.</a:t>
            </a:r>
          </a:p>
          <a:p>
            <a:pPr marL="361950" indent="-361950" algn="just">
              <a:lnSpc>
                <a:spcPct val="114000"/>
              </a:lnSpc>
              <a:spcAft>
                <a:spcPts val="600"/>
              </a:spcAft>
              <a:defRPr/>
            </a:pPr>
            <a:r>
              <a:rPr lang="de-DE" dirty="0" err="1">
                <a:solidFill>
                  <a:schemeClr val="tx1"/>
                </a:solidFill>
                <a:cs typeface="Courier New" panose="02070309020205020404" pitchFamily="49" charset="0"/>
              </a:rPr>
              <a:t>Czycholl</a:t>
            </a:r>
            <a:r>
              <a:rPr lang="de-DE" dirty="0">
                <a:solidFill>
                  <a:schemeClr val="tx1"/>
                </a:solidFill>
                <a:cs typeface="Courier New" panose="02070309020205020404" pitchFamily="49" charset="0"/>
              </a:rPr>
              <a:t>, R./Ebner, H.G. </a:t>
            </a:r>
            <a:r>
              <a:rPr lang="de-DE" b="0" dirty="0">
                <a:solidFill>
                  <a:schemeClr val="tx1"/>
                </a:solidFill>
                <a:cs typeface="Courier New" panose="02070309020205020404" pitchFamily="49" charset="0"/>
              </a:rPr>
              <a:t>(2006). Handlungsorientierung in der Berufsbildung, in: </a:t>
            </a:r>
            <a:r>
              <a:rPr lang="de-DE" b="0" dirty="0" smtClean="0">
                <a:solidFill>
                  <a:schemeClr val="tx1"/>
                </a:solidFill>
                <a:cs typeface="Courier New" panose="02070309020205020404" pitchFamily="49" charset="0"/>
              </a:rPr>
              <a:t>Arnold, R</a:t>
            </a:r>
            <a:r>
              <a:rPr lang="de-DE" b="0" dirty="0">
                <a:solidFill>
                  <a:schemeClr val="tx1"/>
                </a:solidFill>
                <a:cs typeface="Courier New" panose="02070309020205020404" pitchFamily="49" charset="0"/>
              </a:rPr>
              <a:t>./</a:t>
            </a:r>
            <a:r>
              <a:rPr lang="de-DE" b="0" dirty="0" err="1">
                <a:solidFill>
                  <a:schemeClr val="tx1"/>
                </a:solidFill>
                <a:cs typeface="Courier New" panose="02070309020205020404" pitchFamily="49" charset="0"/>
              </a:rPr>
              <a:t>Lipsmeier</a:t>
            </a:r>
            <a:r>
              <a:rPr lang="de-DE" b="0" dirty="0">
                <a:solidFill>
                  <a:schemeClr val="tx1"/>
                </a:solidFill>
                <a:cs typeface="Courier New" panose="02070309020205020404" pitchFamily="49" charset="0"/>
              </a:rPr>
              <a:t>, A. (Hrsg.), Handbuch der Berufsbildung, Wiesbaden, S.44-54.</a:t>
            </a:r>
          </a:p>
          <a:p>
            <a:pPr marL="361950" indent="-361950" algn="just">
              <a:lnSpc>
                <a:spcPct val="114000"/>
              </a:lnSpc>
              <a:spcAft>
                <a:spcPts val="600"/>
              </a:spcAft>
              <a:defRPr/>
            </a:pPr>
            <a:r>
              <a:rPr lang="de-DE" dirty="0" err="1" smtClean="0">
                <a:solidFill>
                  <a:schemeClr val="tx1"/>
                </a:solidFill>
                <a:cs typeface="Courier New" panose="02070309020205020404" pitchFamily="49" charset="0"/>
              </a:rPr>
              <a:t>Dauenhauer</a:t>
            </a:r>
            <a:r>
              <a:rPr lang="de-DE" dirty="0" smtClean="0">
                <a:solidFill>
                  <a:schemeClr val="tx1"/>
                </a:solidFill>
                <a:cs typeface="Courier New" panose="02070309020205020404" pitchFamily="49" charset="0"/>
              </a:rPr>
              <a:t>, E. </a:t>
            </a:r>
            <a:r>
              <a:rPr lang="de-DE" b="0" dirty="0" smtClean="0">
                <a:solidFill>
                  <a:schemeClr val="tx1"/>
                </a:solidFill>
                <a:cs typeface="Courier New" panose="02070309020205020404" pitchFamily="49" charset="0"/>
              </a:rPr>
              <a:t>(1978). Didaktik der Wirtschaftslehre, Paderborn.</a:t>
            </a:r>
          </a:p>
          <a:p>
            <a:pPr marL="361950" indent="-361950" algn="just">
              <a:lnSpc>
                <a:spcPct val="114000"/>
              </a:lnSpc>
              <a:spcAft>
                <a:spcPts val="600"/>
              </a:spcAft>
              <a:defRPr/>
            </a:pPr>
            <a:r>
              <a:rPr lang="de-DE" dirty="0">
                <a:solidFill>
                  <a:schemeClr val="tx1"/>
                </a:solidFill>
                <a:cs typeface="Courier New" panose="02070309020205020404" pitchFamily="49" charset="0"/>
              </a:rPr>
              <a:t>Euler, </a:t>
            </a:r>
            <a:r>
              <a:rPr lang="de-DE" dirty="0" smtClean="0">
                <a:solidFill>
                  <a:schemeClr val="tx1"/>
                </a:solidFill>
                <a:cs typeface="Courier New" panose="02070309020205020404" pitchFamily="49" charset="0"/>
              </a:rPr>
              <a:t>H./Hahn</a:t>
            </a:r>
            <a:r>
              <a:rPr lang="de-DE" dirty="0">
                <a:solidFill>
                  <a:schemeClr val="tx1"/>
                </a:solidFill>
                <a:cs typeface="Courier New" panose="02070309020205020404" pitchFamily="49" charset="0"/>
              </a:rPr>
              <a:t>, A. </a:t>
            </a:r>
            <a:r>
              <a:rPr lang="de-DE" b="0" dirty="0">
                <a:solidFill>
                  <a:schemeClr val="tx1"/>
                </a:solidFill>
                <a:cs typeface="Courier New" panose="02070309020205020404" pitchFamily="49" charset="0"/>
              </a:rPr>
              <a:t>(2004). </a:t>
            </a:r>
            <a:r>
              <a:rPr lang="de-DE" b="0" dirty="0" smtClean="0">
                <a:solidFill>
                  <a:schemeClr val="tx1"/>
                </a:solidFill>
                <a:cs typeface="Courier New" panose="02070309020205020404" pitchFamily="49" charset="0"/>
              </a:rPr>
              <a:t>Wirtschaftsdidaktik, Bern.</a:t>
            </a:r>
            <a:endParaRPr lang="de-DE" b="0" dirty="0">
              <a:solidFill>
                <a:schemeClr val="tx1"/>
              </a:solidFill>
              <a:cs typeface="Courier New" panose="02070309020205020404" pitchFamily="49" charset="0"/>
            </a:endParaRPr>
          </a:p>
          <a:p>
            <a:pPr marL="361950" indent="-361950" algn="just">
              <a:lnSpc>
                <a:spcPct val="114000"/>
              </a:lnSpc>
              <a:spcAft>
                <a:spcPts val="600"/>
              </a:spcAft>
              <a:defRPr/>
            </a:pPr>
            <a:r>
              <a:rPr lang="de-DE" dirty="0" smtClean="0">
                <a:solidFill>
                  <a:schemeClr val="tx1"/>
                </a:solidFill>
                <a:cs typeface="Courier New" panose="02070309020205020404" pitchFamily="49" charset="0"/>
              </a:rPr>
              <a:t>Fiedler, G./König, R. </a:t>
            </a:r>
            <a:r>
              <a:rPr lang="de-DE" b="0" dirty="0" smtClean="0">
                <a:solidFill>
                  <a:schemeClr val="tx1"/>
                </a:solidFill>
                <a:cs typeface="Courier New" panose="02070309020205020404" pitchFamily="49" charset="0"/>
              </a:rPr>
              <a:t>(1991). Wirtschaftstheorien im Überblick, Berlin.</a:t>
            </a:r>
          </a:p>
          <a:p>
            <a:pPr marL="361950" indent="-361950" algn="just">
              <a:lnSpc>
                <a:spcPct val="114000"/>
              </a:lnSpc>
              <a:spcAft>
                <a:spcPts val="600"/>
              </a:spcAft>
              <a:defRPr/>
            </a:pPr>
            <a:r>
              <a:rPr lang="de-DE" dirty="0" err="1">
                <a:solidFill>
                  <a:schemeClr val="tx1"/>
                </a:solidFill>
                <a:cs typeface="Courier New" panose="02070309020205020404" pitchFamily="49" charset="0"/>
              </a:rPr>
              <a:t>Gudjons</a:t>
            </a:r>
            <a:r>
              <a:rPr lang="de-DE" dirty="0">
                <a:solidFill>
                  <a:schemeClr val="tx1"/>
                </a:solidFill>
                <a:cs typeface="Courier New" panose="02070309020205020404" pitchFamily="49" charset="0"/>
              </a:rPr>
              <a:t>, H. </a:t>
            </a:r>
            <a:r>
              <a:rPr lang="de-DE" b="0" dirty="0">
                <a:solidFill>
                  <a:schemeClr val="tx1"/>
                </a:solidFill>
                <a:cs typeface="Courier New" panose="02070309020205020404" pitchFamily="49" charset="0"/>
              </a:rPr>
              <a:t>(1999). Pädagogisches Grundwissen. Überblick – Kompendium – Studienbuch, Bad Heilbrunn</a:t>
            </a:r>
            <a:r>
              <a:rPr lang="de-DE" b="0" dirty="0" smtClean="0">
                <a:solidFill>
                  <a:schemeClr val="tx1"/>
                </a:solidFill>
                <a:cs typeface="Courier New" panose="02070309020205020404" pitchFamily="49" charset="0"/>
              </a:rPr>
              <a:t>.</a:t>
            </a:r>
          </a:p>
          <a:p>
            <a:pPr marL="361950" indent="-361950" algn="just">
              <a:lnSpc>
                <a:spcPct val="114000"/>
              </a:lnSpc>
              <a:spcAft>
                <a:spcPts val="600"/>
              </a:spcAft>
              <a:defRPr/>
            </a:pPr>
            <a:r>
              <a:rPr lang="de-DE" dirty="0">
                <a:solidFill>
                  <a:schemeClr val="tx1"/>
                </a:solidFill>
                <a:cs typeface="Courier New" panose="02070309020205020404" pitchFamily="49" charset="0"/>
              </a:rPr>
              <a:t>Jank, W. /Meyer, H. </a:t>
            </a:r>
            <a:r>
              <a:rPr lang="de-DE" b="0" dirty="0">
                <a:solidFill>
                  <a:schemeClr val="tx1"/>
                </a:solidFill>
                <a:cs typeface="Courier New" panose="02070309020205020404" pitchFamily="49" charset="0"/>
              </a:rPr>
              <a:t>(2002). Didaktische Modelle, Berlin</a:t>
            </a:r>
            <a:r>
              <a:rPr lang="de-DE" b="0" dirty="0" smtClean="0">
                <a:solidFill>
                  <a:schemeClr val="tx1"/>
                </a:solidFill>
                <a:cs typeface="Courier New" panose="02070309020205020404" pitchFamily="49" charset="0"/>
              </a:rPr>
              <a:t>.</a:t>
            </a:r>
          </a:p>
          <a:p>
            <a:pPr marL="361950" indent="-361950" algn="just">
              <a:lnSpc>
                <a:spcPct val="114000"/>
              </a:lnSpc>
              <a:spcAft>
                <a:spcPts val="600"/>
              </a:spcAft>
              <a:defRPr/>
            </a:pPr>
            <a:r>
              <a:rPr lang="de-DE" dirty="0">
                <a:solidFill>
                  <a:schemeClr val="tx1"/>
                </a:solidFill>
                <a:cs typeface="Courier New" panose="02070309020205020404" pitchFamily="49" charset="0"/>
              </a:rPr>
              <a:t>Kaiser, F.-J./Kaminski, H. </a:t>
            </a:r>
            <a:r>
              <a:rPr lang="de-DE" b="0" dirty="0">
                <a:solidFill>
                  <a:schemeClr val="tx1"/>
                </a:solidFill>
                <a:cs typeface="Courier New" panose="02070309020205020404" pitchFamily="49" charset="0"/>
              </a:rPr>
              <a:t>(2012). Methodik des Ökonomieunterrichts, 4. Auflage, Bad Heilbrunn</a:t>
            </a:r>
            <a:r>
              <a:rPr lang="de-DE" b="0" dirty="0" smtClean="0">
                <a:solidFill>
                  <a:schemeClr val="tx1"/>
                </a:solidFill>
                <a:cs typeface="Courier New" panose="02070309020205020404" pitchFamily="49" charset="0"/>
              </a:rPr>
              <a:t>.</a:t>
            </a:r>
            <a:endParaRPr lang="de-DE" b="0" dirty="0">
              <a:solidFill>
                <a:schemeClr val="tx1"/>
              </a:solidFill>
              <a:cs typeface="Courier New" panose="02070309020205020404" pitchFamily="49" charset="0"/>
            </a:endParaRPr>
          </a:p>
          <a:p>
            <a:pPr marL="361950" indent="-361950" algn="just">
              <a:lnSpc>
                <a:spcPct val="114000"/>
              </a:lnSpc>
              <a:spcAft>
                <a:spcPts val="600"/>
              </a:spcAft>
              <a:defRPr/>
            </a:pPr>
            <a:endParaRPr lang="de-DE" b="0" dirty="0">
              <a:solidFill>
                <a:schemeClr val="tx1"/>
              </a:solidFill>
              <a:cs typeface="Courier New" panose="02070309020205020404" pitchFamily="49" charset="0"/>
            </a:endParaRPr>
          </a:p>
          <a:p>
            <a:pPr marL="361950" indent="-361950" algn="just">
              <a:lnSpc>
                <a:spcPct val="114000"/>
              </a:lnSpc>
              <a:spcAft>
                <a:spcPts val="600"/>
              </a:spcAft>
              <a:defRPr/>
            </a:pPr>
            <a:endParaRPr lang="de-DE" b="0" dirty="0" smtClean="0">
              <a:solidFill>
                <a:schemeClr val="tx1"/>
              </a:solidFill>
              <a:cs typeface="Courier New" panose="02070309020205020404" pitchFamily="49" charset="0"/>
            </a:endParaRPr>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33</a:t>
            </a:fld>
            <a:endParaRPr lang="de-DE" dirty="0"/>
          </a:p>
        </p:txBody>
      </p:sp>
      <p:sp>
        <p:nvSpPr>
          <p:cNvPr id="6" name="Datumsplatzhalter 5"/>
          <p:cNvSpPr>
            <a:spLocks noGrp="1"/>
          </p:cNvSpPr>
          <p:nvPr>
            <p:ph type="dt" sz="half" idx="2"/>
          </p:nvPr>
        </p:nvSpPr>
        <p:spPr/>
        <p:txBody>
          <a:bodyPr/>
          <a:lstStyle/>
          <a:p>
            <a:r>
              <a:rPr lang="de-DE" dirty="0"/>
              <a:t>10.10.2017</a:t>
            </a:r>
          </a:p>
        </p:txBody>
      </p:sp>
    </p:spTree>
    <p:extLst>
      <p:ext uri="{BB962C8B-B14F-4D97-AF65-F5344CB8AC3E}">
        <p14:creationId xmlns:p14="http://schemas.microsoft.com/office/powerpoint/2010/main" val="2813075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8490541" cy="792088"/>
          </a:xfrm>
        </p:spPr>
        <p:txBody>
          <a:bodyPr/>
          <a:lstStyle/>
          <a:p>
            <a:r>
              <a:rPr lang="de-DE" dirty="0" smtClean="0"/>
              <a:t>Literatur </a:t>
            </a:r>
            <a:r>
              <a:rPr lang="ru-RU" dirty="0" err="1" smtClean="0">
                <a:solidFill>
                  <a:srgbClr val="002060"/>
                </a:solidFill>
              </a:rPr>
              <a:t>Література</a:t>
            </a:r>
            <a:endParaRPr lang="de-DE" dirty="0">
              <a:solidFill>
                <a:srgbClr val="002060"/>
              </a:solidFill>
            </a:endParaRPr>
          </a:p>
        </p:txBody>
      </p:sp>
      <p:sp>
        <p:nvSpPr>
          <p:cNvPr id="3" name="Inhaltsplatzhalter 2"/>
          <p:cNvSpPr>
            <a:spLocks noGrp="1"/>
          </p:cNvSpPr>
          <p:nvPr>
            <p:ph idx="1"/>
          </p:nvPr>
        </p:nvSpPr>
        <p:spPr>
          <a:xfrm>
            <a:off x="324172" y="1268760"/>
            <a:ext cx="8496300" cy="5040560"/>
          </a:xfrm>
        </p:spPr>
        <p:txBody>
          <a:bodyPr/>
          <a:lstStyle/>
          <a:p>
            <a:pPr marL="361950" indent="-361950" algn="just">
              <a:lnSpc>
                <a:spcPct val="114000"/>
              </a:lnSpc>
              <a:spcAft>
                <a:spcPts val="600"/>
              </a:spcAft>
              <a:defRPr/>
            </a:pPr>
            <a:r>
              <a:rPr lang="de-DE" dirty="0" smtClean="0">
                <a:solidFill>
                  <a:schemeClr val="tx1"/>
                </a:solidFill>
                <a:cs typeface="Courier New" panose="02070309020205020404" pitchFamily="49" charset="0"/>
              </a:rPr>
              <a:t>Mathes</a:t>
            </a:r>
            <a:r>
              <a:rPr lang="de-DE" dirty="0">
                <a:solidFill>
                  <a:schemeClr val="tx1"/>
                </a:solidFill>
                <a:cs typeface="Courier New" panose="02070309020205020404" pitchFamily="49" charset="0"/>
              </a:rPr>
              <a:t>, C. </a:t>
            </a:r>
            <a:r>
              <a:rPr lang="de-DE" b="0" dirty="0">
                <a:solidFill>
                  <a:schemeClr val="tx1"/>
                </a:solidFill>
                <a:cs typeface="Courier New" panose="02070309020205020404" pitchFamily="49" charset="0"/>
              </a:rPr>
              <a:t>(2006). Wirtschaft unterrichten. Methodik und Didaktik der </a:t>
            </a:r>
            <a:r>
              <a:rPr lang="de-DE" b="0" dirty="0" smtClean="0">
                <a:solidFill>
                  <a:schemeClr val="tx1"/>
                </a:solidFill>
                <a:cs typeface="Courier New" panose="02070309020205020404" pitchFamily="49" charset="0"/>
              </a:rPr>
              <a:t>Wirtschaftslehre, Weingarten.</a:t>
            </a:r>
          </a:p>
          <a:p>
            <a:pPr marL="361950" indent="-361950" algn="just">
              <a:lnSpc>
                <a:spcPct val="114000"/>
              </a:lnSpc>
              <a:spcAft>
                <a:spcPts val="600"/>
              </a:spcAft>
              <a:defRPr/>
            </a:pPr>
            <a:r>
              <a:rPr lang="de-DE" dirty="0" err="1">
                <a:solidFill>
                  <a:schemeClr val="tx1"/>
                </a:solidFill>
                <a:cs typeface="Courier New" panose="02070309020205020404" pitchFamily="49" charset="0"/>
              </a:rPr>
              <a:t>Paape</a:t>
            </a:r>
            <a:r>
              <a:rPr lang="de-DE" dirty="0">
                <a:solidFill>
                  <a:schemeClr val="tx1"/>
                </a:solidFill>
                <a:cs typeface="Courier New" panose="02070309020205020404" pitchFamily="49" charset="0"/>
              </a:rPr>
              <a:t>, B. </a:t>
            </a:r>
            <a:r>
              <a:rPr lang="de-DE" b="0" dirty="0">
                <a:solidFill>
                  <a:schemeClr val="tx1"/>
                </a:solidFill>
                <a:cs typeface="Courier New" panose="02070309020205020404" pitchFamily="49" charset="0"/>
              </a:rPr>
              <a:t>(2002). Aspekte der Integration von Lernfeldern in eine </a:t>
            </a:r>
            <a:r>
              <a:rPr lang="de-DE" b="0" dirty="0" smtClean="0">
                <a:solidFill>
                  <a:schemeClr val="tx1"/>
                </a:solidFill>
                <a:cs typeface="Courier New" panose="02070309020205020404" pitchFamily="49" charset="0"/>
              </a:rPr>
              <a:t>handlungsorientierte Wirtschaftsdidaktik, </a:t>
            </a:r>
            <a:r>
              <a:rPr lang="de-DE" b="0" dirty="0">
                <a:solidFill>
                  <a:schemeClr val="tx1"/>
                </a:solidFill>
                <a:cs typeface="Courier New" panose="02070309020205020404" pitchFamily="49" charset="0"/>
              </a:rPr>
              <a:t>Frankfurt am Main</a:t>
            </a:r>
            <a:r>
              <a:rPr lang="de-DE" b="0" dirty="0" smtClean="0">
                <a:solidFill>
                  <a:schemeClr val="tx1"/>
                </a:solidFill>
                <a:cs typeface="Courier New" panose="02070309020205020404" pitchFamily="49" charset="0"/>
              </a:rPr>
              <a:t>.</a:t>
            </a:r>
          </a:p>
          <a:p>
            <a:pPr marL="361950" indent="-361950" algn="just">
              <a:lnSpc>
                <a:spcPct val="114000"/>
              </a:lnSpc>
              <a:spcAft>
                <a:spcPts val="600"/>
              </a:spcAft>
              <a:defRPr/>
            </a:pPr>
            <a:r>
              <a:rPr lang="de-DE" dirty="0">
                <a:solidFill>
                  <a:schemeClr val="tx1"/>
                </a:solidFill>
                <a:cs typeface="Courier New" panose="02070309020205020404" pitchFamily="49" charset="0"/>
              </a:rPr>
              <a:t>Pätzold, </a:t>
            </a:r>
            <a:r>
              <a:rPr lang="de-DE" dirty="0" smtClean="0">
                <a:solidFill>
                  <a:schemeClr val="tx1"/>
                </a:solidFill>
                <a:cs typeface="Courier New" panose="02070309020205020404" pitchFamily="49" charset="0"/>
              </a:rPr>
              <a:t>G./</a:t>
            </a:r>
            <a:r>
              <a:rPr lang="de-DE" dirty="0" err="1" smtClean="0">
                <a:solidFill>
                  <a:schemeClr val="tx1"/>
                </a:solidFill>
                <a:cs typeface="Courier New" panose="02070309020205020404" pitchFamily="49" charset="0"/>
              </a:rPr>
              <a:t>Reinisch</a:t>
            </a:r>
            <a:r>
              <a:rPr lang="de-DE" dirty="0">
                <a:solidFill>
                  <a:schemeClr val="tx1"/>
                </a:solidFill>
                <a:cs typeface="Courier New" panose="02070309020205020404" pitchFamily="49" charset="0"/>
              </a:rPr>
              <a:t>, </a:t>
            </a:r>
            <a:r>
              <a:rPr lang="de-DE" dirty="0" smtClean="0">
                <a:solidFill>
                  <a:schemeClr val="tx1"/>
                </a:solidFill>
                <a:cs typeface="Courier New" panose="02070309020205020404" pitchFamily="49" charset="0"/>
              </a:rPr>
              <a:t>H./Nickolaus</a:t>
            </a:r>
            <a:r>
              <a:rPr lang="de-DE" dirty="0">
                <a:solidFill>
                  <a:schemeClr val="tx1"/>
                </a:solidFill>
                <a:cs typeface="Courier New" panose="02070309020205020404" pitchFamily="49" charset="0"/>
              </a:rPr>
              <a:t>, R. </a:t>
            </a:r>
            <a:r>
              <a:rPr lang="de-DE" b="0" dirty="0">
                <a:solidFill>
                  <a:schemeClr val="tx1"/>
                </a:solidFill>
                <a:cs typeface="Courier New" panose="02070309020205020404" pitchFamily="49" charset="0"/>
              </a:rPr>
              <a:t>(2010). Handbuch Berufs- und </a:t>
            </a:r>
            <a:r>
              <a:rPr lang="de-DE" b="0" dirty="0" smtClean="0">
                <a:solidFill>
                  <a:schemeClr val="tx1"/>
                </a:solidFill>
                <a:cs typeface="Courier New" panose="02070309020205020404" pitchFamily="49" charset="0"/>
              </a:rPr>
              <a:t>Wirtschaftspädagogik</a:t>
            </a:r>
            <a:r>
              <a:rPr lang="de-DE" b="0" dirty="0">
                <a:solidFill>
                  <a:schemeClr val="tx1"/>
                </a:solidFill>
                <a:cs typeface="Courier New" panose="02070309020205020404" pitchFamily="49" charset="0"/>
              </a:rPr>
              <a:t>,</a:t>
            </a:r>
            <a:r>
              <a:rPr lang="de-DE" b="0" dirty="0" smtClean="0">
                <a:solidFill>
                  <a:schemeClr val="tx1"/>
                </a:solidFill>
                <a:cs typeface="Courier New" panose="02070309020205020404" pitchFamily="49" charset="0"/>
              </a:rPr>
              <a:t> Stuttgart.</a:t>
            </a:r>
          </a:p>
          <a:p>
            <a:pPr marL="361950" indent="-361950" algn="just">
              <a:lnSpc>
                <a:spcPct val="114000"/>
              </a:lnSpc>
              <a:spcAft>
                <a:spcPts val="600"/>
              </a:spcAft>
              <a:defRPr/>
            </a:pPr>
            <a:r>
              <a:rPr lang="de-DE" dirty="0">
                <a:solidFill>
                  <a:schemeClr val="tx1"/>
                </a:solidFill>
                <a:cs typeface="Courier New" panose="02070309020205020404" pitchFamily="49" charset="0"/>
              </a:rPr>
              <a:t>Reich, E. </a:t>
            </a:r>
            <a:r>
              <a:rPr lang="de-DE" b="0" dirty="0">
                <a:solidFill>
                  <a:schemeClr val="tx1"/>
                </a:solidFill>
                <a:cs typeface="Courier New" panose="02070309020205020404" pitchFamily="49" charset="0"/>
              </a:rPr>
              <a:t>(2005). Denken und Lernen. Hirnforschung und pädagogische </a:t>
            </a:r>
            <a:r>
              <a:rPr lang="de-DE" b="0" dirty="0" smtClean="0">
                <a:solidFill>
                  <a:schemeClr val="tx1"/>
                </a:solidFill>
                <a:cs typeface="Courier New" panose="02070309020205020404" pitchFamily="49" charset="0"/>
              </a:rPr>
              <a:t>Praxis, Darmstadt.</a:t>
            </a:r>
          </a:p>
          <a:p>
            <a:pPr marL="361950" indent="-361950" algn="just">
              <a:lnSpc>
                <a:spcPct val="114000"/>
              </a:lnSpc>
              <a:spcAft>
                <a:spcPts val="600"/>
              </a:spcAft>
              <a:defRPr/>
            </a:pPr>
            <a:r>
              <a:rPr lang="de-DE" dirty="0">
                <a:solidFill>
                  <a:schemeClr val="tx1"/>
                </a:solidFill>
                <a:cs typeface="Courier New" panose="02070309020205020404" pitchFamily="49" charset="0"/>
              </a:rPr>
              <a:t>Seifried, J./</a:t>
            </a:r>
            <a:r>
              <a:rPr lang="de-DE" dirty="0" err="1">
                <a:solidFill>
                  <a:schemeClr val="tx1"/>
                </a:solidFill>
                <a:cs typeface="Courier New" panose="02070309020205020404" pitchFamily="49" charset="0"/>
              </a:rPr>
              <a:t>Türling</a:t>
            </a:r>
            <a:r>
              <a:rPr lang="de-DE" dirty="0">
                <a:solidFill>
                  <a:schemeClr val="tx1"/>
                </a:solidFill>
                <a:cs typeface="Courier New" panose="02070309020205020404" pitchFamily="49" charset="0"/>
              </a:rPr>
              <a:t>, J.M./Wünsche, C. </a:t>
            </a:r>
            <a:r>
              <a:rPr lang="de-DE" b="0" dirty="0">
                <a:solidFill>
                  <a:schemeClr val="tx1"/>
                </a:solidFill>
                <a:cs typeface="Courier New" panose="02070309020205020404" pitchFamily="49" charset="0"/>
              </a:rPr>
              <a:t>(2009). Methodische </a:t>
            </a:r>
            <a:r>
              <a:rPr lang="de-DE" b="0" dirty="0" smtClean="0">
                <a:solidFill>
                  <a:schemeClr val="tx1"/>
                </a:solidFill>
                <a:cs typeface="Courier New" panose="02070309020205020404" pitchFamily="49" charset="0"/>
              </a:rPr>
              <a:t>Grundentscheidung und </a:t>
            </a:r>
            <a:r>
              <a:rPr lang="de-DE" b="0" dirty="0">
                <a:solidFill>
                  <a:schemeClr val="tx1"/>
                </a:solidFill>
                <a:cs typeface="Courier New" panose="02070309020205020404" pitchFamily="49" charset="0"/>
              </a:rPr>
              <a:t>Lernmotivation – ein Überblick über die Befundlage im kaufmännischen </a:t>
            </a:r>
            <a:r>
              <a:rPr lang="de-DE" b="0" dirty="0" smtClean="0">
                <a:solidFill>
                  <a:schemeClr val="tx1"/>
                </a:solidFill>
                <a:cs typeface="Courier New" panose="02070309020205020404" pitchFamily="49" charset="0"/>
              </a:rPr>
              <a:t>Unterricht, in</a:t>
            </a:r>
            <a:r>
              <a:rPr lang="de-DE" b="0" dirty="0">
                <a:solidFill>
                  <a:schemeClr val="tx1"/>
                </a:solidFill>
                <a:cs typeface="Courier New" panose="02070309020205020404" pitchFamily="49" charset="0"/>
              </a:rPr>
              <a:t>: Wirtschaft und Erziehung, H. 11/2009.</a:t>
            </a:r>
          </a:p>
          <a:p>
            <a:pPr marL="361950" indent="-361950" algn="just">
              <a:lnSpc>
                <a:spcPct val="114000"/>
              </a:lnSpc>
              <a:spcAft>
                <a:spcPts val="600"/>
              </a:spcAft>
              <a:defRPr/>
            </a:pPr>
            <a:r>
              <a:rPr lang="de-DE" dirty="0">
                <a:solidFill>
                  <a:schemeClr val="tx1"/>
                </a:solidFill>
                <a:cs typeface="Courier New" panose="02070309020205020404" pitchFamily="49" charset="0"/>
              </a:rPr>
              <a:t>Speth, H./Berner, S. </a:t>
            </a:r>
            <a:r>
              <a:rPr lang="de-DE" b="0" dirty="0">
                <a:solidFill>
                  <a:schemeClr val="tx1"/>
                </a:solidFill>
                <a:cs typeface="Courier New" panose="02070309020205020404" pitchFamily="49" charset="0"/>
              </a:rPr>
              <a:t>(2016). Theorie und Praxis des Wirtschaftsunterrichts. Eine </a:t>
            </a:r>
            <a:r>
              <a:rPr lang="de-DE" b="0" dirty="0" smtClean="0">
                <a:solidFill>
                  <a:schemeClr val="tx1"/>
                </a:solidFill>
                <a:cs typeface="Courier New" panose="02070309020205020404" pitchFamily="49" charset="0"/>
              </a:rPr>
              <a:t>Fachdidaktik, </a:t>
            </a:r>
            <a:r>
              <a:rPr lang="de-DE" b="0" dirty="0">
                <a:solidFill>
                  <a:schemeClr val="tx1"/>
                </a:solidFill>
                <a:cs typeface="Courier New" panose="02070309020205020404" pitchFamily="49" charset="0"/>
              </a:rPr>
              <a:t>Rinteln.</a:t>
            </a:r>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34</a:t>
            </a:fld>
            <a:endParaRPr lang="de-DE" dirty="0"/>
          </a:p>
        </p:txBody>
      </p:sp>
      <p:sp>
        <p:nvSpPr>
          <p:cNvPr id="6" name="Datumsplatzhalter 5"/>
          <p:cNvSpPr>
            <a:spLocks noGrp="1"/>
          </p:cNvSpPr>
          <p:nvPr>
            <p:ph type="dt" sz="half" idx="2"/>
          </p:nvPr>
        </p:nvSpPr>
        <p:spPr/>
        <p:txBody>
          <a:bodyPr/>
          <a:lstStyle/>
          <a:p>
            <a:r>
              <a:rPr lang="de-DE" dirty="0"/>
              <a:t>10.10.2017</a:t>
            </a:r>
          </a:p>
        </p:txBody>
      </p:sp>
    </p:spTree>
    <p:extLst>
      <p:ext uri="{BB962C8B-B14F-4D97-AF65-F5344CB8AC3E}">
        <p14:creationId xmlns:p14="http://schemas.microsoft.com/office/powerpoint/2010/main" val="2290453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313217" y="192013"/>
            <a:ext cx="8490541" cy="792088"/>
          </a:xfrm>
        </p:spPr>
        <p:txBody>
          <a:bodyPr/>
          <a:lstStyle/>
          <a:p>
            <a:r>
              <a:rPr lang="de-DE" dirty="0" smtClean="0"/>
              <a:t>Agenda</a:t>
            </a:r>
            <a:r>
              <a:rPr lang="ru-RU" dirty="0"/>
              <a:t> </a:t>
            </a:r>
            <a:r>
              <a:rPr lang="ru-RU" dirty="0" smtClean="0">
                <a:solidFill>
                  <a:srgbClr val="002060"/>
                </a:solidFill>
              </a:rPr>
              <a:t>План</a:t>
            </a:r>
            <a:endParaRPr lang="de-DE" dirty="0">
              <a:solidFill>
                <a:srgbClr val="002060"/>
              </a:solidFill>
            </a:endParaRPr>
          </a:p>
        </p:txBody>
      </p:sp>
      <p:sp>
        <p:nvSpPr>
          <p:cNvPr id="8" name="Inhaltsplatzhalter 7"/>
          <p:cNvSpPr>
            <a:spLocks noGrp="1"/>
          </p:cNvSpPr>
          <p:nvPr>
            <p:ph idx="1"/>
          </p:nvPr>
        </p:nvSpPr>
        <p:spPr/>
        <p:txBody>
          <a:bodyPr/>
          <a:lstStyle/>
          <a:p>
            <a:pPr marL="233363" indent="-233363">
              <a:spcAft>
                <a:spcPts val="600"/>
              </a:spcAft>
              <a:buAutoNum type="arabicPeriod"/>
            </a:pPr>
            <a:r>
              <a:rPr lang="de-DE" b="0" dirty="0" smtClean="0"/>
              <a:t>Verortung </a:t>
            </a:r>
            <a:r>
              <a:rPr lang="de-DE" b="0" dirty="0"/>
              <a:t>des </a:t>
            </a:r>
            <a:r>
              <a:rPr lang="de-DE" b="0" dirty="0" smtClean="0"/>
              <a:t>Themas </a:t>
            </a:r>
            <a:r>
              <a:rPr lang="de-DE" b="0" dirty="0"/>
              <a:t>im </a:t>
            </a:r>
            <a:r>
              <a:rPr lang="de-DE" b="0" dirty="0" smtClean="0"/>
              <a:t>ITE-VET-Projekt</a:t>
            </a:r>
          </a:p>
          <a:p>
            <a:pPr indent="233363">
              <a:spcAft>
                <a:spcPts val="600"/>
              </a:spcAft>
            </a:pPr>
            <a:r>
              <a:rPr lang="uk-UA" b="0" dirty="0" smtClean="0">
                <a:solidFill>
                  <a:srgbClr val="002060"/>
                </a:solidFill>
              </a:rPr>
              <a:t>Важливість теми в </a:t>
            </a:r>
            <a:r>
              <a:rPr lang="de-DE" b="0" dirty="0" smtClean="0">
                <a:solidFill>
                  <a:srgbClr val="002060"/>
                </a:solidFill>
              </a:rPr>
              <a:t>ITE-VET</a:t>
            </a:r>
            <a:r>
              <a:rPr lang="uk-UA" b="0" dirty="0" smtClean="0">
                <a:solidFill>
                  <a:srgbClr val="002060"/>
                </a:solidFill>
              </a:rPr>
              <a:t> проекті</a:t>
            </a:r>
            <a:endParaRPr lang="de-DE" b="0" dirty="0" smtClean="0">
              <a:solidFill>
                <a:srgbClr val="002060"/>
              </a:solidFill>
            </a:endParaRPr>
          </a:p>
          <a:p>
            <a:pPr>
              <a:spcAft>
                <a:spcPts val="600"/>
              </a:spcAft>
            </a:pPr>
            <a:r>
              <a:rPr lang="de-DE" dirty="0" smtClean="0"/>
              <a:t>2. </a:t>
            </a:r>
            <a:r>
              <a:rPr lang="de-DE" sz="1800" dirty="0" smtClean="0"/>
              <a:t>Fachdidaktik als wissenschaftliche Disziplin</a:t>
            </a:r>
            <a:endParaRPr lang="ru-RU" sz="1800" dirty="0" smtClean="0"/>
          </a:p>
          <a:p>
            <a:pPr indent="233363">
              <a:spcAft>
                <a:spcPts val="600"/>
              </a:spcAft>
            </a:pPr>
            <a:r>
              <a:rPr lang="ru-RU" sz="1800" dirty="0" smtClean="0">
                <a:solidFill>
                  <a:srgbClr val="002060"/>
                </a:solidFill>
              </a:rPr>
              <a:t>Методика навчання як </a:t>
            </a:r>
            <a:r>
              <a:rPr lang="ru-RU" sz="1800" dirty="0" err="1" smtClean="0">
                <a:solidFill>
                  <a:srgbClr val="002060"/>
                </a:solidFill>
              </a:rPr>
              <a:t>наукова</a:t>
            </a:r>
            <a:r>
              <a:rPr lang="ru-RU" sz="1800" dirty="0" smtClean="0">
                <a:solidFill>
                  <a:srgbClr val="002060"/>
                </a:solidFill>
              </a:rPr>
              <a:t> </a:t>
            </a:r>
            <a:r>
              <a:rPr lang="ru-RU" sz="1800" dirty="0" err="1" smtClean="0">
                <a:solidFill>
                  <a:srgbClr val="002060"/>
                </a:solidFill>
              </a:rPr>
              <a:t>дисципліна</a:t>
            </a:r>
            <a:r>
              <a:rPr lang="ru-RU" sz="1800" dirty="0" smtClean="0">
                <a:solidFill>
                  <a:srgbClr val="002060"/>
                </a:solidFill>
              </a:rPr>
              <a:t> </a:t>
            </a:r>
            <a:endParaRPr lang="de-DE" sz="1800" dirty="0">
              <a:solidFill>
                <a:srgbClr val="002060"/>
              </a:solidFill>
            </a:endParaRPr>
          </a:p>
          <a:p>
            <a:pPr>
              <a:spcAft>
                <a:spcPts val="600"/>
              </a:spcAft>
            </a:pPr>
            <a:r>
              <a:rPr lang="de-DE" b="0" dirty="0" smtClean="0"/>
              <a:t>3. Fachdidaktik </a:t>
            </a:r>
            <a:r>
              <a:rPr lang="de-DE" b="0" dirty="0"/>
              <a:t>Wirtschaftslehre</a:t>
            </a:r>
            <a:endParaRPr lang="ru-RU" b="0" dirty="0"/>
          </a:p>
          <a:p>
            <a:pPr indent="233363">
              <a:spcAft>
                <a:spcPts val="600"/>
              </a:spcAft>
            </a:pPr>
            <a:r>
              <a:rPr lang="ru-RU" b="0" dirty="0" smtClean="0">
                <a:solidFill>
                  <a:srgbClr val="002060"/>
                </a:solidFill>
              </a:rPr>
              <a:t>Методика навчання економіки</a:t>
            </a:r>
            <a:endParaRPr lang="de-DE" b="0" dirty="0">
              <a:solidFill>
                <a:srgbClr val="002060"/>
              </a:solidFill>
            </a:endParaRPr>
          </a:p>
          <a:p>
            <a:pPr>
              <a:spcAft>
                <a:spcPts val="600"/>
              </a:spcAft>
            </a:pPr>
            <a:r>
              <a:rPr lang="de-DE" b="0" dirty="0" smtClean="0"/>
              <a:t>4. </a:t>
            </a:r>
            <a:r>
              <a:rPr lang="de-DE" b="0" dirty="0" smtClean="0">
                <a:solidFill>
                  <a:srgbClr val="009AD1"/>
                </a:solidFill>
              </a:rPr>
              <a:t>Handlungsorientierter</a:t>
            </a:r>
            <a:r>
              <a:rPr lang="de-DE" b="0" dirty="0" smtClean="0"/>
              <a:t> </a:t>
            </a:r>
            <a:r>
              <a:rPr lang="de-DE" b="0" dirty="0"/>
              <a:t>Unterricht</a:t>
            </a:r>
            <a:endParaRPr lang="ru-RU" b="0" dirty="0"/>
          </a:p>
          <a:p>
            <a:pPr indent="233363">
              <a:spcAft>
                <a:spcPts val="600"/>
              </a:spcAft>
            </a:pPr>
            <a:r>
              <a:rPr lang="uk-UA" b="0" dirty="0" smtClean="0">
                <a:solidFill>
                  <a:srgbClr val="002060"/>
                </a:solidFill>
              </a:rPr>
              <a:t>Напрями орієнтації навчання</a:t>
            </a:r>
            <a:endParaRPr lang="de-DE" b="0" dirty="0">
              <a:solidFill>
                <a:srgbClr val="002060"/>
              </a:solidFill>
            </a:endParaRPr>
          </a:p>
          <a:p>
            <a:pPr>
              <a:spcAft>
                <a:spcPts val="600"/>
              </a:spcAft>
            </a:pPr>
            <a:r>
              <a:rPr lang="de-DE" b="0" dirty="0" smtClean="0"/>
              <a:t>5. Schlussfolgerungen </a:t>
            </a:r>
            <a:r>
              <a:rPr lang="de-DE" b="0" dirty="0"/>
              <a:t>für die berufliche </a:t>
            </a:r>
            <a:r>
              <a:rPr lang="de-DE" b="0" dirty="0" smtClean="0"/>
              <a:t>Lehrerbildung</a:t>
            </a:r>
            <a:endParaRPr lang="uk-UA" b="0" dirty="0" smtClean="0"/>
          </a:p>
          <a:p>
            <a:pPr indent="223838">
              <a:spcAft>
                <a:spcPts val="600"/>
              </a:spcAft>
            </a:pPr>
            <a:r>
              <a:rPr lang="uk-UA" b="0" dirty="0" smtClean="0">
                <a:solidFill>
                  <a:srgbClr val="002060"/>
                </a:solidFill>
              </a:rPr>
              <a:t>Рекомендації для покращення професійної педагогічної освіти </a:t>
            </a:r>
            <a:endParaRPr lang="de-DE" b="0" dirty="0">
              <a:solidFill>
                <a:srgbClr val="002060"/>
              </a:solidFill>
            </a:endParaRPr>
          </a:p>
          <a:p>
            <a:pPr>
              <a:spcAft>
                <a:spcPts val="600"/>
              </a:spcAft>
            </a:pPr>
            <a:endParaRPr lang="de-DE" dirty="0"/>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4</a:t>
            </a:fld>
            <a:endParaRPr lang="de-DE" dirty="0"/>
          </a:p>
        </p:txBody>
      </p:sp>
      <p:sp>
        <p:nvSpPr>
          <p:cNvPr id="6" name="Datumsplatzhalter 5"/>
          <p:cNvSpPr>
            <a:spLocks noGrp="1"/>
          </p:cNvSpPr>
          <p:nvPr>
            <p:ph type="dt" sz="half" idx="2"/>
          </p:nvPr>
        </p:nvSpPr>
        <p:spPr/>
        <p:txBody>
          <a:bodyPr/>
          <a:lstStyle/>
          <a:p>
            <a:r>
              <a:rPr lang="de-DE" dirty="0"/>
              <a:t>10.10.2017</a:t>
            </a:r>
          </a:p>
        </p:txBody>
      </p:sp>
      <p:pic>
        <p:nvPicPr>
          <p:cNvPr id="9" name="Picture 2" descr="D:\Users\user\Desktop\Grafiken für Präsis_kostenlose Downloads\clock-163202_6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4812" y="404664"/>
            <a:ext cx="2130376" cy="150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62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202645"/>
            <a:ext cx="8490541" cy="792088"/>
          </a:xfrm>
        </p:spPr>
        <p:txBody>
          <a:bodyPr/>
          <a:lstStyle/>
          <a:p>
            <a:r>
              <a:rPr lang="de-DE" dirty="0" smtClean="0"/>
              <a:t>Allgemeine Didaktik  </a:t>
            </a:r>
            <a:r>
              <a:rPr lang="ru-RU" dirty="0" err="1" smtClean="0"/>
              <a:t>Загальна</a:t>
            </a:r>
            <a:r>
              <a:rPr lang="ru-RU" dirty="0" smtClean="0"/>
              <a:t> дидактика</a:t>
            </a:r>
            <a:endParaRPr lang="de-DE" dirty="0"/>
          </a:p>
        </p:txBody>
      </p:sp>
      <p:sp>
        <p:nvSpPr>
          <p:cNvPr id="4" name="Fußzeilenplatzhalter 3"/>
          <p:cNvSpPr>
            <a:spLocks noGrp="1"/>
          </p:cNvSpPr>
          <p:nvPr>
            <p:ph type="ftr" sz="quarter" idx="3"/>
          </p:nvPr>
        </p:nvSpPr>
        <p:spPr/>
        <p:txBody>
          <a:bodyPr/>
          <a:lstStyle/>
          <a:p>
            <a:r>
              <a:rPr lang="de-DE" dirty="0" smtClean="0"/>
              <a:t>Dozentenschulung in Lemberg, 10.-12.10.2017</a:t>
            </a:r>
            <a:endParaRPr lang="de-DE" dirty="0"/>
          </a:p>
        </p:txBody>
      </p:sp>
      <p:sp>
        <p:nvSpPr>
          <p:cNvPr id="5" name="Foliennummernplatzhalter 4"/>
          <p:cNvSpPr>
            <a:spLocks noGrp="1"/>
          </p:cNvSpPr>
          <p:nvPr>
            <p:ph type="sldNum" sz="quarter" idx="4"/>
          </p:nvPr>
        </p:nvSpPr>
        <p:spPr/>
        <p:txBody>
          <a:bodyPr/>
          <a:lstStyle/>
          <a:p>
            <a:fld id="{C05EE493-AD2E-4872-B2F6-8F12A747F0A5}" type="slidenum">
              <a:rPr lang="de-DE" smtClean="0"/>
              <a:pPr/>
              <a:t>5</a:t>
            </a:fld>
            <a:endParaRPr lang="de-DE" dirty="0"/>
          </a:p>
        </p:txBody>
      </p:sp>
      <p:sp>
        <p:nvSpPr>
          <p:cNvPr id="6" name="Datumsplatzhalter 5"/>
          <p:cNvSpPr>
            <a:spLocks noGrp="1"/>
          </p:cNvSpPr>
          <p:nvPr>
            <p:ph type="dt" sz="half" idx="2"/>
          </p:nvPr>
        </p:nvSpPr>
        <p:spPr/>
        <p:txBody>
          <a:bodyPr/>
          <a:lstStyle/>
          <a:p>
            <a:r>
              <a:rPr lang="de-DE" smtClean="0"/>
              <a:t>10.10.2017</a:t>
            </a:r>
            <a:endParaRPr lang="de-DE" dirty="0"/>
          </a:p>
        </p:txBody>
      </p:sp>
      <p:graphicFrame>
        <p:nvGraphicFramePr>
          <p:cNvPr id="8" name="Diagramm 7"/>
          <p:cNvGraphicFramePr/>
          <p:nvPr>
            <p:extLst>
              <p:ext uri="{D42A27DB-BD31-4B8C-83A1-F6EECF244321}">
                <p14:modId xmlns:p14="http://schemas.microsoft.com/office/powerpoint/2010/main" val="2529129797"/>
              </p:ext>
            </p:extLst>
          </p:nvPr>
        </p:nvGraphicFramePr>
        <p:xfrm>
          <a:off x="1619672" y="908720"/>
          <a:ext cx="7392144"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hteck 9"/>
          <p:cNvSpPr/>
          <p:nvPr/>
        </p:nvSpPr>
        <p:spPr>
          <a:xfrm>
            <a:off x="6588224" y="6145559"/>
            <a:ext cx="2372765" cy="307777"/>
          </a:xfrm>
          <a:prstGeom prst="rect">
            <a:avLst/>
          </a:prstGeom>
        </p:spPr>
        <p:txBody>
          <a:bodyPr wrap="none">
            <a:spAutoFit/>
          </a:bodyPr>
          <a:lstStyle/>
          <a:p>
            <a:pPr algn="r"/>
            <a:r>
              <a:rPr lang="de-DE" sz="1400" kern="0" dirty="0" smtClean="0"/>
              <a:t>(Speth/Berner</a:t>
            </a:r>
            <a:r>
              <a:rPr lang="de-DE" sz="1400" kern="0" dirty="0"/>
              <a:t>, 2016, S. </a:t>
            </a:r>
            <a:r>
              <a:rPr lang="de-DE" sz="1400" kern="0" dirty="0" smtClean="0"/>
              <a:t>12)</a:t>
            </a:r>
            <a:endParaRPr lang="de-DE" sz="1400" dirty="0"/>
          </a:p>
        </p:txBody>
      </p:sp>
      <p:sp>
        <p:nvSpPr>
          <p:cNvPr id="3" name="Textfeld 2"/>
          <p:cNvSpPr txBox="1"/>
          <p:nvPr/>
        </p:nvSpPr>
        <p:spPr>
          <a:xfrm>
            <a:off x="323528" y="908720"/>
            <a:ext cx="3672408" cy="1200329"/>
          </a:xfrm>
          <a:prstGeom prst="rect">
            <a:avLst/>
          </a:prstGeom>
          <a:noFill/>
        </p:spPr>
        <p:txBody>
          <a:bodyPr wrap="square" rtlCol="0">
            <a:spAutoFit/>
          </a:bodyPr>
          <a:lstStyle/>
          <a:p>
            <a:r>
              <a:rPr lang="de-DE" dirty="0" smtClean="0"/>
              <a:t>Didaktik als Wissenschaft des…</a:t>
            </a:r>
          </a:p>
          <a:p>
            <a:r>
              <a:rPr lang="ru-RU" dirty="0" smtClean="0">
                <a:solidFill>
                  <a:srgbClr val="002060"/>
                </a:solidFill>
              </a:rPr>
              <a:t>Дидактика, як </a:t>
            </a:r>
            <a:r>
              <a:rPr lang="ru-RU" dirty="0" err="1" smtClean="0">
                <a:solidFill>
                  <a:srgbClr val="002060"/>
                </a:solidFill>
              </a:rPr>
              <a:t>наукова</a:t>
            </a:r>
            <a:r>
              <a:rPr lang="ru-RU" dirty="0" smtClean="0">
                <a:solidFill>
                  <a:srgbClr val="002060"/>
                </a:solidFill>
              </a:rPr>
              <a:t> </a:t>
            </a:r>
            <a:r>
              <a:rPr lang="ru-RU" dirty="0" err="1" smtClean="0">
                <a:solidFill>
                  <a:srgbClr val="002060"/>
                </a:solidFill>
              </a:rPr>
              <a:t>дисципліна</a:t>
            </a:r>
            <a:r>
              <a:rPr lang="ru-RU" dirty="0" smtClean="0">
                <a:solidFill>
                  <a:srgbClr val="002060"/>
                </a:solidFill>
              </a:rPr>
              <a:t> - </a:t>
            </a:r>
            <a:r>
              <a:rPr lang="ru-RU" dirty="0" err="1" smtClean="0">
                <a:solidFill>
                  <a:srgbClr val="002060"/>
                </a:solidFill>
              </a:rPr>
              <a:t>це</a:t>
            </a:r>
            <a:endParaRPr lang="de-DE" dirty="0" smtClean="0">
              <a:solidFill>
                <a:srgbClr val="002060"/>
              </a:solidFill>
            </a:endParaRPr>
          </a:p>
          <a:p>
            <a:endParaRPr lang="de-DE" dirty="0"/>
          </a:p>
        </p:txBody>
      </p:sp>
    </p:spTree>
    <p:extLst>
      <p:ext uri="{BB962C8B-B14F-4D97-AF65-F5344CB8AC3E}">
        <p14:creationId xmlns:p14="http://schemas.microsoft.com/office/powerpoint/2010/main" val="559784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8490541" cy="792088"/>
          </a:xfrm>
        </p:spPr>
        <p:txBody>
          <a:bodyPr/>
          <a:lstStyle/>
          <a:p>
            <a:r>
              <a:rPr lang="de-DE" dirty="0" smtClean="0"/>
              <a:t>Allgemeine Didaktik und Fachdidaktik</a:t>
            </a:r>
            <a:r>
              <a:rPr lang="de-DE" dirty="0" smtClean="0">
                <a:solidFill>
                  <a:srgbClr val="C00000"/>
                </a:solidFill>
              </a:rPr>
              <a:t> </a:t>
            </a:r>
            <a:br>
              <a:rPr lang="de-DE" dirty="0" smtClean="0">
                <a:solidFill>
                  <a:srgbClr val="C00000"/>
                </a:solidFill>
              </a:rPr>
            </a:br>
            <a:r>
              <a:rPr lang="ru-RU" dirty="0" err="1" smtClean="0"/>
              <a:t>Загальна</a:t>
            </a:r>
            <a:r>
              <a:rPr lang="ru-RU" dirty="0" smtClean="0"/>
              <a:t> дидактика та методика навчання</a:t>
            </a:r>
            <a:r>
              <a:rPr lang="de-DE" dirty="0"/>
              <a:t/>
            </a:r>
            <a:br>
              <a:rPr lang="de-DE" dirty="0"/>
            </a:br>
            <a:endParaRPr lang="de-DE" dirty="0">
              <a:solidFill>
                <a:srgbClr val="C00000"/>
              </a:solidFill>
            </a:endParaRPr>
          </a:p>
        </p:txBody>
      </p:sp>
      <p:sp>
        <p:nvSpPr>
          <p:cNvPr id="4" name="Fußzeilenplatzhalter 3"/>
          <p:cNvSpPr>
            <a:spLocks noGrp="1"/>
          </p:cNvSpPr>
          <p:nvPr>
            <p:ph type="ftr" sz="quarter" idx="3"/>
          </p:nvPr>
        </p:nvSpPr>
        <p:spPr/>
        <p:txBody>
          <a:bodyPr/>
          <a:lstStyle/>
          <a:p>
            <a:r>
              <a:rPr lang="de-DE" smtClean="0"/>
              <a:t>Dozentenschulung in Lemberg, 10.-12.10.2017</a:t>
            </a:r>
            <a:endParaRPr lang="de-DE" dirty="0"/>
          </a:p>
        </p:txBody>
      </p:sp>
      <p:sp>
        <p:nvSpPr>
          <p:cNvPr id="5" name="Foliennummernplatzhalter 4"/>
          <p:cNvSpPr>
            <a:spLocks noGrp="1"/>
          </p:cNvSpPr>
          <p:nvPr>
            <p:ph type="sldNum" sz="quarter" idx="4"/>
          </p:nvPr>
        </p:nvSpPr>
        <p:spPr/>
        <p:txBody>
          <a:bodyPr/>
          <a:lstStyle/>
          <a:p>
            <a:fld id="{C05EE493-AD2E-4872-B2F6-8F12A747F0A5}" type="slidenum">
              <a:rPr lang="de-DE" smtClean="0"/>
              <a:pPr/>
              <a:t>6</a:t>
            </a:fld>
            <a:endParaRPr lang="de-DE" dirty="0"/>
          </a:p>
        </p:txBody>
      </p:sp>
      <p:sp>
        <p:nvSpPr>
          <p:cNvPr id="6" name="Datumsplatzhalter 5"/>
          <p:cNvSpPr>
            <a:spLocks noGrp="1"/>
          </p:cNvSpPr>
          <p:nvPr>
            <p:ph type="dt" sz="half" idx="2"/>
          </p:nvPr>
        </p:nvSpPr>
        <p:spPr/>
        <p:txBody>
          <a:bodyPr/>
          <a:lstStyle/>
          <a:p>
            <a:r>
              <a:rPr lang="de-DE" smtClean="0"/>
              <a:t>10.10.2017</a:t>
            </a:r>
            <a:endParaRPr lang="de-DE" dirty="0"/>
          </a:p>
        </p:txBody>
      </p:sp>
      <p:sp>
        <p:nvSpPr>
          <p:cNvPr id="7" name="Inhaltsplatzhalter 2"/>
          <p:cNvSpPr>
            <a:spLocks noGrp="1"/>
          </p:cNvSpPr>
          <p:nvPr>
            <p:ph idx="1"/>
          </p:nvPr>
        </p:nvSpPr>
        <p:spPr>
          <a:xfrm>
            <a:off x="323850" y="1268760"/>
            <a:ext cx="8496300" cy="4824065"/>
          </a:xfrm>
        </p:spPr>
        <p:txBody>
          <a:bodyPr/>
          <a:lstStyle/>
          <a:p>
            <a:pPr>
              <a:lnSpc>
                <a:spcPct val="150000"/>
              </a:lnSpc>
            </a:pPr>
            <a:r>
              <a:rPr lang="de-DE" b="0" dirty="0" smtClean="0">
                <a:solidFill>
                  <a:schemeClr val="tx1"/>
                </a:solidFill>
              </a:rPr>
              <a:t>„Unter Didaktik verstehe ich ein als Strukturmodell konzipiertes System </a:t>
            </a:r>
          </a:p>
          <a:p>
            <a:pPr>
              <a:lnSpc>
                <a:spcPct val="150000"/>
              </a:lnSpc>
            </a:pPr>
            <a:r>
              <a:rPr lang="de-DE" b="0" u="sng" dirty="0" smtClean="0">
                <a:solidFill>
                  <a:schemeClr val="tx1"/>
                </a:solidFill>
              </a:rPr>
              <a:t>von Bedingungen und interdependenten Entscheidungen</a:t>
            </a:r>
            <a:r>
              <a:rPr lang="de-DE" b="0" dirty="0" smtClean="0">
                <a:solidFill>
                  <a:schemeClr val="tx1"/>
                </a:solidFill>
              </a:rPr>
              <a:t>, das darauf abzielt, für alle </a:t>
            </a:r>
            <a:r>
              <a:rPr lang="de-DE" b="0" u="sng" dirty="0" smtClean="0">
                <a:solidFill>
                  <a:schemeClr val="tx1"/>
                </a:solidFill>
              </a:rPr>
              <a:t>Formen systematischen und zielgerichteten Lehrens</a:t>
            </a:r>
            <a:r>
              <a:rPr lang="de-DE" b="0" dirty="0" smtClean="0">
                <a:solidFill>
                  <a:schemeClr val="tx1"/>
                </a:solidFill>
              </a:rPr>
              <a:t>  und des sich hieraus auf allen Stufen vollziehenden Lernens</a:t>
            </a:r>
            <a:r>
              <a:rPr lang="de-DE" b="0" dirty="0" smtClean="0">
                <a:solidFill>
                  <a:srgbClr val="C00000"/>
                </a:solidFill>
              </a:rPr>
              <a:t>, die sich auf das durch eine Bezugs-(Berufs-)</a:t>
            </a:r>
            <a:r>
              <a:rPr lang="de-DE" b="0" dirty="0" err="1" smtClean="0">
                <a:solidFill>
                  <a:srgbClr val="C00000"/>
                </a:solidFill>
              </a:rPr>
              <a:t>wissenschaft</a:t>
            </a:r>
            <a:r>
              <a:rPr lang="de-DE" b="0" dirty="0" smtClean="0">
                <a:solidFill>
                  <a:srgbClr val="C00000"/>
                </a:solidFill>
              </a:rPr>
              <a:t> abgegrenzte Gegenstandsfeld beziehen,</a:t>
            </a:r>
            <a:r>
              <a:rPr lang="de-DE" b="0" dirty="0" smtClean="0"/>
              <a:t> </a:t>
            </a:r>
            <a:r>
              <a:rPr lang="de-DE" b="0" u="sng" dirty="0" smtClean="0">
                <a:solidFill>
                  <a:schemeClr val="tx1"/>
                </a:solidFill>
              </a:rPr>
              <a:t>zielorientierte Vorgehensanweisungen</a:t>
            </a:r>
            <a:r>
              <a:rPr lang="de-DE" b="0" dirty="0" smtClean="0">
                <a:solidFill>
                  <a:schemeClr val="tx1"/>
                </a:solidFill>
              </a:rPr>
              <a:t> zu formulieren.“</a:t>
            </a:r>
          </a:p>
          <a:p>
            <a:pPr>
              <a:lnSpc>
                <a:spcPct val="150000"/>
              </a:lnSpc>
            </a:pPr>
            <a:endParaRPr lang="de-DE" b="0" dirty="0" smtClean="0">
              <a:solidFill>
                <a:schemeClr val="tx1"/>
              </a:solidFill>
            </a:endParaRPr>
          </a:p>
          <a:p>
            <a:pPr>
              <a:lnSpc>
                <a:spcPct val="150000"/>
              </a:lnSpc>
            </a:pPr>
            <a:r>
              <a:rPr lang="uk-UA" b="0" dirty="0" smtClean="0">
                <a:solidFill>
                  <a:srgbClr val="002060"/>
                </a:solidFill>
              </a:rPr>
              <a:t>“Під поняттям “дидактика” я розумію структурну модель системи, яка включає в себе </a:t>
            </a:r>
            <a:endParaRPr lang="de-DE" b="0" dirty="0">
              <a:solidFill>
                <a:srgbClr val="002060"/>
              </a:solidFill>
            </a:endParaRPr>
          </a:p>
          <a:p>
            <a:pPr>
              <a:lnSpc>
                <a:spcPct val="150000"/>
              </a:lnSpc>
            </a:pPr>
            <a:r>
              <a:rPr lang="ru-RU" b="0" dirty="0" err="1" smtClean="0">
                <a:solidFill>
                  <a:srgbClr val="002060"/>
                </a:solidFill>
              </a:rPr>
              <a:t>умови</a:t>
            </a:r>
            <a:r>
              <a:rPr lang="ru-RU" b="0" dirty="0" smtClean="0">
                <a:solidFill>
                  <a:srgbClr val="002060"/>
                </a:solidFill>
              </a:rPr>
              <a:t>  та </a:t>
            </a:r>
            <a:r>
              <a:rPr lang="ru-RU" b="0" dirty="0" err="1" smtClean="0">
                <a:solidFill>
                  <a:srgbClr val="002060"/>
                </a:solidFill>
              </a:rPr>
              <a:t>взаємопов’язані</a:t>
            </a:r>
            <a:r>
              <a:rPr lang="ru-RU" b="0" dirty="0" smtClean="0">
                <a:solidFill>
                  <a:srgbClr val="002060"/>
                </a:solidFill>
              </a:rPr>
              <a:t> </a:t>
            </a:r>
            <a:r>
              <a:rPr lang="ru-RU" b="0" dirty="0" err="1" smtClean="0">
                <a:solidFill>
                  <a:srgbClr val="002060"/>
                </a:solidFill>
              </a:rPr>
              <a:t>рішення</a:t>
            </a:r>
            <a:r>
              <a:rPr lang="ru-RU" b="0" dirty="0" smtClean="0">
                <a:solidFill>
                  <a:srgbClr val="002060"/>
                </a:solidFill>
              </a:rPr>
              <a:t>, </a:t>
            </a:r>
            <a:r>
              <a:rPr lang="ru-RU" b="0" dirty="0" err="1" smtClean="0">
                <a:solidFill>
                  <a:srgbClr val="002060"/>
                </a:solidFill>
              </a:rPr>
              <a:t>зорієнтовані</a:t>
            </a:r>
            <a:r>
              <a:rPr lang="ru-RU" b="0" dirty="0" smtClean="0">
                <a:solidFill>
                  <a:srgbClr val="002060"/>
                </a:solidFill>
              </a:rPr>
              <a:t> на </a:t>
            </a:r>
            <a:r>
              <a:rPr lang="ru-RU" b="0" dirty="0" err="1" smtClean="0">
                <a:solidFill>
                  <a:srgbClr val="002060"/>
                </a:solidFill>
              </a:rPr>
              <a:t>систематичне</a:t>
            </a:r>
            <a:r>
              <a:rPr lang="ru-RU" b="0" dirty="0" smtClean="0">
                <a:solidFill>
                  <a:srgbClr val="002060"/>
                </a:solidFill>
              </a:rPr>
              <a:t> та </a:t>
            </a:r>
            <a:r>
              <a:rPr lang="ru-RU" b="0" dirty="0" err="1" smtClean="0">
                <a:solidFill>
                  <a:srgbClr val="002060"/>
                </a:solidFill>
              </a:rPr>
              <a:t>цілеспрямоване</a:t>
            </a:r>
            <a:r>
              <a:rPr lang="ru-RU" b="0" dirty="0" smtClean="0">
                <a:solidFill>
                  <a:srgbClr val="002060"/>
                </a:solidFill>
              </a:rPr>
              <a:t> навчання, </a:t>
            </a:r>
            <a:r>
              <a:rPr lang="uk-UA" b="0" dirty="0" smtClean="0">
                <a:solidFill>
                  <a:srgbClr val="002060"/>
                </a:solidFill>
              </a:rPr>
              <a:t>результати якого повинні бути на всіх етапах, щодо тематики то вона обмежена лише предметом вивчення, тобто передбачається цілеспрямований підхід.</a:t>
            </a:r>
            <a:r>
              <a:rPr lang="de-DE" b="0" dirty="0" smtClean="0">
                <a:solidFill>
                  <a:srgbClr val="002060"/>
                </a:solidFill>
              </a:rPr>
              <a:t>“</a:t>
            </a:r>
            <a:endParaRPr lang="de-DE" b="0" dirty="0">
              <a:solidFill>
                <a:srgbClr val="002060"/>
              </a:solidFill>
            </a:endParaRPr>
          </a:p>
          <a:p>
            <a:pPr>
              <a:lnSpc>
                <a:spcPct val="150000"/>
              </a:lnSpc>
            </a:pPr>
            <a:endParaRPr lang="de-DE" b="0" dirty="0">
              <a:solidFill>
                <a:schemeClr val="tx1"/>
              </a:solidFill>
            </a:endParaRPr>
          </a:p>
          <a:p>
            <a:pPr>
              <a:lnSpc>
                <a:spcPct val="150000"/>
              </a:lnSpc>
            </a:pPr>
            <a:endParaRPr lang="de-DE" b="0" dirty="0" smtClean="0">
              <a:solidFill>
                <a:schemeClr val="tx1"/>
              </a:solidFill>
            </a:endParaRPr>
          </a:p>
          <a:p>
            <a:endParaRPr lang="de-DE" kern="0" dirty="0" smtClean="0"/>
          </a:p>
          <a:p>
            <a:endParaRPr lang="de-DE" dirty="0"/>
          </a:p>
        </p:txBody>
      </p:sp>
      <p:sp>
        <p:nvSpPr>
          <p:cNvPr id="8" name="Rechteck 7"/>
          <p:cNvSpPr/>
          <p:nvPr/>
        </p:nvSpPr>
        <p:spPr>
          <a:xfrm>
            <a:off x="6339759" y="6145559"/>
            <a:ext cx="2621230" cy="307777"/>
          </a:xfrm>
          <a:prstGeom prst="rect">
            <a:avLst/>
          </a:prstGeom>
        </p:spPr>
        <p:txBody>
          <a:bodyPr wrap="none">
            <a:spAutoFit/>
          </a:bodyPr>
          <a:lstStyle/>
          <a:p>
            <a:pPr algn="r"/>
            <a:r>
              <a:rPr lang="de-DE" sz="1400" kern="0" dirty="0" smtClean="0"/>
              <a:t>(Speth/Berner</a:t>
            </a:r>
            <a:r>
              <a:rPr lang="de-DE" sz="1400" kern="0" dirty="0"/>
              <a:t>, 2016, S. </a:t>
            </a:r>
            <a:r>
              <a:rPr lang="de-DE" sz="1400" kern="0" dirty="0" smtClean="0"/>
              <a:t>12/20)</a:t>
            </a:r>
            <a:endParaRPr lang="de-DE" sz="1400" dirty="0"/>
          </a:p>
        </p:txBody>
      </p:sp>
    </p:spTree>
    <p:extLst>
      <p:ext uri="{BB962C8B-B14F-4D97-AF65-F5344CB8AC3E}">
        <p14:creationId xmlns:p14="http://schemas.microsoft.com/office/powerpoint/2010/main" val="61557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b="3699"/>
          <a:stretch>
            <a:fillRect/>
          </a:stretch>
        </p:blipFill>
        <p:spPr bwMode="auto">
          <a:xfrm>
            <a:off x="838820" y="1268760"/>
            <a:ext cx="4813300"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373359" y="188640"/>
            <a:ext cx="8490541" cy="792088"/>
          </a:xfrm>
        </p:spPr>
        <p:txBody>
          <a:bodyPr/>
          <a:lstStyle/>
          <a:p>
            <a:pPr>
              <a:spcAft>
                <a:spcPts val="600"/>
              </a:spcAft>
            </a:pPr>
            <a:r>
              <a:rPr lang="de-DE" dirty="0" smtClean="0"/>
              <a:t>Fachdidaktik </a:t>
            </a:r>
            <a:r>
              <a:rPr lang="de-DE" dirty="0"/>
              <a:t>als </a:t>
            </a:r>
            <a:r>
              <a:rPr lang="de-DE" dirty="0" smtClean="0"/>
              <a:t>verbindende Disziplin unterschiedlicher Ebenen</a:t>
            </a:r>
            <a:br>
              <a:rPr lang="de-DE" dirty="0" smtClean="0"/>
            </a:br>
            <a:r>
              <a:rPr lang="ru-RU" dirty="0" err="1" smtClean="0">
                <a:solidFill>
                  <a:srgbClr val="002060"/>
                </a:solidFill>
              </a:rPr>
              <a:t>Фахова</a:t>
            </a:r>
            <a:r>
              <a:rPr lang="ru-RU" dirty="0" smtClean="0">
                <a:solidFill>
                  <a:srgbClr val="002060"/>
                </a:solidFill>
              </a:rPr>
              <a:t> дидактика як </a:t>
            </a:r>
            <a:r>
              <a:rPr lang="ru-RU" dirty="0" err="1" smtClean="0">
                <a:solidFill>
                  <a:srgbClr val="002060"/>
                </a:solidFill>
              </a:rPr>
              <a:t>спільна</a:t>
            </a:r>
            <a:r>
              <a:rPr lang="ru-RU" dirty="0" smtClean="0">
                <a:solidFill>
                  <a:srgbClr val="002060"/>
                </a:solidFill>
              </a:rPr>
              <a:t> </a:t>
            </a:r>
            <a:r>
              <a:rPr lang="ru-RU" dirty="0" err="1" smtClean="0">
                <a:solidFill>
                  <a:srgbClr val="002060"/>
                </a:solidFill>
              </a:rPr>
              <a:t>дисципліна</a:t>
            </a:r>
            <a:r>
              <a:rPr lang="ru-RU" dirty="0" smtClean="0">
                <a:solidFill>
                  <a:srgbClr val="002060"/>
                </a:solidFill>
              </a:rPr>
              <a:t> </a:t>
            </a:r>
            <a:r>
              <a:rPr lang="ru-RU" dirty="0" err="1" smtClean="0">
                <a:solidFill>
                  <a:srgbClr val="002060"/>
                </a:solidFill>
              </a:rPr>
              <a:t>різних</a:t>
            </a:r>
            <a:r>
              <a:rPr lang="ru-RU" dirty="0" smtClean="0">
                <a:solidFill>
                  <a:srgbClr val="002060"/>
                </a:solidFill>
              </a:rPr>
              <a:t> </a:t>
            </a:r>
            <a:r>
              <a:rPr lang="ru-RU" dirty="0" err="1" smtClean="0">
                <a:solidFill>
                  <a:srgbClr val="002060"/>
                </a:solidFill>
              </a:rPr>
              <a:t>рівнів</a:t>
            </a:r>
            <a:r>
              <a:rPr lang="ru-RU" dirty="0" smtClean="0">
                <a:solidFill>
                  <a:srgbClr val="002060"/>
                </a:solidFill>
              </a:rPr>
              <a:t> навчання</a:t>
            </a:r>
            <a:endParaRPr lang="de-DE" dirty="0">
              <a:solidFill>
                <a:srgbClr val="002060"/>
              </a:solidFill>
            </a:endParaRPr>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7</a:t>
            </a:fld>
            <a:endParaRPr lang="de-DE" dirty="0"/>
          </a:p>
        </p:txBody>
      </p:sp>
      <p:sp>
        <p:nvSpPr>
          <p:cNvPr id="6" name="Datumsplatzhalter 5"/>
          <p:cNvSpPr>
            <a:spLocks noGrp="1"/>
          </p:cNvSpPr>
          <p:nvPr>
            <p:ph type="dt" sz="half" idx="2"/>
          </p:nvPr>
        </p:nvSpPr>
        <p:spPr/>
        <p:txBody>
          <a:bodyPr/>
          <a:lstStyle/>
          <a:p>
            <a:r>
              <a:rPr lang="de-DE" dirty="0"/>
              <a:t>10.10.2017</a:t>
            </a:r>
          </a:p>
        </p:txBody>
      </p:sp>
      <p:sp>
        <p:nvSpPr>
          <p:cNvPr id="8" name="Rechteck 7"/>
          <p:cNvSpPr/>
          <p:nvPr/>
        </p:nvSpPr>
        <p:spPr>
          <a:xfrm>
            <a:off x="4453317" y="6145559"/>
            <a:ext cx="4511171" cy="307777"/>
          </a:xfrm>
          <a:prstGeom prst="rect">
            <a:avLst/>
          </a:prstGeom>
        </p:spPr>
        <p:txBody>
          <a:bodyPr wrap="none">
            <a:spAutoFit/>
          </a:bodyPr>
          <a:lstStyle/>
          <a:p>
            <a:pPr algn="r">
              <a:defRPr/>
            </a:pPr>
            <a:r>
              <a:rPr lang="de-DE" sz="1400" kern="0" dirty="0"/>
              <a:t>(</a:t>
            </a:r>
            <a:r>
              <a:rPr lang="de-DE" sz="1400" kern="0" dirty="0" smtClean="0"/>
              <a:t>Jank/Meyer</a:t>
            </a:r>
            <a:r>
              <a:rPr lang="de-DE" sz="1400" kern="0" dirty="0"/>
              <a:t>, 2002, </a:t>
            </a:r>
            <a:r>
              <a:rPr lang="de-DE" sz="1400" kern="0" dirty="0" smtClean="0"/>
              <a:t>S. 33; Speth/Berner, 2016, S. 18)</a:t>
            </a:r>
            <a:endParaRPr lang="de-DE" sz="1400" kern="0" dirty="0"/>
          </a:p>
        </p:txBody>
      </p:sp>
      <p:sp>
        <p:nvSpPr>
          <p:cNvPr id="3" name="Rechteck 2"/>
          <p:cNvSpPr/>
          <p:nvPr/>
        </p:nvSpPr>
        <p:spPr>
          <a:xfrm>
            <a:off x="2051720" y="2996952"/>
            <a:ext cx="2304256" cy="324036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1858714" y="1340768"/>
            <a:ext cx="2672680" cy="4968552"/>
          </a:xfrm>
          <a:prstGeom prst="rect">
            <a:avLst/>
          </a:pr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rot="16200000">
            <a:off x="2063229" y="1064245"/>
            <a:ext cx="2304256" cy="4873526"/>
          </a:xfrm>
          <a:prstGeom prst="rect">
            <a:avLst/>
          </a:prstGeom>
          <a:noFill/>
          <a:ln w="349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 name="Gruppieren 20"/>
          <p:cNvGrpSpPr/>
          <p:nvPr/>
        </p:nvGrpSpPr>
        <p:grpSpPr>
          <a:xfrm>
            <a:off x="5724128" y="1319722"/>
            <a:ext cx="3172260" cy="338554"/>
            <a:chOff x="5724128" y="1319722"/>
            <a:chExt cx="3172260" cy="338554"/>
          </a:xfrm>
        </p:grpSpPr>
        <p:sp>
          <p:nvSpPr>
            <p:cNvPr id="13" name="Rechteck 12"/>
            <p:cNvSpPr/>
            <p:nvPr/>
          </p:nvSpPr>
          <p:spPr>
            <a:xfrm rot="16200000">
              <a:off x="7166242" y="-101347"/>
              <a:ext cx="288032" cy="317226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5724129" y="1319722"/>
              <a:ext cx="2736304" cy="338554"/>
            </a:xfrm>
            <a:prstGeom prst="rect">
              <a:avLst/>
            </a:prstGeom>
            <a:noFill/>
          </p:spPr>
          <p:txBody>
            <a:bodyPr wrap="square" rtlCol="0">
              <a:spAutoFit/>
            </a:bodyPr>
            <a:lstStyle/>
            <a:p>
              <a:r>
                <a:rPr lang="de-DE" sz="1600" dirty="0" smtClean="0"/>
                <a:t>Unterrichtsebene</a:t>
              </a:r>
              <a:endParaRPr lang="de-DE" sz="1600" dirty="0"/>
            </a:p>
          </p:txBody>
        </p:sp>
      </p:grpSp>
      <p:grpSp>
        <p:nvGrpSpPr>
          <p:cNvPr id="20" name="Gruppieren 19"/>
          <p:cNvGrpSpPr/>
          <p:nvPr/>
        </p:nvGrpSpPr>
        <p:grpSpPr>
          <a:xfrm>
            <a:off x="5724128" y="2015154"/>
            <a:ext cx="3172261" cy="338554"/>
            <a:chOff x="5724128" y="1737755"/>
            <a:chExt cx="3172261" cy="338554"/>
          </a:xfrm>
        </p:grpSpPr>
        <p:sp>
          <p:nvSpPr>
            <p:cNvPr id="12" name="Rechteck 11"/>
            <p:cNvSpPr/>
            <p:nvPr/>
          </p:nvSpPr>
          <p:spPr>
            <a:xfrm rot="16200000">
              <a:off x="7166243" y="330700"/>
              <a:ext cx="288032" cy="3172261"/>
            </a:xfrm>
            <a:prstGeom prst="rect">
              <a:avLst/>
            </a:prstGeom>
            <a:noFill/>
            <a:ln w="349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5724128" y="1737755"/>
              <a:ext cx="3139773" cy="338554"/>
            </a:xfrm>
            <a:prstGeom prst="rect">
              <a:avLst/>
            </a:prstGeom>
            <a:noFill/>
          </p:spPr>
          <p:txBody>
            <a:bodyPr wrap="square" rtlCol="0">
              <a:spAutoFit/>
            </a:bodyPr>
            <a:lstStyle/>
            <a:p>
              <a:r>
                <a:rPr lang="de-DE" sz="1600" dirty="0" err="1" smtClean="0"/>
                <a:t>Erziehungswissenschaftl</a:t>
              </a:r>
              <a:r>
                <a:rPr lang="de-DE" sz="1600" dirty="0" smtClean="0"/>
                <a:t>. Ebene</a:t>
              </a:r>
              <a:endParaRPr lang="de-DE" sz="1600" dirty="0"/>
            </a:p>
          </p:txBody>
        </p:sp>
      </p:grpSp>
      <p:grpSp>
        <p:nvGrpSpPr>
          <p:cNvPr id="19" name="Gruppieren 18"/>
          <p:cNvGrpSpPr/>
          <p:nvPr/>
        </p:nvGrpSpPr>
        <p:grpSpPr>
          <a:xfrm>
            <a:off x="5724128" y="2759882"/>
            <a:ext cx="3172260" cy="338554"/>
            <a:chOff x="5724128" y="2546217"/>
            <a:chExt cx="3172260" cy="338554"/>
          </a:xfrm>
        </p:grpSpPr>
        <p:sp>
          <p:nvSpPr>
            <p:cNvPr id="11" name="Rechteck 10"/>
            <p:cNvSpPr/>
            <p:nvPr/>
          </p:nvSpPr>
          <p:spPr>
            <a:xfrm>
              <a:off x="5724128" y="2567295"/>
              <a:ext cx="3172260" cy="288000"/>
            </a:xfrm>
            <a:prstGeom prst="rect">
              <a:avLst/>
            </a:pr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5724129" y="2546217"/>
              <a:ext cx="3139771" cy="338554"/>
            </a:xfrm>
            <a:prstGeom prst="rect">
              <a:avLst/>
            </a:prstGeom>
            <a:noFill/>
          </p:spPr>
          <p:txBody>
            <a:bodyPr wrap="square" rtlCol="0">
              <a:spAutoFit/>
            </a:bodyPr>
            <a:lstStyle/>
            <a:p>
              <a:r>
                <a:rPr lang="de-DE" sz="1600" dirty="0" err="1" smtClean="0"/>
                <a:t>Fachwissenschaftl</a:t>
              </a:r>
              <a:r>
                <a:rPr lang="de-DE" sz="1600" dirty="0" smtClean="0"/>
                <a:t>. </a:t>
              </a:r>
              <a:r>
                <a:rPr lang="de-DE" sz="1600" dirty="0"/>
                <a:t>E</a:t>
              </a:r>
              <a:r>
                <a:rPr lang="de-DE" sz="1600" dirty="0" smtClean="0"/>
                <a:t>bene</a:t>
              </a:r>
              <a:endParaRPr lang="de-DE" sz="1600" dirty="0"/>
            </a:p>
          </p:txBody>
        </p:sp>
      </p:grpSp>
      <p:grpSp>
        <p:nvGrpSpPr>
          <p:cNvPr id="22" name="Gruppieren 21"/>
          <p:cNvGrpSpPr/>
          <p:nvPr/>
        </p:nvGrpSpPr>
        <p:grpSpPr>
          <a:xfrm>
            <a:off x="5724128" y="1650286"/>
            <a:ext cx="3172260" cy="338554"/>
            <a:chOff x="5724128" y="1319722"/>
            <a:chExt cx="3172260" cy="338554"/>
          </a:xfrm>
        </p:grpSpPr>
        <p:sp>
          <p:nvSpPr>
            <p:cNvPr id="23" name="Rechteck 22"/>
            <p:cNvSpPr/>
            <p:nvPr/>
          </p:nvSpPr>
          <p:spPr>
            <a:xfrm rot="16200000">
              <a:off x="7166242" y="-101347"/>
              <a:ext cx="288032" cy="317226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Textfeld 23"/>
            <p:cNvSpPr txBox="1"/>
            <p:nvPr/>
          </p:nvSpPr>
          <p:spPr>
            <a:xfrm>
              <a:off x="5724129" y="1319722"/>
              <a:ext cx="2736304" cy="338554"/>
            </a:xfrm>
            <a:prstGeom prst="rect">
              <a:avLst/>
            </a:prstGeom>
            <a:noFill/>
          </p:spPr>
          <p:txBody>
            <a:bodyPr wrap="square" rtlCol="0">
              <a:spAutoFit/>
            </a:bodyPr>
            <a:lstStyle/>
            <a:p>
              <a:r>
                <a:rPr lang="uk-UA" sz="1600" dirty="0" smtClean="0">
                  <a:solidFill>
                    <a:srgbClr val="002060"/>
                  </a:solidFill>
                </a:rPr>
                <a:t>Рівні навчання</a:t>
              </a:r>
              <a:endParaRPr lang="de-DE" sz="1600" dirty="0">
                <a:solidFill>
                  <a:srgbClr val="002060"/>
                </a:solidFill>
              </a:endParaRPr>
            </a:p>
          </p:txBody>
        </p:sp>
      </p:grpSp>
      <p:grpSp>
        <p:nvGrpSpPr>
          <p:cNvPr id="28" name="Gruppieren 27"/>
          <p:cNvGrpSpPr/>
          <p:nvPr/>
        </p:nvGrpSpPr>
        <p:grpSpPr>
          <a:xfrm>
            <a:off x="5724128" y="2370366"/>
            <a:ext cx="3172261" cy="338554"/>
            <a:chOff x="5724128" y="1737755"/>
            <a:chExt cx="3172261" cy="338554"/>
          </a:xfrm>
        </p:grpSpPr>
        <p:sp>
          <p:nvSpPr>
            <p:cNvPr id="29" name="Rechteck 28"/>
            <p:cNvSpPr/>
            <p:nvPr/>
          </p:nvSpPr>
          <p:spPr>
            <a:xfrm rot="16200000">
              <a:off x="7166243" y="330700"/>
              <a:ext cx="288032" cy="3172261"/>
            </a:xfrm>
            <a:prstGeom prst="rect">
              <a:avLst/>
            </a:prstGeom>
            <a:noFill/>
            <a:ln w="349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5724128" y="1737755"/>
              <a:ext cx="3139773" cy="338554"/>
            </a:xfrm>
            <a:prstGeom prst="rect">
              <a:avLst/>
            </a:prstGeom>
            <a:noFill/>
          </p:spPr>
          <p:txBody>
            <a:bodyPr wrap="square" rtlCol="0">
              <a:spAutoFit/>
            </a:bodyPr>
            <a:lstStyle/>
            <a:p>
              <a:r>
                <a:rPr lang="uk-UA" sz="1600" dirty="0" smtClean="0">
                  <a:solidFill>
                    <a:srgbClr val="002060"/>
                  </a:solidFill>
                </a:rPr>
                <a:t>Рівні освіти</a:t>
              </a:r>
              <a:endParaRPr lang="de-DE" sz="1600" dirty="0">
                <a:solidFill>
                  <a:srgbClr val="002060"/>
                </a:solidFill>
              </a:endParaRPr>
            </a:p>
          </p:txBody>
        </p:sp>
      </p:grpSp>
      <p:grpSp>
        <p:nvGrpSpPr>
          <p:cNvPr id="31" name="Gruppieren 30"/>
          <p:cNvGrpSpPr/>
          <p:nvPr/>
        </p:nvGrpSpPr>
        <p:grpSpPr>
          <a:xfrm>
            <a:off x="5724128" y="3119702"/>
            <a:ext cx="3172260" cy="338554"/>
            <a:chOff x="5724128" y="2546217"/>
            <a:chExt cx="3172260" cy="338554"/>
          </a:xfrm>
        </p:grpSpPr>
        <p:sp>
          <p:nvSpPr>
            <p:cNvPr id="32" name="Rechteck 31"/>
            <p:cNvSpPr/>
            <p:nvPr/>
          </p:nvSpPr>
          <p:spPr>
            <a:xfrm>
              <a:off x="5724128" y="2567295"/>
              <a:ext cx="3172260" cy="288000"/>
            </a:xfrm>
            <a:prstGeom prst="rect">
              <a:avLst/>
            </a:pr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5724129" y="2546217"/>
              <a:ext cx="3139771" cy="338554"/>
            </a:xfrm>
            <a:prstGeom prst="rect">
              <a:avLst/>
            </a:prstGeom>
            <a:noFill/>
          </p:spPr>
          <p:txBody>
            <a:bodyPr wrap="square" rtlCol="0">
              <a:spAutoFit/>
            </a:bodyPr>
            <a:lstStyle/>
            <a:p>
              <a:r>
                <a:rPr lang="uk-UA" sz="1600" dirty="0" smtClean="0">
                  <a:solidFill>
                    <a:srgbClr val="002060"/>
                  </a:solidFill>
                </a:rPr>
                <a:t>Професійно-наукові рівні</a:t>
              </a:r>
              <a:endParaRPr lang="de-DE" sz="1600" dirty="0">
                <a:solidFill>
                  <a:srgbClr val="002060"/>
                </a:solidFill>
              </a:endParaRPr>
            </a:p>
          </p:txBody>
        </p:sp>
      </p:grpSp>
      <p:cxnSp>
        <p:nvCxnSpPr>
          <p:cNvPr id="15" name="Gerade Verbindung mit Pfeil 14"/>
          <p:cNvCxnSpPr/>
          <p:nvPr/>
        </p:nvCxnSpPr>
        <p:spPr>
          <a:xfrm flipH="1" flipV="1">
            <a:off x="3923928" y="5085184"/>
            <a:ext cx="288032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echteck 33"/>
          <p:cNvSpPr/>
          <p:nvPr/>
        </p:nvSpPr>
        <p:spPr>
          <a:xfrm>
            <a:off x="6804250" y="5201810"/>
            <a:ext cx="1656183" cy="288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uk-UA" sz="1600" dirty="0" smtClean="0"/>
              <a:t>Навчальні предмети</a:t>
            </a:r>
            <a:endParaRPr lang="de-DE" sz="1600" dirty="0"/>
          </a:p>
        </p:txBody>
      </p:sp>
      <p:cxnSp>
        <p:nvCxnSpPr>
          <p:cNvPr id="36" name="Gerade Verbindung mit Pfeil 35"/>
          <p:cNvCxnSpPr/>
          <p:nvPr/>
        </p:nvCxnSpPr>
        <p:spPr>
          <a:xfrm flipH="1" flipV="1">
            <a:off x="4031940" y="3789040"/>
            <a:ext cx="3240360" cy="11521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hteck 37"/>
          <p:cNvSpPr/>
          <p:nvPr/>
        </p:nvSpPr>
        <p:spPr>
          <a:xfrm>
            <a:off x="6794932" y="4653136"/>
            <a:ext cx="1656183" cy="288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uk-UA" sz="1600" dirty="0" smtClean="0"/>
              <a:t>Фахова дидактика</a:t>
            </a:r>
            <a:endParaRPr lang="de-DE" sz="1600" dirty="0"/>
          </a:p>
        </p:txBody>
      </p:sp>
      <p:sp>
        <p:nvSpPr>
          <p:cNvPr id="39" name="Rechteck 38"/>
          <p:cNvSpPr/>
          <p:nvPr/>
        </p:nvSpPr>
        <p:spPr>
          <a:xfrm>
            <a:off x="6804250" y="4077072"/>
            <a:ext cx="1656183" cy="288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uk-UA" sz="1600" dirty="0" smtClean="0"/>
              <a:t>Предметно-наукові дисципліни</a:t>
            </a:r>
            <a:endParaRPr lang="de-DE" sz="1600" dirty="0" smtClean="0"/>
          </a:p>
          <a:p>
            <a:endParaRPr lang="de-DE" sz="1600" dirty="0"/>
          </a:p>
        </p:txBody>
      </p:sp>
      <p:cxnSp>
        <p:nvCxnSpPr>
          <p:cNvPr id="40" name="Gerade Verbindung mit Pfeil 39"/>
          <p:cNvCxnSpPr/>
          <p:nvPr/>
        </p:nvCxnSpPr>
        <p:spPr>
          <a:xfrm flipH="1" flipV="1">
            <a:off x="4283968" y="1959363"/>
            <a:ext cx="2520282" cy="22617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Rechteck 41"/>
          <p:cNvSpPr/>
          <p:nvPr/>
        </p:nvSpPr>
        <p:spPr>
          <a:xfrm>
            <a:off x="10728" y="1534064"/>
            <a:ext cx="1656183" cy="288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uk-UA" sz="1600" dirty="0" smtClean="0"/>
              <a:t>Загальна дидактика</a:t>
            </a:r>
            <a:endParaRPr lang="de-DE" sz="1600" dirty="0"/>
          </a:p>
        </p:txBody>
      </p:sp>
      <p:cxnSp>
        <p:nvCxnSpPr>
          <p:cNvPr id="43" name="Gerade Verbindung mit Pfeil 42"/>
          <p:cNvCxnSpPr/>
          <p:nvPr/>
        </p:nvCxnSpPr>
        <p:spPr>
          <a:xfrm>
            <a:off x="467544" y="1819563"/>
            <a:ext cx="585079" cy="15296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23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360416" y="188640"/>
            <a:ext cx="8568630" cy="1368152"/>
          </a:xfrm>
        </p:spPr>
        <p:txBody>
          <a:bodyPr/>
          <a:lstStyle/>
          <a:p>
            <a:r>
              <a:rPr lang="de-DE" dirty="0" smtClean="0"/>
              <a:t>Fachdidaktik als Brücke zwischen Fach- und Erziehungswissenschaft</a:t>
            </a:r>
            <a:br>
              <a:rPr lang="de-DE" dirty="0" smtClean="0"/>
            </a:br>
            <a:r>
              <a:rPr lang="uk-UA" dirty="0" smtClean="0">
                <a:solidFill>
                  <a:srgbClr val="002060"/>
                </a:solidFill>
              </a:rPr>
              <a:t>Методика навчання, як місток між освітою та наукою</a:t>
            </a:r>
            <a:endParaRPr lang="de-DE" dirty="0">
              <a:solidFill>
                <a:srgbClr val="002060"/>
              </a:solidFill>
            </a:endParaRPr>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8</a:t>
            </a:fld>
            <a:endParaRPr lang="de-DE" dirty="0"/>
          </a:p>
        </p:txBody>
      </p:sp>
      <p:sp>
        <p:nvSpPr>
          <p:cNvPr id="6" name="Datumsplatzhalter 5"/>
          <p:cNvSpPr>
            <a:spLocks noGrp="1"/>
          </p:cNvSpPr>
          <p:nvPr>
            <p:ph type="dt" sz="half" idx="2"/>
          </p:nvPr>
        </p:nvSpPr>
        <p:spPr/>
        <p:txBody>
          <a:bodyPr/>
          <a:lstStyle/>
          <a:p>
            <a:r>
              <a:rPr lang="de-DE" dirty="0"/>
              <a:t>10.10.2017</a:t>
            </a:r>
          </a:p>
        </p:txBody>
      </p:sp>
      <p:sp>
        <p:nvSpPr>
          <p:cNvPr id="15" name="Textfeld 14"/>
          <p:cNvSpPr txBox="1"/>
          <p:nvPr/>
        </p:nvSpPr>
        <p:spPr bwMode="auto">
          <a:xfrm>
            <a:off x="2234728" y="2858422"/>
            <a:ext cx="4281488" cy="369332"/>
          </a:xfrm>
          <a:prstGeom prst="rect">
            <a:avLst/>
          </a:prstGeom>
          <a:noFill/>
        </p:spPr>
        <p:txBody>
          <a:bodyPr anchor="ctr">
            <a:spAutoFit/>
          </a:bodyPr>
          <a:lstStyle/>
          <a:p>
            <a:pPr algn="ctr">
              <a:defRPr/>
            </a:pPr>
            <a:r>
              <a:rPr lang="de-DE" altLang="de-DE" dirty="0">
                <a:latin typeface="+mn-lt"/>
                <a:cs typeface="+mn-cs"/>
              </a:rPr>
              <a:t>Fachdidaktik</a:t>
            </a:r>
            <a:endParaRPr lang="de-DE" dirty="0">
              <a:latin typeface="+mn-lt"/>
              <a:cs typeface="+mn-cs"/>
            </a:endParaRPr>
          </a:p>
        </p:txBody>
      </p:sp>
      <p:sp>
        <p:nvSpPr>
          <p:cNvPr id="16" name="Textfeld 15"/>
          <p:cNvSpPr txBox="1"/>
          <p:nvPr/>
        </p:nvSpPr>
        <p:spPr bwMode="auto">
          <a:xfrm>
            <a:off x="323528" y="2712889"/>
            <a:ext cx="1644650" cy="646112"/>
          </a:xfrm>
          <a:prstGeom prst="rect">
            <a:avLst/>
          </a:prstGeom>
          <a:noFill/>
        </p:spPr>
        <p:txBody>
          <a:bodyPr>
            <a:spAutoFit/>
          </a:bodyPr>
          <a:lstStyle/>
          <a:p>
            <a:pPr>
              <a:defRPr/>
            </a:pPr>
            <a:r>
              <a:rPr lang="de-DE" sz="1800" dirty="0">
                <a:latin typeface="+mn-lt"/>
                <a:cs typeface="+mn-cs"/>
              </a:rPr>
              <a:t>Fach-</a:t>
            </a:r>
          </a:p>
          <a:p>
            <a:pPr>
              <a:defRPr/>
            </a:pPr>
            <a:r>
              <a:rPr lang="de-DE" sz="1800" dirty="0" err="1">
                <a:latin typeface="+mn-lt"/>
                <a:cs typeface="+mn-cs"/>
              </a:rPr>
              <a:t>wissenschaft</a:t>
            </a:r>
            <a:endParaRPr lang="de-DE" sz="1800" dirty="0">
              <a:latin typeface="+mn-lt"/>
              <a:cs typeface="+mn-cs"/>
            </a:endParaRPr>
          </a:p>
        </p:txBody>
      </p:sp>
      <p:sp>
        <p:nvSpPr>
          <p:cNvPr id="17" name="Textfeld 16"/>
          <p:cNvSpPr txBox="1"/>
          <p:nvPr/>
        </p:nvSpPr>
        <p:spPr bwMode="auto">
          <a:xfrm>
            <a:off x="6689403" y="2724001"/>
            <a:ext cx="1768475" cy="646113"/>
          </a:xfrm>
          <a:prstGeom prst="rect">
            <a:avLst/>
          </a:prstGeom>
          <a:noFill/>
        </p:spPr>
        <p:txBody>
          <a:bodyPr>
            <a:spAutoFit/>
          </a:bodyPr>
          <a:lstStyle/>
          <a:p>
            <a:pPr algn="r">
              <a:defRPr/>
            </a:pPr>
            <a:r>
              <a:rPr lang="de-DE" sz="1800" dirty="0">
                <a:latin typeface="+mn-lt"/>
                <a:cs typeface="+mn-cs"/>
              </a:rPr>
              <a:t>Erziehungs-</a:t>
            </a:r>
          </a:p>
          <a:p>
            <a:pPr algn="r">
              <a:defRPr/>
            </a:pPr>
            <a:r>
              <a:rPr lang="de-DE" sz="1800" dirty="0" err="1">
                <a:latin typeface="+mn-lt"/>
                <a:cs typeface="+mn-cs"/>
              </a:rPr>
              <a:t>wissenschaft</a:t>
            </a:r>
            <a:endParaRPr lang="de-DE" sz="1800" dirty="0">
              <a:latin typeface="+mn-lt"/>
              <a:cs typeface="+mn-cs"/>
            </a:endParaRPr>
          </a:p>
        </p:txBody>
      </p:sp>
      <p:sp>
        <p:nvSpPr>
          <p:cNvPr id="20" name="Pfeil nach rechts 19"/>
          <p:cNvSpPr/>
          <p:nvPr/>
        </p:nvSpPr>
        <p:spPr>
          <a:xfrm>
            <a:off x="1968633" y="2935535"/>
            <a:ext cx="1235215" cy="22304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rechts 20"/>
          <p:cNvSpPr/>
          <p:nvPr/>
        </p:nvSpPr>
        <p:spPr>
          <a:xfrm rot="10800000">
            <a:off x="5641040" y="2924423"/>
            <a:ext cx="1235215" cy="22304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25"/>
          <p:cNvCxnSpPr/>
          <p:nvPr/>
        </p:nvCxnSpPr>
        <p:spPr>
          <a:xfrm>
            <a:off x="6516216" y="3290488"/>
            <a:ext cx="18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395536" y="3290488"/>
            <a:ext cx="187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5992199" y="6145559"/>
            <a:ext cx="2972289" cy="307777"/>
          </a:xfrm>
          <a:prstGeom prst="rect">
            <a:avLst/>
          </a:prstGeom>
        </p:spPr>
        <p:txBody>
          <a:bodyPr wrap="none">
            <a:spAutoFit/>
          </a:bodyPr>
          <a:lstStyle/>
          <a:p>
            <a:pPr algn="r"/>
            <a:r>
              <a:rPr lang="de-DE" sz="1400" kern="0" dirty="0"/>
              <a:t>(Pätzold &amp; </a:t>
            </a:r>
            <a:r>
              <a:rPr lang="de-DE" sz="1400" kern="0" dirty="0" err="1"/>
              <a:t>Reinisch</a:t>
            </a:r>
            <a:r>
              <a:rPr lang="de-DE" sz="1400" kern="0" dirty="0"/>
              <a:t> , 2010, S. 160)</a:t>
            </a:r>
          </a:p>
        </p:txBody>
      </p:sp>
      <p:sp>
        <p:nvSpPr>
          <p:cNvPr id="19" name="Textfeld 18"/>
          <p:cNvSpPr txBox="1"/>
          <p:nvPr/>
        </p:nvSpPr>
        <p:spPr bwMode="auto">
          <a:xfrm>
            <a:off x="323528" y="2066558"/>
            <a:ext cx="1644650" cy="646331"/>
          </a:xfrm>
          <a:prstGeom prst="rect">
            <a:avLst/>
          </a:prstGeom>
          <a:noFill/>
        </p:spPr>
        <p:txBody>
          <a:bodyPr>
            <a:spAutoFit/>
          </a:bodyPr>
          <a:lstStyle/>
          <a:p>
            <a:pPr>
              <a:defRPr/>
            </a:pPr>
            <a:r>
              <a:rPr lang="uk-UA" dirty="0" smtClean="0">
                <a:solidFill>
                  <a:srgbClr val="002060"/>
                </a:solidFill>
              </a:rPr>
              <a:t>Наука</a:t>
            </a:r>
            <a:endParaRPr lang="de-DE" dirty="0" smtClean="0">
              <a:solidFill>
                <a:srgbClr val="002060"/>
              </a:solidFill>
            </a:endParaRPr>
          </a:p>
          <a:p>
            <a:pPr>
              <a:defRPr/>
            </a:pPr>
            <a:endParaRPr lang="de-DE" sz="1800" dirty="0">
              <a:latin typeface="+mn-lt"/>
              <a:cs typeface="+mn-cs"/>
            </a:endParaRPr>
          </a:p>
        </p:txBody>
      </p:sp>
      <p:sp>
        <p:nvSpPr>
          <p:cNvPr id="22" name="Textfeld 21"/>
          <p:cNvSpPr txBox="1"/>
          <p:nvPr/>
        </p:nvSpPr>
        <p:spPr bwMode="auto">
          <a:xfrm>
            <a:off x="3719438" y="2066557"/>
            <a:ext cx="1644650" cy="923330"/>
          </a:xfrm>
          <a:prstGeom prst="rect">
            <a:avLst/>
          </a:prstGeom>
          <a:noFill/>
        </p:spPr>
        <p:txBody>
          <a:bodyPr>
            <a:spAutoFit/>
          </a:bodyPr>
          <a:lstStyle/>
          <a:p>
            <a:pPr>
              <a:defRPr/>
            </a:pPr>
            <a:r>
              <a:rPr lang="ru-RU" dirty="0" smtClean="0">
                <a:solidFill>
                  <a:srgbClr val="002060"/>
                </a:solidFill>
              </a:rPr>
              <a:t>Методика навчання</a:t>
            </a:r>
            <a:endParaRPr lang="de-DE" dirty="0" smtClean="0">
              <a:solidFill>
                <a:srgbClr val="002060"/>
              </a:solidFill>
            </a:endParaRPr>
          </a:p>
          <a:p>
            <a:pPr>
              <a:defRPr/>
            </a:pPr>
            <a:endParaRPr lang="de-DE" sz="1800" dirty="0">
              <a:latin typeface="+mn-lt"/>
              <a:cs typeface="+mn-cs"/>
            </a:endParaRPr>
          </a:p>
        </p:txBody>
      </p:sp>
      <p:sp>
        <p:nvSpPr>
          <p:cNvPr id="23" name="Textfeld 22"/>
          <p:cNvSpPr txBox="1"/>
          <p:nvPr/>
        </p:nvSpPr>
        <p:spPr bwMode="auto">
          <a:xfrm>
            <a:off x="6928545" y="2066558"/>
            <a:ext cx="1644650" cy="646331"/>
          </a:xfrm>
          <a:prstGeom prst="rect">
            <a:avLst/>
          </a:prstGeom>
          <a:noFill/>
        </p:spPr>
        <p:txBody>
          <a:bodyPr>
            <a:spAutoFit/>
          </a:bodyPr>
          <a:lstStyle/>
          <a:p>
            <a:pPr>
              <a:defRPr/>
            </a:pPr>
            <a:r>
              <a:rPr lang="uk-UA" dirty="0" smtClean="0">
                <a:solidFill>
                  <a:srgbClr val="002060"/>
                </a:solidFill>
              </a:rPr>
              <a:t>Освіта</a:t>
            </a:r>
            <a:endParaRPr lang="de-DE" dirty="0" smtClean="0">
              <a:solidFill>
                <a:srgbClr val="002060"/>
              </a:solidFill>
            </a:endParaRPr>
          </a:p>
          <a:p>
            <a:pPr>
              <a:defRPr/>
            </a:pPr>
            <a:endParaRPr lang="de-DE" sz="1800" dirty="0">
              <a:latin typeface="+mn-lt"/>
              <a:cs typeface="+mn-cs"/>
            </a:endParaRPr>
          </a:p>
        </p:txBody>
      </p:sp>
      <p:pic>
        <p:nvPicPr>
          <p:cNvPr id="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042" y="3140968"/>
            <a:ext cx="4627572" cy="1611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74687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34" r="1" b="1369"/>
          <a:stretch/>
        </p:blipFill>
        <p:spPr bwMode="auto">
          <a:xfrm>
            <a:off x="251520" y="1196752"/>
            <a:ext cx="7391636" cy="5184576"/>
          </a:xfrm>
          <a:prstGeom prst="rect">
            <a:avLst/>
          </a:prstGeom>
          <a:solidFill>
            <a:schemeClr val="lt1">
              <a:alpha val="0"/>
            </a:schemeClr>
          </a:solidFill>
          <a:ln>
            <a:noFill/>
          </a:ln>
        </p:spPr>
      </p:pic>
      <p:sp>
        <p:nvSpPr>
          <p:cNvPr id="2" name="Titel 1"/>
          <p:cNvSpPr>
            <a:spLocks noGrp="1"/>
          </p:cNvSpPr>
          <p:nvPr>
            <p:ph type="title"/>
          </p:nvPr>
        </p:nvSpPr>
        <p:spPr>
          <a:xfrm>
            <a:off x="251520" y="188640"/>
            <a:ext cx="8490541" cy="1116124"/>
          </a:xfrm>
        </p:spPr>
        <p:txBody>
          <a:bodyPr/>
          <a:lstStyle/>
          <a:p>
            <a:r>
              <a:rPr lang="de-DE" altLang="de-DE" dirty="0"/>
              <a:t>Fachdidaktisches Wissen als Teil des Professionswissens von </a:t>
            </a:r>
            <a:r>
              <a:rPr lang="de-DE" altLang="de-DE" dirty="0" smtClean="0"/>
              <a:t>Lehrkräften  </a:t>
            </a:r>
            <a:r>
              <a:rPr lang="ru-RU" altLang="de-DE" dirty="0" err="1" smtClean="0">
                <a:solidFill>
                  <a:srgbClr val="002060"/>
                </a:solidFill>
              </a:rPr>
              <a:t>Знання</a:t>
            </a:r>
            <a:r>
              <a:rPr lang="ru-RU" altLang="de-DE" dirty="0" smtClean="0">
                <a:solidFill>
                  <a:srgbClr val="002060"/>
                </a:solidFill>
              </a:rPr>
              <a:t> </a:t>
            </a:r>
            <a:r>
              <a:rPr lang="ru-RU" altLang="de-DE" dirty="0" err="1" smtClean="0">
                <a:solidFill>
                  <a:srgbClr val="002060"/>
                </a:solidFill>
              </a:rPr>
              <a:t>фахової</a:t>
            </a:r>
            <a:r>
              <a:rPr lang="ru-RU" altLang="de-DE" dirty="0" smtClean="0">
                <a:solidFill>
                  <a:srgbClr val="002060"/>
                </a:solidFill>
              </a:rPr>
              <a:t> дидактики, як </a:t>
            </a:r>
            <a:r>
              <a:rPr lang="ru-RU" altLang="de-DE" dirty="0" err="1" smtClean="0">
                <a:solidFill>
                  <a:srgbClr val="002060"/>
                </a:solidFill>
              </a:rPr>
              <a:t>частина</a:t>
            </a:r>
            <a:r>
              <a:rPr lang="ru-RU" altLang="de-DE" dirty="0" smtClean="0">
                <a:solidFill>
                  <a:srgbClr val="002060"/>
                </a:solidFill>
              </a:rPr>
              <a:t> професійної </a:t>
            </a:r>
            <a:r>
              <a:rPr lang="ru-RU" altLang="de-DE" dirty="0" err="1" smtClean="0">
                <a:solidFill>
                  <a:srgbClr val="002060"/>
                </a:solidFill>
              </a:rPr>
              <a:t>освіченості</a:t>
            </a:r>
            <a:r>
              <a:rPr lang="ru-RU" altLang="de-DE" dirty="0" smtClean="0">
                <a:solidFill>
                  <a:srgbClr val="002060"/>
                </a:solidFill>
              </a:rPr>
              <a:t> </a:t>
            </a:r>
            <a:r>
              <a:rPr lang="ru-RU" altLang="de-DE" dirty="0" err="1" smtClean="0">
                <a:solidFill>
                  <a:srgbClr val="002060"/>
                </a:solidFill>
              </a:rPr>
              <a:t>вчителів</a:t>
            </a:r>
            <a:r>
              <a:rPr lang="de-DE" altLang="de-DE" dirty="0" smtClean="0"/>
              <a:t/>
            </a:r>
            <a:br>
              <a:rPr lang="de-DE" altLang="de-DE" dirty="0" smtClean="0"/>
            </a:br>
            <a:endParaRPr lang="de-DE" sz="1800" b="0" dirty="0"/>
          </a:p>
        </p:txBody>
      </p:sp>
      <p:sp>
        <p:nvSpPr>
          <p:cNvPr id="4" name="Fußzeilenplatzhalter 3"/>
          <p:cNvSpPr>
            <a:spLocks noGrp="1"/>
          </p:cNvSpPr>
          <p:nvPr>
            <p:ph type="ftr" sz="quarter" idx="3"/>
          </p:nvPr>
        </p:nvSpPr>
        <p:spPr/>
        <p:txBody>
          <a:bodyPr/>
          <a:lstStyle/>
          <a:p>
            <a:r>
              <a:rPr lang="de-DE" dirty="0"/>
              <a:t>Dozentenschulung in Lemberg, 10.-12.10.2017</a:t>
            </a:r>
          </a:p>
        </p:txBody>
      </p:sp>
      <p:sp>
        <p:nvSpPr>
          <p:cNvPr id="5" name="Foliennummernplatzhalter 4"/>
          <p:cNvSpPr>
            <a:spLocks noGrp="1"/>
          </p:cNvSpPr>
          <p:nvPr>
            <p:ph type="sldNum" sz="quarter" idx="4"/>
          </p:nvPr>
        </p:nvSpPr>
        <p:spPr/>
        <p:txBody>
          <a:bodyPr/>
          <a:lstStyle/>
          <a:p>
            <a:fld id="{C05EE493-AD2E-4872-B2F6-8F12A747F0A5}" type="slidenum">
              <a:rPr lang="de-DE" smtClean="0"/>
              <a:pPr/>
              <a:t>9</a:t>
            </a:fld>
            <a:endParaRPr lang="de-DE" dirty="0"/>
          </a:p>
        </p:txBody>
      </p:sp>
      <p:sp>
        <p:nvSpPr>
          <p:cNvPr id="6" name="Datumsplatzhalter 5"/>
          <p:cNvSpPr>
            <a:spLocks noGrp="1"/>
          </p:cNvSpPr>
          <p:nvPr>
            <p:ph type="dt" sz="half" idx="2"/>
          </p:nvPr>
        </p:nvSpPr>
        <p:spPr/>
        <p:txBody>
          <a:bodyPr/>
          <a:lstStyle/>
          <a:p>
            <a:r>
              <a:rPr lang="de-DE" dirty="0"/>
              <a:t>10.10.2017</a:t>
            </a:r>
          </a:p>
        </p:txBody>
      </p:sp>
      <p:sp>
        <p:nvSpPr>
          <p:cNvPr id="3" name="Ellipse 2"/>
          <p:cNvSpPr/>
          <p:nvPr/>
        </p:nvSpPr>
        <p:spPr>
          <a:xfrm>
            <a:off x="2009553" y="2860158"/>
            <a:ext cx="1081813" cy="89287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6473100" y="6145559"/>
            <a:ext cx="2491388" cy="307777"/>
          </a:xfrm>
          <a:prstGeom prst="rect">
            <a:avLst/>
          </a:prstGeom>
        </p:spPr>
        <p:txBody>
          <a:bodyPr wrap="none">
            <a:spAutoFit/>
          </a:bodyPr>
          <a:lstStyle/>
          <a:p>
            <a:pPr algn="r"/>
            <a:r>
              <a:rPr lang="de-DE" altLang="de-DE" sz="1400" dirty="0"/>
              <a:t>(Brunner et al., 2006, S. 523)</a:t>
            </a:r>
            <a:endParaRPr lang="de-DE" sz="1400" dirty="0"/>
          </a:p>
        </p:txBody>
      </p:sp>
      <p:sp>
        <p:nvSpPr>
          <p:cNvPr id="10" name="Rechteck 9"/>
          <p:cNvSpPr/>
          <p:nvPr/>
        </p:nvSpPr>
        <p:spPr>
          <a:xfrm>
            <a:off x="899592" y="1124744"/>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bwMode="auto">
          <a:xfrm>
            <a:off x="5580112" y="1445334"/>
            <a:ext cx="1644650" cy="646331"/>
          </a:xfrm>
          <a:prstGeom prst="rect">
            <a:avLst/>
          </a:prstGeom>
          <a:noFill/>
        </p:spPr>
        <p:txBody>
          <a:bodyPr>
            <a:spAutoFit/>
          </a:bodyPr>
          <a:lstStyle/>
          <a:p>
            <a:pPr>
              <a:defRPr/>
            </a:pPr>
            <a:endParaRPr lang="de-DE" dirty="0" smtClean="0"/>
          </a:p>
          <a:p>
            <a:pPr>
              <a:defRPr/>
            </a:pPr>
            <a:endParaRPr lang="de-DE" sz="1800" dirty="0">
              <a:latin typeface="+mn-lt"/>
              <a:cs typeface="+mn-cs"/>
            </a:endParaRPr>
          </a:p>
        </p:txBody>
      </p:sp>
      <p:sp>
        <p:nvSpPr>
          <p:cNvPr id="12" name="Rechteck 11"/>
          <p:cNvSpPr/>
          <p:nvPr/>
        </p:nvSpPr>
        <p:spPr>
          <a:xfrm>
            <a:off x="3203848" y="1400571"/>
            <a:ext cx="2207656" cy="369332"/>
          </a:xfrm>
          <a:prstGeom prst="rect">
            <a:avLst/>
          </a:prstGeom>
        </p:spPr>
        <p:txBody>
          <a:bodyPr wrap="none">
            <a:spAutoFit/>
          </a:bodyPr>
          <a:lstStyle/>
          <a:p>
            <a:r>
              <a:rPr lang="uk-UA" dirty="0" smtClean="0"/>
              <a:t>Професійні знання</a:t>
            </a:r>
            <a:endParaRPr lang="de-DE" dirty="0"/>
          </a:p>
        </p:txBody>
      </p:sp>
      <p:sp>
        <p:nvSpPr>
          <p:cNvPr id="13" name="Rechteck 12"/>
          <p:cNvSpPr/>
          <p:nvPr/>
        </p:nvSpPr>
        <p:spPr>
          <a:xfrm>
            <a:off x="3091366" y="2563631"/>
            <a:ext cx="2189510" cy="369332"/>
          </a:xfrm>
          <a:prstGeom prst="rect">
            <a:avLst/>
          </a:prstGeom>
        </p:spPr>
        <p:txBody>
          <a:bodyPr wrap="none">
            <a:spAutoFit/>
          </a:bodyPr>
          <a:lstStyle/>
          <a:p>
            <a:r>
              <a:rPr lang="uk-UA" dirty="0" smtClean="0"/>
              <a:t>Педагогічні знання</a:t>
            </a:r>
            <a:endParaRPr lang="de-DE" dirty="0"/>
          </a:p>
        </p:txBody>
      </p:sp>
      <p:sp>
        <p:nvSpPr>
          <p:cNvPr id="14" name="Rechteck 13"/>
          <p:cNvSpPr/>
          <p:nvPr/>
        </p:nvSpPr>
        <p:spPr>
          <a:xfrm>
            <a:off x="1071538" y="2285992"/>
            <a:ext cx="2217915" cy="646331"/>
          </a:xfrm>
          <a:prstGeom prst="rect">
            <a:avLst/>
          </a:prstGeom>
        </p:spPr>
        <p:txBody>
          <a:bodyPr wrap="none">
            <a:spAutoFit/>
          </a:bodyPr>
          <a:lstStyle/>
          <a:p>
            <a:r>
              <a:rPr lang="uk-UA" dirty="0" smtClean="0"/>
              <a:t>Фахово-дидактичні</a:t>
            </a:r>
          </a:p>
          <a:p>
            <a:r>
              <a:rPr lang="uk-UA" dirty="0" smtClean="0"/>
              <a:t>знання</a:t>
            </a:r>
            <a:endParaRPr lang="de-DE" dirty="0"/>
          </a:p>
        </p:txBody>
      </p:sp>
      <p:sp>
        <p:nvSpPr>
          <p:cNvPr id="15" name="Rechteck 14"/>
          <p:cNvSpPr/>
          <p:nvPr/>
        </p:nvSpPr>
        <p:spPr>
          <a:xfrm>
            <a:off x="0" y="2357430"/>
            <a:ext cx="967573" cy="646331"/>
          </a:xfrm>
          <a:prstGeom prst="rect">
            <a:avLst/>
          </a:prstGeom>
        </p:spPr>
        <p:txBody>
          <a:bodyPr wrap="none">
            <a:spAutoFit/>
          </a:bodyPr>
          <a:lstStyle/>
          <a:p>
            <a:r>
              <a:rPr lang="uk-UA" dirty="0" smtClean="0"/>
              <a:t>Фахові </a:t>
            </a:r>
          </a:p>
          <a:p>
            <a:r>
              <a:rPr lang="uk-UA" dirty="0" smtClean="0"/>
              <a:t>знання</a:t>
            </a:r>
            <a:endParaRPr lang="de-DE" dirty="0"/>
          </a:p>
        </p:txBody>
      </p:sp>
      <p:sp>
        <p:nvSpPr>
          <p:cNvPr id="16" name="Rechteck 15"/>
          <p:cNvSpPr/>
          <p:nvPr/>
        </p:nvSpPr>
        <p:spPr>
          <a:xfrm>
            <a:off x="5072066" y="3786190"/>
            <a:ext cx="1928826" cy="923330"/>
          </a:xfrm>
          <a:prstGeom prst="rect">
            <a:avLst/>
          </a:prstGeom>
        </p:spPr>
        <p:txBody>
          <a:bodyPr wrap="square">
            <a:spAutoFit/>
          </a:bodyPr>
          <a:lstStyle/>
          <a:p>
            <a:r>
              <a:rPr lang="uk-UA" dirty="0" smtClean="0"/>
              <a:t>Організаційно – </a:t>
            </a:r>
          </a:p>
          <a:p>
            <a:r>
              <a:rPr lang="uk-UA" dirty="0" smtClean="0"/>
              <a:t>інтерактивні знання</a:t>
            </a:r>
            <a:endParaRPr lang="de-DE" dirty="0"/>
          </a:p>
        </p:txBody>
      </p:sp>
      <p:sp>
        <p:nvSpPr>
          <p:cNvPr id="17" name="Rechteck 16"/>
          <p:cNvSpPr/>
          <p:nvPr/>
        </p:nvSpPr>
        <p:spPr>
          <a:xfrm>
            <a:off x="6929454" y="3786190"/>
            <a:ext cx="1681807" cy="584775"/>
          </a:xfrm>
          <a:prstGeom prst="rect">
            <a:avLst/>
          </a:prstGeom>
        </p:spPr>
        <p:txBody>
          <a:bodyPr wrap="none">
            <a:spAutoFit/>
          </a:bodyPr>
          <a:lstStyle/>
          <a:p>
            <a:r>
              <a:rPr lang="uk-UA" sz="1600" dirty="0" smtClean="0"/>
              <a:t>Консультативні </a:t>
            </a:r>
          </a:p>
          <a:p>
            <a:r>
              <a:rPr lang="uk-UA" sz="1600" dirty="0" smtClean="0"/>
              <a:t>знання</a:t>
            </a:r>
            <a:endParaRPr lang="de-DE" sz="1600" dirty="0"/>
          </a:p>
        </p:txBody>
      </p:sp>
    </p:spTree>
    <p:extLst>
      <p:ext uri="{BB962C8B-B14F-4D97-AF65-F5344CB8AC3E}">
        <p14:creationId xmlns:p14="http://schemas.microsoft.com/office/powerpoint/2010/main" val="297212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Folien Einführung FD1 SS2016">
  <a:themeElements>
    <a:clrScheme name="UNIK Farben PowerPoint">
      <a:dk1>
        <a:sysClr val="windowText" lastClr="000000"/>
      </a:dk1>
      <a:lt1>
        <a:sysClr val="window" lastClr="FFFFFF"/>
      </a:lt1>
      <a:dk2>
        <a:srgbClr val="000000"/>
      </a:dk2>
      <a:lt2>
        <a:srgbClr val="F8F8F8"/>
      </a:lt2>
      <a:accent1>
        <a:srgbClr val="009AD1"/>
      </a:accent1>
      <a:accent2>
        <a:srgbClr val="59B6DC"/>
      </a:accent2>
      <a:accent3>
        <a:srgbClr val="A0D3E6"/>
      </a:accent3>
      <a:accent4>
        <a:srgbClr val="C8E5EF"/>
      </a:accent4>
      <a:accent5>
        <a:srgbClr val="B2B2B2"/>
      </a:accent5>
      <a:accent6>
        <a:srgbClr val="808080"/>
      </a:accent6>
      <a:hlink>
        <a:srgbClr val="5F5F5F"/>
      </a:hlink>
      <a:folHlink>
        <a:srgbClr val="919191"/>
      </a:folHlink>
    </a:clrScheme>
    <a:fontScheme name="UNIK Schrift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UNIK_004_141210_001.potx" id="{D5C4D1FF-0076-4A15-A409-554B8B0B2150}" vid="{2F6AA3DA-7512-4909-A2F0-00BCBEA17D62}"/>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Folien Einführung FD1 SS2016</Template>
  <TotalTime>0</TotalTime>
  <Words>7324</Words>
  <Application>Microsoft Macintosh PowerPoint</Application>
  <PresentationFormat>Bildschirmpräsentation (4:3)</PresentationFormat>
  <Paragraphs>778</Paragraphs>
  <Slides>34</Slides>
  <Notes>32</Notes>
  <HiddenSlides>4</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34</vt:i4>
      </vt:variant>
    </vt:vector>
  </HeadingPairs>
  <TitlesOfParts>
    <vt:vector size="40" baseType="lpstr">
      <vt:lpstr>Calibri</vt:lpstr>
      <vt:lpstr>Courier New</vt:lpstr>
      <vt:lpstr>Symbol</vt:lpstr>
      <vt:lpstr>Wingdings</vt:lpstr>
      <vt:lpstr>Arial</vt:lpstr>
      <vt:lpstr>Folien Einführung FD1 SS2016</vt:lpstr>
      <vt:lpstr>PowerPoint-Präsentation</vt:lpstr>
      <vt:lpstr>Agenda План</vt:lpstr>
      <vt:lpstr>Arbeitspakete ITE-VET (Ausschnitt) Робочі пакети ITE-VET (сектор)</vt:lpstr>
      <vt:lpstr>Agenda План</vt:lpstr>
      <vt:lpstr>Allgemeine Didaktik  Загальна дидактика</vt:lpstr>
      <vt:lpstr>Allgemeine Didaktik und Fachdidaktik  Загальна дидактика та методика навчання </vt:lpstr>
      <vt:lpstr>Fachdidaktik als verbindende Disziplin unterschiedlicher Ebenen Фахова дидактика як спільна дисципліна різних рівнів навчання</vt:lpstr>
      <vt:lpstr>Fachdidaktik als Brücke zwischen Fach- und Erziehungswissenschaft Методика навчання, як місток між освітою та наукою</vt:lpstr>
      <vt:lpstr>Fachdidaktisches Wissen als Teil des Professionswissens von Lehrkräften  Знання фахової дидактики, як частина професійної освіченості вчителів </vt:lpstr>
      <vt:lpstr>(Fach-)Didaktisches Handeln (Фахова-) дидактична дія</vt:lpstr>
      <vt:lpstr>Agenda План</vt:lpstr>
      <vt:lpstr>Besonderheiten der Wirtschaftslehre Особливості навчання економіки</vt:lpstr>
      <vt:lpstr>Besonderheiten der Wirtschaftslehre  Особливості навчання економіки  </vt:lpstr>
      <vt:lpstr>Besonderheiten der Wirtschaftslehre  Особливості навчання економіки</vt:lpstr>
      <vt:lpstr>Unterrichtsmethoden an beruflichen Schulen Методи навчання в професійних школах</vt:lpstr>
      <vt:lpstr>Unterrichtsmethoden an beruflichen Schulen Методи навчання в професійних школах</vt:lpstr>
      <vt:lpstr>Agenda План</vt:lpstr>
      <vt:lpstr>Handlungsorientierung Практична спрямованість</vt:lpstr>
      <vt:lpstr>Handlungsorientierung Практична спрямованість</vt:lpstr>
      <vt:lpstr>Dimensionen von Handlungsorientierung Різноманітність практичної спрямованості</vt:lpstr>
      <vt:lpstr>Das Hauptziel von Handlungsorientierung an beruflichen Schulen  Головна цілі практичної спрямованості</vt:lpstr>
      <vt:lpstr>Untergeordnete Ziele von Handlungsorientierung Другорядні цілі практичної спрямованості</vt:lpstr>
      <vt:lpstr>Grundsätze von Handlungsorientierung Основні положення практичної спрямованості </vt:lpstr>
      <vt:lpstr>Beispiele für handlungsorientierte Methoden im Unterricht Приклади практично спрямованих методів в навчанні</vt:lpstr>
      <vt:lpstr>Handlungsorientierter vs traditioneller Unterricht Практична спямованість в традиційному навчанні </vt:lpstr>
      <vt:lpstr>Die Lehrerrolle im handlungsorientierten Unterricht Ролі вчителя в практично спрямованому навчанні</vt:lpstr>
      <vt:lpstr>Kritik an handlungsorientierten Unterrichtsmethoden </vt:lpstr>
      <vt:lpstr>Forschungsstand bezüglich handlungsorientiertem Unterrricht Рівні дослідження практично спрямованого навчання </vt:lpstr>
      <vt:lpstr>Agenda План</vt:lpstr>
      <vt:lpstr>Schlussfolgerungen für die berufliche Lehrerbildung  Рекомендації для покращення професійної педагогічної освіти </vt:lpstr>
      <vt:lpstr>Schlussfolgerungen für die berufliche Lehrerbildung  Рекомендації для покращення професійної педагогічної освіти </vt:lpstr>
      <vt:lpstr>PowerPoint-Präsentation</vt:lpstr>
      <vt:lpstr>Literatur Література</vt:lpstr>
      <vt:lpstr>Literatur Література</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Vera Braun</dc:creator>
  <dc:description>Vorlage Praesentation – Office 2010;_x000d_
Version 010;_x000d_
2015-03-03;</dc:description>
  <cp:lastModifiedBy>Microsoft Office-Anwender</cp:lastModifiedBy>
  <cp:revision>262</cp:revision>
  <dcterms:created xsi:type="dcterms:W3CDTF">2016-03-04T10:37:28Z</dcterms:created>
  <dcterms:modified xsi:type="dcterms:W3CDTF">2017-10-08T11:13:53Z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rstellt von">
    <vt:lpwstr>STRICHPUNKT</vt:lpwstr>
  </property>
  <property fmtid="{D5CDD505-2E9C-101B-9397-08002B2CF9AE}" pid="3" name="Erstellt am">
    <vt:lpwstr>10.10.2014</vt:lpwstr>
  </property>
  <property fmtid="{D5CDD505-2E9C-101B-9397-08002B2CF9AE}" pid="4" name="Bearbeiter">
    <vt:lpwstr>gadamovich | office implementation</vt:lpwstr>
  </property>
  <property fmtid="{D5CDD505-2E9C-101B-9397-08002B2CF9AE}" pid="5" name="Version">
    <vt:lpwstr>010</vt:lpwstr>
  </property>
  <property fmtid="{D5CDD505-2E9C-101B-9397-08002B2CF9AE}" pid="6" name="Version vom">
    <vt:lpwstr>03.03.2015</vt:lpwstr>
  </property>
</Properties>
</file>