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BA6C-966B-43F5-BC7B-D09818CF8B2F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21176-6745-4066-9698-1403A0D53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8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C08E6-8C72-4C7A-965F-42AE561138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C08E6-8C72-4C7A-965F-42AE561138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9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0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0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7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BF30-D212-4F53-901A-AB19FEF1DE4A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Growth Problem of the Developing World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1066800"/>
                <a:ext cx="8382000" cy="5257800"/>
              </a:xfrm>
            </p:spPr>
            <p:txBody>
              <a:bodyPr/>
              <a:lstStyle/>
              <a:p>
                <a:pPr algn="just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to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𝑀𝑃𝐾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saving rate.</a:t>
                </a:r>
              </a:p>
              <a:p>
                <a:pPr algn="just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examples</a:t>
                </a:r>
              </a:p>
              <a:p>
                <a:pPr marL="514350" indent="-514350" algn="just"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Consumption Tax to finance infrastructure (if possible)</a:t>
                </a:r>
              </a:p>
              <a:p>
                <a:pPr marL="514350" indent="-514350" algn="just"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Changing Production Structure and Organization. </a:t>
                </a: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1066800"/>
                <a:ext cx="8382000" cy="5257800"/>
              </a:xfrm>
              <a:blipFill rotWithShape="0">
                <a:blip r:embed="rId2" cstate="print"/>
                <a:stretch>
                  <a:fillRect l="-1891" t="-1622" r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1128" y="1371600"/>
                <a:ext cx="8328072" cy="500062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1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en-US" sz="1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all will grow at this rate.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1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Trade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18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18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18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exported to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n-US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shipped back to US.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Trade cost is </a:t>
                </a:r>
                <a14:m>
                  <m:oMath xmlns:m="http://schemas.openxmlformats.org/officeDocument/2006/math">
                    <m:r>
                      <a:rPr lang="en-US" sz="1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𝛕</m:t>
                    </m:r>
                  </m:oMath>
                </a14:m>
                <a:endParaRPr lang="en-US" sz="18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1128" y="1371600"/>
                <a:ext cx="8328072" cy="5000624"/>
              </a:xfrm>
              <a:blipFill rotWithShape="0">
                <a:blip r:embed="rId2"/>
                <a:stretch>
                  <a:fillRect l="-6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66481" y="2514601"/>
            <a:ext cx="7427891" cy="1026207"/>
            <a:chOff x="888641" y="2209799"/>
            <a:chExt cx="9903855" cy="136827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30310" y="2871988"/>
              <a:ext cx="97621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12146" y="2561608"/>
              <a:ext cx="0" cy="595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274416" y="2561608"/>
              <a:ext cx="0" cy="595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27200" y="2209799"/>
              <a:ext cx="1248177" cy="677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Night India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8641" y="2871987"/>
              <a:ext cx="348803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84209" y="2900965"/>
              <a:ext cx="80370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N USA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8511" y="2891306"/>
              <a:ext cx="845508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 USA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07258" y="2871988"/>
              <a:ext cx="93204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N USA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51606" y="2876280"/>
              <a:ext cx="1005627" cy="677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Day USA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503053" y="3152249"/>
                  <a:ext cx="618185" cy="40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35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3053" y="3152249"/>
                  <a:ext cx="618185" cy="400109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7002413" y="3164897"/>
                  <a:ext cx="618185" cy="40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35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2413" y="3164897"/>
                  <a:ext cx="618185" cy="400109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9379309" y="3114608"/>
              <a:ext cx="348803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B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84534" y="2364209"/>
              <a:ext cx="51670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 I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55633" y="2389820"/>
              <a:ext cx="51670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N I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847569" y="2460302"/>
              <a:ext cx="51670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 I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9527952" y="2574486"/>
              <a:ext cx="0" cy="595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06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57199"/>
                <a:ext cx="8686799" cy="6264275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𝑭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num>
                              <m:den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𝝉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… (6)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𝑭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𝝉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Growth rate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≃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𝑭</m:t>
                        </m:r>
                      </m:sub>
                    </m:sSub>
                    <m:r>
                      <a:rPr lang="en-US" sz="20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  <m: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2000" b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l-GR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Result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Trade increases level of output AS WELL AS GROWTH RATE, a result very difficult to generate without assumptions beyond trade.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Pointed out by Lucas (1998), more recent works </a:t>
                </a:r>
                <a:r>
                  <a:rPr 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Acemoglu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Ventura (2002),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Grossman-</a:t>
                </a:r>
                <a:r>
                  <a:rPr 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Helpman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Romar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-Rivera </a:t>
                </a:r>
                <a:r>
                  <a:rPr lang="en-US" sz="20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Batiz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etc. – No direct effect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need technology, innovation, variety of intermediates, etc.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57199"/>
                <a:ext cx="8686799" cy="6264275"/>
              </a:xfrm>
              <a:blipFill rotWithShape="0">
                <a:blip r:embed="rId2"/>
                <a:stretch>
                  <a:fillRect l="-702" r="-70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382000" cy="589915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Introduce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Labour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(Skilled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Labour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Human Capital)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Non-Existence of steady state growth without growth in H.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acc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𝜶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𝑾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𝝁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Labour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Market clearing condition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𝑩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𝑯</m:t>
                                </m:r>
                              </m:den>
                            </m:f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𝑲</m:t>
                            </m:r>
                          </m:e>
                        </m:d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</m:sSup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is a constant, declines with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𝝁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900"/>
                  </a:spcAft>
                  <a:buNone/>
                </a:pP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382000" cy="5899150"/>
              </a:xfrm>
              <a:blipFill rotWithShape="0">
                <a:blip r:embed="rId2"/>
                <a:stretch>
                  <a:fillRect l="-10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382000" cy="589915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20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if H does not grow W will grow with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𝑲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𝒀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can’t grow at that rate.</a:t>
                </a:r>
              </a:p>
              <a:p>
                <a:pPr marL="0" indent="0" algn="just">
                  <a:lnSpc>
                    <a:spcPct val="200000"/>
                  </a:lnSpc>
                  <a:buNone/>
                </a:pP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20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Way-out is consider accumulation in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𝑲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well as H (no externality or H needed for H as in </a:t>
                </a: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Lucus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(1998)). But treat H and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𝑲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two assets.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382000" cy="5899150"/>
              </a:xfrm>
              <a:blipFill rotWithShape="0">
                <a:blip r:embed="rId2"/>
                <a:stretch>
                  <a:fillRect l="-1091" r="-10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533400"/>
                <a:ext cx="8534400" cy="582295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Substituting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𝑩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𝑯</m:t>
                                </m:r>
                              </m:den>
                            </m:f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𝑲</m:t>
                            </m:r>
                          </m:e>
                        </m:d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</m:sSup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𝒀</m:t>
                    </m:r>
                  </m:oMath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get (for a representative agent)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acc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</m:sSup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…   (7)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acc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𝜶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𝝁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𝒉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grow at the same rate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sz="24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 also grow at the same rate.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533400"/>
                <a:ext cx="8534400" cy="5822950"/>
              </a:xfrm>
              <a:blipFill rotWithShape="0">
                <a:blip r:embed="rId2"/>
                <a:stretch>
                  <a:fillRect l="-1071" r="-10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609600"/>
                <a:ext cx="8305800" cy="574675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Bef>
                    <a:spcPts val="900"/>
                  </a:spcBef>
                  <a:buNone/>
                </a:pPr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900"/>
                  </a:spcBef>
                  <a:buNone/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Bellman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principle yields </a:t>
                </a:r>
              </a:p>
              <a:p>
                <a:pPr marL="0" indent="0" algn="just">
                  <a:spcBef>
                    <a:spcPts val="90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den>
                    </m:f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spcBef>
                    <a:spcPts val="900"/>
                  </a:spcBef>
                  <a:buNone/>
                </a:pP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900"/>
                  </a:spcBef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Growth rate</a:t>
                </a:r>
              </a:p>
              <a:p>
                <a:pPr marL="0" indent="0" algn="just">
                  <a:spcBef>
                    <a:spcPts val="900"/>
                  </a:spcBef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acc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𝜶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𝒉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</m:sSup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acc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e>
                    </m:d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𝒉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𝒌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</m:sSup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</m:acc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609600"/>
                <a:ext cx="8305800" cy="5746750"/>
              </a:xfrm>
              <a:blipFill rotWithShape="0">
                <a:blip r:embed="rId2"/>
                <a:stretch>
                  <a:fillRect l="-11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5340"/>
            <a:ext cx="7886700" cy="4094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Conjecture</a:t>
            </a:r>
          </a:p>
          <a:p>
            <a:pPr marL="0" indent="0">
              <a:buNone/>
            </a:pP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case that trade in final goods will not lead to growth, but trade in intermediates may 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7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76200"/>
                <a:ext cx="9144000" cy="6781800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problem now takes as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added to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infrastructure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Steady state solution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+1=1+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… (2.1)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steady state values.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IN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8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sz="28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Consumption Tax</a:t>
                </a:r>
                <a:endParaRPr lang="en-US" sz="2800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76200"/>
                <a:ext cx="9144000" cy="6781800"/>
              </a:xfrm>
              <a:blipFill rotWithShape="0">
                <a:blip r:embed="rId2" cstate="print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4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28600" y="838200"/>
            <a:ext cx="8680263" cy="4978289"/>
            <a:chOff x="249644" y="1445077"/>
            <a:chExt cx="8680263" cy="4978289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057400" y="5486400"/>
              <a:ext cx="5486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2057400" y="1752600"/>
              <a:ext cx="76200" cy="3733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2442949" y="2088107"/>
              <a:ext cx="3930555" cy="3125338"/>
            </a:xfrm>
            <a:custGeom>
              <a:avLst/>
              <a:gdLst>
                <a:gd name="connsiteX0" fmla="*/ 0 w 3930555"/>
                <a:gd name="connsiteY0" fmla="*/ 3125338 h 3125338"/>
                <a:gd name="connsiteX1" fmla="*/ 2265529 w 3930555"/>
                <a:gd name="connsiteY1" fmla="*/ 2060812 h 3125338"/>
                <a:gd name="connsiteX2" fmla="*/ 3930555 w 3930555"/>
                <a:gd name="connsiteY2" fmla="*/ 0 h 3125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0555" h="3125338">
                  <a:moveTo>
                    <a:pt x="0" y="3125338"/>
                  </a:moveTo>
                  <a:cubicBezTo>
                    <a:pt x="805218" y="2853520"/>
                    <a:pt x="1610437" y="2581702"/>
                    <a:pt x="2265529" y="2060812"/>
                  </a:cubicBezTo>
                  <a:cubicBezTo>
                    <a:pt x="2920621" y="1539922"/>
                    <a:pt x="3425588" y="769961"/>
                    <a:pt x="3930555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48000" y="2088107"/>
              <a:ext cx="4339988" cy="2606723"/>
            </a:xfrm>
            <a:custGeom>
              <a:avLst/>
              <a:gdLst>
                <a:gd name="connsiteX0" fmla="*/ 0 w 4339988"/>
                <a:gd name="connsiteY0" fmla="*/ 0 h 2606723"/>
                <a:gd name="connsiteX1" fmla="*/ 1583140 w 4339988"/>
                <a:gd name="connsiteY1" fmla="*/ 1856096 h 2606723"/>
                <a:gd name="connsiteX2" fmla="*/ 4339988 w 4339988"/>
                <a:gd name="connsiteY2" fmla="*/ 2606723 h 260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39988" h="2606723">
                  <a:moveTo>
                    <a:pt x="0" y="0"/>
                  </a:moveTo>
                  <a:cubicBezTo>
                    <a:pt x="429904" y="710821"/>
                    <a:pt x="859809" y="1421642"/>
                    <a:pt x="1583140" y="1856096"/>
                  </a:cubicBezTo>
                  <a:cubicBezTo>
                    <a:pt x="2306471" y="2290550"/>
                    <a:pt x="3323229" y="2448636"/>
                    <a:pt x="4339988" y="260672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64242" y="2306468"/>
              <a:ext cx="4339988" cy="2606723"/>
            </a:xfrm>
            <a:custGeom>
              <a:avLst/>
              <a:gdLst>
                <a:gd name="connsiteX0" fmla="*/ 0 w 4339988"/>
                <a:gd name="connsiteY0" fmla="*/ 0 h 2606723"/>
                <a:gd name="connsiteX1" fmla="*/ 1583140 w 4339988"/>
                <a:gd name="connsiteY1" fmla="*/ 1856096 h 2606723"/>
                <a:gd name="connsiteX2" fmla="*/ 4339988 w 4339988"/>
                <a:gd name="connsiteY2" fmla="*/ 2606723 h 260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39988" h="2606723">
                  <a:moveTo>
                    <a:pt x="0" y="0"/>
                  </a:moveTo>
                  <a:cubicBezTo>
                    <a:pt x="429904" y="710821"/>
                    <a:pt x="859809" y="1421642"/>
                    <a:pt x="1583140" y="1856096"/>
                  </a:cubicBezTo>
                  <a:cubicBezTo>
                    <a:pt x="2306471" y="2290550"/>
                    <a:pt x="3323229" y="2448636"/>
                    <a:pt x="4339988" y="2606723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2095500" y="4038600"/>
              <a:ext cx="270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800600" y="4038600"/>
              <a:ext cx="0" cy="1447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86200" y="3810000"/>
              <a:ext cx="0" cy="167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095500" y="3823648"/>
              <a:ext cx="17907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752601" y="358822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714501" y="382251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4501" y="3822510"/>
                  <a:ext cx="381000" cy="369332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764795" y="5475444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4795" y="5475444"/>
                  <a:ext cx="381000" cy="369332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627159" y="5476283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7159" y="5476283"/>
                  <a:ext cx="381000" cy="369332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277671" y="4520281"/>
                  <a:ext cx="16522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7671" y="4520281"/>
                  <a:ext cx="1652236" cy="369332"/>
                </a:xfrm>
                <a:prstGeom prst="rect">
                  <a:avLst/>
                </a:prstGeom>
                <a:blipFill rotWithShape="0">
                  <a:blip r:embed="rId5" cstate="print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6325311" y="1445077"/>
                  <a:ext cx="1731279" cy="11698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𝑍𝑐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n-US" b="0" dirty="0" smtClean="0"/>
                </a:p>
                <a:p>
                  <a:r>
                    <a:rPr lang="en-US" dirty="0" smtClean="0"/>
                    <a:t>             </a:t>
                  </a:r>
                </a:p>
                <a:p>
                  <a:r>
                    <a:rPr lang="en-US" dirty="0"/>
                    <a:t> </a:t>
                  </a:r>
                  <a:r>
                    <a:rPr lang="en-US" dirty="0" smtClean="0"/>
                    <a:t>              </a:t>
                  </a:r>
                  <a14:m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&gt;1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5311" y="1445077"/>
                  <a:ext cx="1731279" cy="1169807"/>
                </a:xfrm>
                <a:prstGeom prst="rect">
                  <a:avLst/>
                </a:prstGeom>
                <a:blipFill rotWithShape="0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49644" y="4664720"/>
                  <a:ext cx="14097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↓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↑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644" y="4664720"/>
                  <a:ext cx="1409701" cy="369332"/>
                </a:xfrm>
                <a:prstGeom prst="rect">
                  <a:avLst/>
                </a:prstGeom>
                <a:blipFill rotWithShape="0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TextBox 34"/>
            <p:cNvSpPr txBox="1"/>
            <p:nvPr/>
          </p:nvSpPr>
          <p:spPr>
            <a:xfrm>
              <a:off x="3844694" y="6054034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Figure – 3.1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938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430" y="228601"/>
            <a:ext cx="8562415" cy="1606924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Trade and Endogenous Growth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141917"/>
            <a:ext cx="8451476" cy="3505847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spcAft>
                <a:spcPts val="3150"/>
              </a:spcAft>
              <a:buFont typeface="+mj-lt"/>
              <a:buAutoNum type="arabicParenR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trade due to separated time zones (virtual trade) can lead to higher rate of growth. </a:t>
            </a:r>
          </a:p>
          <a:p>
            <a:pPr marL="342900" indent="-342900" algn="just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and growth effect of trade in the same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  <a:p>
            <a:pPr marL="342900" indent="-342900" algn="just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900"/>
              </a:spcAft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in an Open Economy , due to David Ricardo in the 19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 UK. Repeal of the Corn Law (1846)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32815" y="1210235"/>
                <a:ext cx="8451476" cy="4505570"/>
              </a:xfrm>
            </p:spPr>
            <p:txBody>
              <a:bodyPr>
                <a:normAutofit/>
              </a:bodyPr>
              <a:lstStyle/>
              <a:p>
                <a:pPr algn="just">
                  <a:spcBef>
                    <a:spcPts val="0"/>
                  </a:spcBef>
                  <a:spcAft>
                    <a:spcPts val="900"/>
                  </a:spcAft>
                </a:pPr>
                <a:r>
                  <a:rPr lang="en-US" sz="21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Basic Time Zone Story [</a:t>
                </a:r>
                <a:r>
                  <a:rPr lang="en-US" sz="21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Marjit</a:t>
                </a:r>
                <a:r>
                  <a:rPr lang="en-US" sz="2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(2007), Kikuchi and </a:t>
                </a:r>
                <a:r>
                  <a:rPr lang="en-US" sz="21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Marjit</a:t>
                </a:r>
                <a:r>
                  <a:rPr lang="en-US" sz="2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1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2013), </a:t>
                </a:r>
                <a:r>
                  <a:rPr lang="en-US" sz="2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etc.</a:t>
                </a:r>
              </a:p>
              <a:p>
                <a:pPr algn="just">
                  <a:spcBef>
                    <a:spcPts val="0"/>
                  </a:spcBef>
                  <a:spcAft>
                    <a:spcPts val="900"/>
                  </a:spcAft>
                </a:pPr>
                <a:endParaRPr lang="en-US" sz="21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900"/>
                  </a:spcAft>
                </a:pPr>
                <a:endParaRPr lang="en-US" sz="21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900"/>
                  </a:spcAft>
                </a:pPr>
                <a:endParaRPr lang="en-US" sz="21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900"/>
                  </a:spcAft>
                </a:pPr>
                <a:endParaRPr lang="en-US" sz="21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0"/>
                  </a:spcBef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sz="21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𝒀</m:t>
                    </m:r>
                    <m:r>
                      <a:rPr lang="en-US" sz="21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1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𝑨</m:t>
                    </m:r>
                    <m:r>
                      <a:rPr lang="en-US" sz="21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f>
                          <m:fPr>
                            <m:ctrlP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p>
                    </m:sSubSup>
                    <m:sSubSup>
                      <m:sSubSupPr>
                        <m:ctrlP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f>
                          <m:fPr>
                            <m:ctrlP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p>
                    </m:sSubSup>
                    <m:sSup>
                      <m:sSupPr>
                        <m:ctrlP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p>
                        <m:r>
                          <a:rPr lang="en-US" sz="21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</m:sSup>
                  </m:oMath>
                </a14:m>
                <a:r>
                  <a:rPr lang="en-US" sz="2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…  (1)</a:t>
                </a:r>
              </a:p>
              <a:p>
                <a:pPr algn="just"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sz="2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nightly production.</a:t>
                </a:r>
              </a:p>
              <a:p>
                <a:pPr algn="just"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sz="21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unit of m for one unit of Y, single good, relative price is unity. 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32815" y="1210235"/>
                <a:ext cx="8451476" cy="4505570"/>
              </a:xfrm>
              <a:blipFill rotWithShape="0">
                <a:blip r:embed="rId3"/>
                <a:stretch>
                  <a:fillRect l="-866" t="-947" r="-86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792051" y="2024295"/>
            <a:ext cx="7059837" cy="1095558"/>
            <a:chOff x="1056068" y="1556060"/>
            <a:chExt cx="9413116" cy="1460744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056068" y="2176530"/>
              <a:ext cx="8925059" cy="128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37904" y="1879028"/>
              <a:ext cx="0" cy="595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300174" y="1879028"/>
              <a:ext cx="0" cy="595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404871" y="1712891"/>
                  <a:ext cx="618187" cy="40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35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4871" y="1712891"/>
                  <a:ext cx="618187" cy="400109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467599" y="1674255"/>
                  <a:ext cx="618187" cy="40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35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7599" y="1674255"/>
                  <a:ext cx="618187" cy="400109"/>
                </a:xfrm>
                <a:prstGeom prst="rect">
                  <a:avLst/>
                </a:prstGeom>
                <a:blipFill rotWithShape="0"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1056068" y="2189408"/>
              <a:ext cx="348803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79309" y="1556060"/>
              <a:ext cx="348803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28112" y="2218385"/>
              <a:ext cx="74107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night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9517487" y="1879028"/>
              <a:ext cx="12879" cy="310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175939" y="2208727"/>
              <a:ext cx="74107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day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23171" y="2189408"/>
              <a:ext cx="74107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night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41919" y="2193700"/>
              <a:ext cx="74107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day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528811" y="2559823"/>
                  <a:ext cx="618187" cy="40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35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8811" y="2559823"/>
                  <a:ext cx="618187" cy="400109"/>
                </a:xfrm>
                <a:prstGeom prst="rect">
                  <a:avLst/>
                </a:prstGeom>
                <a:blipFill rotWithShape="0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002413" y="2616695"/>
                  <a:ext cx="618187" cy="4001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3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3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35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2413" y="2616695"/>
                  <a:ext cx="618187" cy="400109"/>
                </a:xfrm>
                <a:prstGeom prst="rect">
                  <a:avLst/>
                </a:prstGeom>
                <a:blipFill rotWithShape="0">
                  <a:blip r:embed="rId7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9379308" y="2229185"/>
              <a:ext cx="348803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92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609600"/>
                <a:ext cx="8451476" cy="5943600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Late delivery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Carry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too long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appear.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Carry over delay cost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Optimal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sub>
                    </m:sSub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𝒀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𝝁</m:t>
                        </m:r>
                      </m:den>
                    </m:f>
                  </m:oMath>
                </a14:m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</m:sub>
                    </m:sSub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𝒀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𝒀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𝜶</m:t>
                                </m:r>
                              </m:num>
                              <m:den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𝝁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...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</m:acc>
                      </m:e>
                      <m: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𝑲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…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get the (AK) type model (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Rebelo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(1991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)).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609600"/>
                <a:ext cx="8451476" cy="5943600"/>
              </a:xfrm>
              <a:blipFill rotWithShape="0">
                <a:blip r:embed="rId3"/>
                <a:stretch>
                  <a:fillRect l="-1154" r="-7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5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81000"/>
                <a:ext cx="8610599" cy="597535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Simple Autarkic growth problem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Representative Agent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𝑴𝒂𝒙</m:t>
                    </m:r>
                    <m:nary>
                      <m:naryPr>
                        <m:chr m:val="∑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𝜶</m:t>
                        </m:r>
                      </m:sup>
                      <m:e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𝜷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𝒖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𝜷</m:t>
                    </m:r>
                    <m:r>
                      <a:rPr lang="en-US" sz="2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𝝆</m:t>
                        </m:r>
                      </m:den>
                    </m:f>
                  </m:oMath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s.t.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…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in per capita terms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Bellman Principal. </a:t>
                </a:r>
                <a:endParaRPr lang="en-IN" sz="2400" b="1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𝒂𝒙</m:t>
                          </m:r>
                        </m:e>
                      </m:mr>
                      <m:m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𝒄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</m:e>
                          </m:d>
                        </m:e>
                      </m:mr>
                    </m:m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𝒖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𝜷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𝑽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𝝀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−(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..(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81000"/>
                <a:ext cx="8610599" cy="5975350"/>
              </a:xfrm>
              <a:blipFill rotWithShape="0">
                <a:blip r:embed="rId2"/>
                <a:stretch>
                  <a:fillRect l="-1062" r="-9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457200"/>
                <a:ext cx="8305800" cy="57150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𝑻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≃</m:t>
                    </m:r>
                    <m:acc>
                      <m:accPr>
                        <m:chr m:val="̃"/>
                        <m:ctrlP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</m:acc>
                    <m:r>
                      <a:rPr lang="en-US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𝝆</m:t>
                    </m:r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𝝆</m:t>
                        </m:r>
                      </m:e>
                    </m:d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rate at which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𝒄</m:t>
                    </m:r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will grow.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log linear case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other examples.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a known result in endogenous growth literature, but not with trade.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457200"/>
                <a:ext cx="8305800" cy="5715000"/>
              </a:xfrm>
              <a:blipFill rotWithShape="0">
                <a:blip r:embed="rId2"/>
                <a:stretch>
                  <a:fillRect l="-1542" r="-14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43800" cy="5181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instead of delay in carried over intermediate good, the delay is directly in final good delivery as in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Marjit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(2007). Then also the same result.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9B93-A4B2-4614-8F99-2D68579CE1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311</Words>
  <Application>Microsoft Office PowerPoint</Application>
  <PresentationFormat>On-screen Show (4:3)</PresentationFormat>
  <Paragraphs>130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Office Theme</vt:lpstr>
      <vt:lpstr>Growth Problem of the Developing World</vt:lpstr>
      <vt:lpstr>PowerPoint Presentation</vt:lpstr>
      <vt:lpstr>PowerPoint Presentation</vt:lpstr>
      <vt:lpstr>Virtual Trade and Endogenous Growth  Research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Analytics</dc:title>
  <dc:creator>CTRPFP PC</dc:creator>
  <cp:lastModifiedBy>VISITOR2</cp:lastModifiedBy>
  <cp:revision>58</cp:revision>
  <dcterms:created xsi:type="dcterms:W3CDTF">2015-03-08T20:02:24Z</dcterms:created>
  <dcterms:modified xsi:type="dcterms:W3CDTF">2017-06-09T08:09:57Z</dcterms:modified>
</cp:coreProperties>
</file>