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0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0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4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0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2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4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7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7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EBF30-D212-4F53-901A-AB19FEF1DE4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6181-4F1B-464A-BBA5-1BB1CD19C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Growth%20Theory%20through%20the%20Lens%20of%20Development%20Eco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Credit Market Imperfection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1295400"/>
                <a:ext cx="8382000" cy="5029200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buAutoNum type="arabi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Occupational Choice</a:t>
                </a:r>
              </a:p>
              <a:p>
                <a:pPr marL="514350" indent="-514350" algn="just">
                  <a:buAutoNum type="arabi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Poverty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Trap</a:t>
                </a:r>
              </a:p>
              <a:p>
                <a:pPr marL="514350" indent="-514350" algn="just">
                  <a:buAutoNum type="arabi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Production and Trade</a:t>
                </a:r>
                <a:endParaRPr lang="en-US" sz="28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514350" indent="-514350" algn="just">
                  <a:buAutoNum type="arabicPeriod"/>
                </a:pPr>
                <a:endParaRPr lang="en-US" sz="28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514350" indent="-514350" algn="just">
                  <a:buAutoNum type="arabicPeriod"/>
                </a:pPr>
                <a:endParaRPr lang="en-US" sz="2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just"/>
                <a:r>
                  <a:rPr lang="en-US" sz="2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1. Workers Vs. Entrepreneurs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∈[0 , 1]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total population.</a:t>
                </a:r>
              </a:p>
              <a:p>
                <a:pPr algn="just"/>
                <a:r>
                  <a:rPr lang="en-US" sz="2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Each has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amount of capital,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just"/>
                <a:endParaRPr lang="en-US" sz="28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just"/>
                <a:endParaRPr lang="en-US" sz="2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1295400"/>
                <a:ext cx="8382000" cy="5029200"/>
              </a:xfrm>
              <a:blipFill rotWithShape="0">
                <a:blip r:embed="rId2"/>
                <a:stretch>
                  <a:fillRect l="-1527" t="-1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[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         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800" dirty="0" smtClean="0"/>
                  <a:t> </a:t>
                </a:r>
                <a:br>
                  <a:rPr lang="en-US" sz="28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      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800" dirty="0" smtClean="0"/>
                  <a:t>   </a:t>
                </a:r>
                <a:br>
                  <a:rPr lang="en-US" sz="2800" dirty="0" smtClean="0"/>
                </a:br>
                <a:r>
                  <a:rPr lang="en-US" sz="2800" dirty="0"/>
                  <a:t/>
                </a:r>
                <a:br>
                  <a:rPr lang="en-US" sz="2800" dirty="0"/>
                </a:br>
                <a:r>
                  <a:rPr lang="en-US" sz="2800" dirty="0" smtClean="0"/>
                  <a:t>                    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t="-170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914400" y="1905000"/>
            <a:ext cx="7086599" cy="3918466"/>
            <a:chOff x="1066800" y="2362200"/>
            <a:chExt cx="7086599" cy="391846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66800" y="5867400"/>
              <a:ext cx="6172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066800" y="2362200"/>
              <a:ext cx="0" cy="3505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066800" y="3657600"/>
              <a:ext cx="2895600" cy="2209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62400" y="3657600"/>
              <a:ext cx="3276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066800" y="3962400"/>
              <a:ext cx="47244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95600" y="4495800"/>
              <a:ext cx="0" cy="137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962400" y="3657600"/>
              <a:ext cx="0" cy="2209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239000" y="5638800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9000" y="5638800"/>
                  <a:ext cx="533400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590800" y="5867526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0800" y="5867526"/>
                  <a:ext cx="60960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619500" y="5911334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9500" y="5911334"/>
                  <a:ext cx="685800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7315199" y="344475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5199" y="3444750"/>
                  <a:ext cx="838200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95053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158"/>
                <a:ext cx="8229600" cy="27733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500" dirty="0"/>
                  <a:t>If no education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5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5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500" i="1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5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500" i="1">
                        <a:latin typeface="Cambria Math" panose="02040503050406030204" pitchFamily="18" charset="0"/>
                      </a:rPr>
                      <m:t>(2+</m:t>
                    </m:r>
                    <m:r>
                      <a:rPr lang="en-US" sz="25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5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500" dirty="0"/>
                  <a:t/>
                </a:r>
                <a:br>
                  <a:rPr lang="en-US" sz="25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sz="25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5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5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5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500" dirty="0"/>
                  <a:t> density function of inheritance</a:t>
                </a:r>
                <a:br>
                  <a:rPr lang="en-US" sz="25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5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5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5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  <m:e>
                          <m:sSub>
                            <m:sSubPr>
                              <m:ctrlPr>
                                <a:rPr lang="en-US" sz="2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e>
                            <m:sub>
                              <m:r>
                                <a:rPr lang="en-US" sz="25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sz="2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  <m:r>
                        <a:rPr lang="en-US" sz="25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5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5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  <m:e>
                          <m:sSub>
                            <m:sSubPr>
                              <m:ctrlPr>
                                <a:rPr lang="en-US" sz="2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e>
                            <m:sub>
                              <m:r>
                                <a:rPr lang="en-US" sz="25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500" i="1">
                          <a:latin typeface="Cambria Math" panose="02040503050406030204" pitchFamily="18" charset="0"/>
                        </a:rPr>
                        <m:t>,             </m:t>
                      </m:r>
                      <m:sSubSup>
                        <m:sSubSupPr>
                          <m:ctrlPr>
                            <a:rPr lang="en-US" sz="2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r>
                        <a:rPr lang="en-US" sz="25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5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5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158"/>
                <a:ext cx="8229600" cy="2773363"/>
              </a:xfrm>
              <a:blipFill rotWithShape="0">
                <a:blip r:embed="rId2"/>
                <a:stretch>
                  <a:fillRect l="-1185" t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/>
          <p:cNvGrpSpPr/>
          <p:nvPr/>
        </p:nvGrpSpPr>
        <p:grpSpPr>
          <a:xfrm>
            <a:off x="1830222" y="2575368"/>
            <a:ext cx="7313778" cy="4282632"/>
            <a:chOff x="420522" y="2504213"/>
            <a:chExt cx="7313778" cy="42826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28700" y="6269464"/>
              <a:ext cx="6172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028700" y="2764264"/>
              <a:ext cx="0" cy="3505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7200900" y="6040864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0900" y="6040864"/>
                  <a:ext cx="533400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511756" y="6228646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1756" y="6228646"/>
                  <a:ext cx="60960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908952" y="623151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8952" y="6231510"/>
                  <a:ext cx="685800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Connector 16"/>
            <p:cNvCxnSpPr/>
            <p:nvPr/>
          </p:nvCxnSpPr>
          <p:spPr>
            <a:xfrm flipV="1">
              <a:off x="1028700" y="2750616"/>
              <a:ext cx="5829300" cy="3505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028699" y="5562600"/>
              <a:ext cx="17907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830204" y="3846814"/>
              <a:ext cx="1409700" cy="17157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239904" y="3323167"/>
              <a:ext cx="2590800" cy="52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174544" y="5562600"/>
              <a:ext cx="0" cy="7068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819400" y="5548952"/>
              <a:ext cx="0" cy="706864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442648" y="4800243"/>
              <a:ext cx="10518" cy="14525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239904" y="3846814"/>
              <a:ext cx="0" cy="24226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451144" y="3584990"/>
              <a:ext cx="0" cy="2684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1870880" y="6242295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0880" y="6242295"/>
                  <a:ext cx="685800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354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3249304" y="6187576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9304" y="6187576"/>
                  <a:ext cx="381000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5208128" y="6213062"/>
                  <a:ext cx="566777" cy="5737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08128" y="6213062"/>
                  <a:ext cx="566777" cy="57378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139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420522" y="2504213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522" y="2504213"/>
                  <a:ext cx="685800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13248" y="4806889"/>
                <a:ext cx="20574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b="1" dirty="0" smtClean="0"/>
              </a:p>
              <a:p>
                <a:r>
                  <a:rPr lang="en-US" sz="2000" b="1" dirty="0" smtClean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IN" sz="2000" b="1" i="1" smtClean="0"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endParaRPr lang="en-US" sz="2000" b="1" dirty="0" smtClean="0"/>
              </a:p>
              <a:p>
                <a:endParaRPr lang="en-US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 smtClean="0"/>
              </a:p>
              <a:p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48" y="4806889"/>
                <a:ext cx="2057400" cy="1631216"/>
              </a:xfrm>
              <a:prstGeom prst="rect">
                <a:avLst/>
              </a:prstGeom>
              <a:blipFill rotWithShape="0">
                <a:blip r:embed="rId10"/>
                <a:stretch>
                  <a:fillRect b="-29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010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Credit Market Imperfection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Fewer Entrepreneurs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Less demand for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workers, Lower wage, Poverty and inequality</a:t>
                </a:r>
                <a:endPara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Less human capital accumulation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less educated workers, lower wage, poverty and inequality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Inequality leads to further inequality with efficiency consequence – Equity –Efficiency Relationship</a:t>
                </a:r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8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  <a:blipFill rotWithShape="0">
                <a:blip r:embed="rId2"/>
                <a:stretch>
                  <a:fillRect l="-1481" r="-7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85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Does Initial Asset Distribution necessarily affect production in the credit intensive sector by affecting access to credit?</a:t>
            </a:r>
          </a:p>
          <a:p>
            <a:r>
              <a:rPr lang="en-IN" dirty="0" smtClean="0"/>
              <a:t>Implications for International Trade and Inequality.</a:t>
            </a:r>
          </a:p>
          <a:p>
            <a:r>
              <a:rPr lang="en-IN" dirty="0" smtClean="0"/>
              <a:t>Its more than inequality, product </a:t>
            </a:r>
            <a:r>
              <a:rPr lang="en-IN" smtClean="0"/>
              <a:t>market imperfection matters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015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7818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Banks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Banking Rate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Lending Rate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production function,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wage rate.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Default possibility is there. Banks have to make sure that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… (3.1)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I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… (3.2)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…. (3.3)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∈[0 , </m:t>
                    </m:r>
                    <m:acc>
                      <m:accPr>
                        <m:chr m:val="̃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they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can’t be entrepreneurs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𝑤𝑅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sz="2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(1)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Everyone borrows.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781800"/>
              </a:xfrm>
              <a:blipFill rotWithShape="0">
                <a:blip r:embed="rId2"/>
                <a:stretch>
                  <a:fillRect l="-867" b="-7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87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b="1" dirty="0" err="1" smtClean="0"/>
                  <a:t>Labour</a:t>
                </a:r>
                <a:r>
                  <a:rPr lang="en-US" b="1" dirty="0" smtClean="0"/>
                  <a:t> Market</a:t>
                </a:r>
              </a:p>
              <a:p>
                <a:pPr marL="0" indent="0" algn="ctr">
                  <a:buNone/>
                </a:pPr>
                <a:endParaRPr lang="en-US" b="1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Labour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Supply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/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                      … (3.4)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Labour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Demand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acc>
                          <m:accPr>
                            <m:chr m:val="̃"/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𝑑𝑧</m:t>
                        </m:r>
                      </m:e>
                    </m:nary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acc>
                          <m:accPr>
                            <m:chr m:val="̃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den>
                            </m:f>
                          </m:e>
                        </m:d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𝑑𝑧</m:t>
                        </m:r>
                      </m:e>
                    </m:nary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                      … (3.5)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is determined by (3.4)=(3.5)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Note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𝑑𝑤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is independent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. 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0">
                <a:blip r:embed="rId2"/>
                <a:stretch>
                  <a:fillRect l="-1481" t="-22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03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143000" y="0"/>
            <a:ext cx="6225083" cy="4287798"/>
            <a:chOff x="1318717" y="43934"/>
            <a:chExt cx="6225083" cy="4287798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828800" y="3810000"/>
              <a:ext cx="5715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828800" y="228600"/>
              <a:ext cx="0" cy="3581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1910687" y="1310185"/>
              <a:ext cx="4080680" cy="2320119"/>
            </a:xfrm>
            <a:custGeom>
              <a:avLst/>
              <a:gdLst>
                <a:gd name="connsiteX0" fmla="*/ 0 w 4080680"/>
                <a:gd name="connsiteY0" fmla="*/ 0 h 2320119"/>
                <a:gd name="connsiteX1" fmla="*/ 1241946 w 4080680"/>
                <a:gd name="connsiteY1" fmla="*/ 1542197 h 2320119"/>
                <a:gd name="connsiteX2" fmla="*/ 4080680 w 4080680"/>
                <a:gd name="connsiteY2" fmla="*/ 2320119 h 2320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80680" h="2320119">
                  <a:moveTo>
                    <a:pt x="0" y="0"/>
                  </a:moveTo>
                  <a:cubicBezTo>
                    <a:pt x="280916" y="577755"/>
                    <a:pt x="561833" y="1155511"/>
                    <a:pt x="1241946" y="1542197"/>
                  </a:cubicBezTo>
                  <a:cubicBezTo>
                    <a:pt x="1922059" y="1928883"/>
                    <a:pt x="3001369" y="2124501"/>
                    <a:pt x="4080680" y="232011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86000" y="895635"/>
              <a:ext cx="4080680" cy="2320119"/>
            </a:xfrm>
            <a:custGeom>
              <a:avLst/>
              <a:gdLst>
                <a:gd name="connsiteX0" fmla="*/ 0 w 4080680"/>
                <a:gd name="connsiteY0" fmla="*/ 0 h 2320119"/>
                <a:gd name="connsiteX1" fmla="*/ 1241946 w 4080680"/>
                <a:gd name="connsiteY1" fmla="*/ 1542197 h 2320119"/>
                <a:gd name="connsiteX2" fmla="*/ 4080680 w 4080680"/>
                <a:gd name="connsiteY2" fmla="*/ 2320119 h 2320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80680" h="2320119">
                  <a:moveTo>
                    <a:pt x="0" y="0"/>
                  </a:moveTo>
                  <a:cubicBezTo>
                    <a:pt x="280916" y="577755"/>
                    <a:pt x="561833" y="1155511"/>
                    <a:pt x="1241946" y="1542197"/>
                  </a:cubicBezTo>
                  <a:cubicBezTo>
                    <a:pt x="1922059" y="1928883"/>
                    <a:pt x="3001369" y="2124501"/>
                    <a:pt x="4080680" y="232011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828800" y="3493355"/>
              <a:ext cx="3505200" cy="48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285096" y="1010646"/>
              <a:ext cx="0" cy="27969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2792104"/>
              <a:ext cx="2750026" cy="27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495800" y="1010646"/>
              <a:ext cx="0" cy="27969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578826" y="1905000"/>
              <a:ext cx="5265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2971800" y="2409115"/>
              <a:ext cx="232013" cy="1816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723032" y="3032186"/>
              <a:ext cx="0" cy="2602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318717" y="43934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8717" y="43934"/>
                  <a:ext cx="457200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412544" y="2642234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2544" y="2642234"/>
                  <a:ext cx="457200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421642" y="3266312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1642" y="3266312"/>
                  <a:ext cx="45720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456567" y="768475"/>
                  <a:ext cx="5265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6567" y="768475"/>
                  <a:ext cx="52657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TextBox 29"/>
            <p:cNvSpPr txBox="1"/>
            <p:nvPr/>
          </p:nvSpPr>
          <p:spPr>
            <a:xfrm>
              <a:off x="3581400" y="3962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Fig. 3.1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4103132"/>
                <a:ext cx="9144000" cy="2345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more people are poor,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acc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increases,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p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  <m:r>
                      <a:rPr lang="en-US" sz="2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e>
                      <m:sup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sup>
                    </m:sSup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    →</m:t>
                    </m:r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fewer entrepreneurs. </a:t>
                </a:r>
              </a:p>
              <a:p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Poverty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  <m:r>
                      <a:rPr lang="en-US" sz="2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  <m:r>
                      <a:rPr lang="en-US" sz="2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</m:t>
                    </m:r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poverty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endParaRPr lang="en-US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Inequality</a:t>
                </a:r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Income of the rich</a:t>
                </a:r>
              </a:p>
              <a:p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  <m:d>
                          <m:d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</m:d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𝒌</m:t>
                    </m:r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𝒘𝑳</m:t>
                        </m:r>
                        <m:d>
                          <m:d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</m:d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d>
                          <m:d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</m:d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sub>
                    </m:sSub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𝑳</m:t>
                    </m:r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𝒘𝑳</m:t>
                    </m:r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𝑹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𝑹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IN" sz="2200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sub>
                        </m:sSub>
                      </m:num>
                      <m:den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𝒅𝒘</m:t>
                        </m:r>
                      </m:den>
                    </m:f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𝒘𝑹</m:t>
                        </m:r>
                      </m:e>
                    </m:d>
                    <m:f>
                      <m:f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𝒅𝑳</m:t>
                        </m:r>
                        <m:d>
                          <m:d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</m:d>
                      </m:num>
                      <m:den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𝒅𝒘</m:t>
                        </m:r>
                      </m:den>
                    </m:f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𝑳</m:t>
                    </m:r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d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𝑹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03132"/>
                <a:ext cx="9144000" cy="2345835"/>
              </a:xfrm>
              <a:prstGeom prst="rect">
                <a:avLst/>
              </a:prstGeom>
              <a:blipFill rotWithShape="0">
                <a:blip r:embed="rId6"/>
                <a:stretch>
                  <a:fillRect l="-867" t="-129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32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3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sub>
                    </m:sSub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3300" dirty="0" smtClean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3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3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3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</m:num>
                      <m:den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𝑑𝑤</m:t>
                        </m:r>
                      </m:den>
                    </m:f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&gt;0 </m:t>
                    </m:r>
                  </m:oMath>
                </a14:m>
                <a:r>
                  <a:rPr lang="en-US" sz="3300" b="0" dirty="0" smtClean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  <m:f>
                      <m:fPr>
                        <m:ctrlP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sz="3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3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3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3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3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𝜌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num>
                      <m:den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𝑑𝑤</m:t>
                        </m:r>
                      </m:den>
                    </m:f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    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𝑎𝑠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   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𝐼𝑛𝑒𝑞𝑢𝑎𝑙𝑖𝑡𝑦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↑</m:t>
                    </m:r>
                  </m:oMath>
                </a14:m>
                <a:r>
                  <a:rPr lang="en-US" sz="3300" b="0" dirty="0" smtClean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300" u="sng" dirty="0" smtClean="0"/>
                  <a:t>Consider a dynamic version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300" b="0" dirty="0" smtClean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300" dirty="0" smtClean="0"/>
                  <a:t>Consider two societies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33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3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33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3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3300" b="0" dirty="0" smtClean="0"/>
                  <a:t> and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3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 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3300" b="0" dirty="0" smtClean="0"/>
                  <a:t>  otherwise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b="0" dirty="0" smtClean="0"/>
                  <a:t> </a:t>
                </a:r>
                <a:r>
                  <a:rPr lang="en-US" sz="2800" b="0" dirty="0" smtClean="0"/>
                  <a:t>, but will evolve.</a:t>
                </a:r>
                <a:endParaRPr lang="en-US" sz="2800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0">
                <a:blip r:embed="rId2"/>
                <a:stretch>
                  <a:fillRect l="-103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Food For Thought</a:t>
            </a:r>
            <a:r>
              <a:rPr lang="en-US" dirty="0" smtClean="0"/>
              <a:t>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 algn="just">
                  <a:spcBef>
                    <a:spcPts val="0"/>
                  </a:spcBef>
                  <a:spcAft>
                    <a:spcPts val="1200"/>
                  </a:spcAft>
                  <a:buAutoNum type="alphaLcParenR"/>
                </a:pPr>
                <a:r>
                  <a:rPr lang="en-US" sz="2800" dirty="0" smtClean="0"/>
                  <a:t>Suppose there is a minimum consumption requirement</a:t>
                </a:r>
              </a:p>
              <a:p>
                <a:pPr marL="514350" indent="-514350" algn="just">
                  <a:spcBef>
                    <a:spcPts val="0"/>
                  </a:spcBef>
                  <a:spcAft>
                    <a:spcPts val="1200"/>
                  </a:spcAft>
                  <a:buAutoNum type="alphaLcParenR"/>
                </a:pPr>
                <a:r>
                  <a:rPr lang="en-US" sz="2800" dirty="0" smtClean="0"/>
                  <a:t>Non convexity in production function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en-US" sz="2800" dirty="0" smtClean="0"/>
              </a:p>
              <a:p>
                <a:pPr marL="514350" indent="-514350" algn="just">
                  <a:spcBef>
                    <a:spcPts val="0"/>
                  </a:spcBef>
                  <a:spcAft>
                    <a:spcPts val="1200"/>
                  </a:spcAft>
                  <a:buAutoNum type="alphaLcParenR"/>
                </a:pPr>
                <a:r>
                  <a:rPr lang="en-US" sz="2800" dirty="0" smtClean="0"/>
                  <a:t>What will happen to within society and across societies inequality.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56" t="-1482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12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Market Imperfection and Human Capital Accumulation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Gal-or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Zaira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(1992)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Poverty Trap</a:t>
            </a:r>
          </a:p>
          <a:p>
            <a:pPr marL="0" indent="0" algn="ctr">
              <a:buNone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Solow Model</a:t>
            </a:r>
          </a:p>
          <a:p>
            <a:pPr marL="0" indent="0" algn="ctr">
              <a:buNone/>
            </a:pP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581400" y="2209800"/>
            <a:ext cx="441960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434340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01552" y="2783188"/>
            <a:ext cx="0" cy="30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3388625" y="2057400"/>
            <a:ext cx="5357315" cy="4183939"/>
            <a:chOff x="3411373" y="1982280"/>
            <a:chExt cx="5357315" cy="4183939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81400" y="5791200"/>
              <a:ext cx="4876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3581400" y="2286000"/>
              <a:ext cx="0" cy="3505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3589361" y="2783188"/>
              <a:ext cx="4640239" cy="3017111"/>
            </a:xfrm>
            <a:custGeom>
              <a:avLst/>
              <a:gdLst>
                <a:gd name="connsiteX0" fmla="*/ 0 w 4640239"/>
                <a:gd name="connsiteY0" fmla="*/ 3017111 h 3017111"/>
                <a:gd name="connsiteX1" fmla="*/ 54591 w 4640239"/>
                <a:gd name="connsiteY1" fmla="*/ 3003463 h 3017111"/>
                <a:gd name="connsiteX2" fmla="*/ 1419367 w 4640239"/>
                <a:gd name="connsiteY2" fmla="*/ 2512143 h 3017111"/>
                <a:gd name="connsiteX3" fmla="*/ 2402006 w 4640239"/>
                <a:gd name="connsiteY3" fmla="*/ 287558 h 3017111"/>
                <a:gd name="connsiteX4" fmla="*/ 4640239 w 4640239"/>
                <a:gd name="connsiteY4" fmla="*/ 96490 h 3017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0239" h="3017111">
                  <a:moveTo>
                    <a:pt x="0" y="3017111"/>
                  </a:moveTo>
                  <a:lnTo>
                    <a:pt x="54591" y="3003463"/>
                  </a:lnTo>
                  <a:cubicBezTo>
                    <a:pt x="291152" y="2919302"/>
                    <a:pt x="1028131" y="2964794"/>
                    <a:pt x="1419367" y="2512143"/>
                  </a:cubicBezTo>
                  <a:cubicBezTo>
                    <a:pt x="1810603" y="2059492"/>
                    <a:pt x="1865194" y="690167"/>
                    <a:pt x="2402006" y="287558"/>
                  </a:cubicBezTo>
                  <a:cubicBezTo>
                    <a:pt x="2938818" y="-115051"/>
                    <a:pt x="3789528" y="-9281"/>
                    <a:pt x="4640239" y="9649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246424" y="4204648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149152" y="2630788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443214" y="5628564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4953000" y="5486400"/>
              <a:ext cx="3161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551224" y="5486400"/>
              <a:ext cx="69717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573977" y="4204648"/>
              <a:ext cx="1053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Unstable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05605" y="2255770"/>
              <a:ext cx="1053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table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11373" y="5259231"/>
              <a:ext cx="1053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table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8311488" y="5796887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11488" y="5796887"/>
                  <a:ext cx="457200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8001000" y="198228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𝑛𝑘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1000" y="1982280"/>
                  <a:ext cx="457200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8215947" y="2675825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15947" y="2675825"/>
                  <a:ext cx="45720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4000" r="-66667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TextBox 29"/>
            <p:cNvSpPr txBox="1"/>
            <p:nvPr/>
          </p:nvSpPr>
          <p:spPr>
            <a:xfrm>
              <a:off x="5398824" y="5800299"/>
              <a:ext cx="1306781" cy="365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Fig. 3.2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36040" y="2361120"/>
            <a:ext cx="190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Idea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Convexity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Solow Model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Poverty Trap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Big Push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1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001000" cy="281940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Market Imperfection can generate non-convexity type outcome. 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Gal-or and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Zaira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(1992) , Mukherjee and Ray (AER),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Banerjee and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Duflo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 (2005)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5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381000"/>
                <a:ext cx="8763000" cy="57451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dirty="0" smtClean="0"/>
                  <a:t>Gal-or </a:t>
                </a:r>
                <a:r>
                  <a:rPr lang="en-US" dirty="0" err="1" smtClean="0"/>
                  <a:t>Zaira</a:t>
                </a:r>
                <a:r>
                  <a:rPr lang="en-US" dirty="0" smtClean="0"/>
                  <a:t> (1992) </a:t>
                </a:r>
              </a:p>
              <a:p>
                <a:pPr marL="0" indent="0" algn="ctr">
                  <a:buNone/>
                </a:pPr>
                <a:r>
                  <a:rPr lang="en-US" u="sng" dirty="0" smtClean="0"/>
                  <a:t>Credit Market and Human Capital Accumulatio</a:t>
                </a:r>
                <a:r>
                  <a:rPr lang="en-US" dirty="0" smtClean="0"/>
                  <a:t>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        ; c – Consumption; b- bequests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     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– Inheritance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1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1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3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1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1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d>
                      <m:dPr>
                        <m:ctrlP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IN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(1+</m:t>
                    </m:r>
                    <m:r>
                      <a:rPr lang="en-IN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IN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𝑖𝑓</m:t>
                    </m:r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3100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3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1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1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3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d>
                      <m:dPr>
                        <m:ctrlPr>
                          <a:rPr lang="en-US" sz="3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d>
                    <m:d>
                      <m:dPr>
                        <m:ctrlP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3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𝑖𝑓</m:t>
                    </m:r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3100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1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1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31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3100" dirty="0" smtClean="0"/>
                  <a:t> (Credit Market Imperfect) </a:t>
                </a:r>
                <a:endParaRPr lang="en-US" sz="31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381000"/>
                <a:ext cx="8763000" cy="5745163"/>
              </a:xfrm>
              <a:blipFill rotWithShape="0">
                <a:blip r:embed="rId2"/>
                <a:stretch>
                  <a:fillRect t="-13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61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274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Tahoma</vt:lpstr>
      <vt:lpstr>Times New Roman</vt:lpstr>
      <vt:lpstr>Office Theme</vt:lpstr>
      <vt:lpstr>Credit Market Imperfection</vt:lpstr>
      <vt:lpstr>PowerPoint Presentation</vt:lpstr>
      <vt:lpstr>PowerPoint Presentation</vt:lpstr>
      <vt:lpstr>PowerPoint Presentation</vt:lpstr>
      <vt:lpstr>PowerPoint Presentation</vt:lpstr>
      <vt:lpstr>Food For Thought </vt:lpstr>
      <vt:lpstr>PowerPoint Presentation</vt:lpstr>
      <vt:lpstr>Credit Market Imperfection can generate non-convexity type outcome.    Gal-or and Zaira (1992) , Mukherjee and Ray (AER), Banerjee and Duflo (2005)</vt:lpstr>
      <vt:lpstr>PowerPoint Presentation</vt:lpstr>
      <vt:lpstr>u_s (x)=e[(x-h)(1+r)+w_s               x≥h  u_s (x)=e[(x-h)(1+i)+w_s ]               x&lt;h                     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Analytics</dc:title>
  <dc:creator>CTRPFP PC</dc:creator>
  <cp:lastModifiedBy>Sougatapc</cp:lastModifiedBy>
  <cp:revision>67</cp:revision>
  <dcterms:created xsi:type="dcterms:W3CDTF">2015-03-08T20:02:24Z</dcterms:created>
  <dcterms:modified xsi:type="dcterms:W3CDTF">2015-05-15T05:17:32Z</dcterms:modified>
</cp:coreProperties>
</file>