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8EBF30-D212-4F53-901A-AB19FEF1DE4A}"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202090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EBF30-D212-4F53-901A-AB19FEF1DE4A}"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66620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EBF30-D212-4F53-901A-AB19FEF1DE4A}"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642043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EBF30-D212-4F53-901A-AB19FEF1DE4A}"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3940601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8EBF30-D212-4F53-901A-AB19FEF1DE4A}"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397392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8EBF30-D212-4F53-901A-AB19FEF1DE4A}"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2166643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EBF30-D212-4F53-901A-AB19FEF1DE4A}" type="datetimeFigureOut">
              <a:rPr lang="en-US" smtClean="0"/>
              <a:pPr/>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381047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8EBF30-D212-4F53-901A-AB19FEF1DE4A}" type="datetimeFigureOut">
              <a:rPr lang="en-US" smtClean="0"/>
              <a:pPr/>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16494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EBF30-D212-4F53-901A-AB19FEF1DE4A}" type="datetimeFigureOut">
              <a:rPr lang="en-US" smtClean="0"/>
              <a:pPr/>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301770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EBF30-D212-4F53-901A-AB19FEF1DE4A}"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2191171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EBF30-D212-4F53-901A-AB19FEF1DE4A}"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86181-4F1B-464A-BBA5-1BB1CD19CC0D}" type="slidenum">
              <a:rPr lang="en-US" smtClean="0"/>
              <a:pPr/>
              <a:t>‹#›</a:t>
            </a:fld>
            <a:endParaRPr lang="en-US"/>
          </a:p>
        </p:txBody>
      </p:sp>
    </p:spTree>
    <p:extLst>
      <p:ext uri="{BB962C8B-B14F-4D97-AF65-F5344CB8AC3E}">
        <p14:creationId xmlns:p14="http://schemas.microsoft.com/office/powerpoint/2010/main" val="2894271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EBF30-D212-4F53-901A-AB19FEF1DE4A}" type="datetimeFigureOut">
              <a:rPr lang="en-US" smtClean="0"/>
              <a:pPr/>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86181-4F1B-464A-BBA5-1BB1CD19CC0D}" type="slidenum">
              <a:rPr lang="en-US" smtClean="0"/>
              <a:pPr/>
              <a:t>‹#›</a:t>
            </a:fld>
            <a:endParaRPr lang="en-US"/>
          </a:p>
        </p:txBody>
      </p:sp>
    </p:spTree>
    <p:extLst>
      <p:ext uri="{BB962C8B-B14F-4D97-AF65-F5344CB8AC3E}">
        <p14:creationId xmlns:p14="http://schemas.microsoft.com/office/powerpoint/2010/main" val="37739192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066800"/>
          </a:xfrm>
        </p:spPr>
        <p:txBody>
          <a:bodyPr>
            <a:normAutofit/>
          </a:bodyPr>
          <a:lstStyle/>
          <a:p>
            <a:r>
              <a:rPr lang="en-US" sz="3000" b="1" dirty="0" smtClean="0">
                <a:latin typeface="Times New Roman" pitchFamily="18" charset="0"/>
                <a:cs typeface="Times New Roman" pitchFamily="18" charset="0"/>
              </a:rPr>
              <a:t>Development Economics and Clinical Policy Experiments</a:t>
            </a:r>
            <a:endParaRPr lang="en-US" sz="3000" dirty="0">
              <a:latin typeface="Times New Roman" pitchFamily="18" charset="0"/>
              <a:cs typeface="Times New Roman" pitchFamily="18" charset="0"/>
            </a:endParaRPr>
          </a:p>
        </p:txBody>
      </p:sp>
      <p:sp>
        <p:nvSpPr>
          <p:cNvPr id="3" name="Subtitle 2"/>
          <p:cNvSpPr>
            <a:spLocks noGrp="1"/>
          </p:cNvSpPr>
          <p:nvPr>
            <p:ph type="subTitle" idx="1"/>
          </p:nvPr>
        </p:nvSpPr>
        <p:spPr>
          <a:xfrm>
            <a:off x="-4549" y="1371600"/>
            <a:ext cx="8991600" cy="5715000"/>
          </a:xfrm>
        </p:spPr>
        <p:txBody>
          <a:bodyPr>
            <a:noAutofit/>
          </a:bodyPr>
          <a:lstStyle/>
          <a:p>
            <a:pPr marL="457200" indent="457200" algn="just">
              <a:spcBef>
                <a:spcPts val="0"/>
              </a:spcBef>
              <a:spcAft>
                <a:spcPts val="1800"/>
              </a:spcAft>
              <a:buFont typeface="Arial" panose="020B0604020202020204" pitchFamily="34" charset="0"/>
              <a:buChar char="•"/>
            </a:pPr>
            <a:r>
              <a:rPr lang="en-US" sz="2400" b="1" dirty="0">
                <a:solidFill>
                  <a:schemeClr val="tx1"/>
                </a:solidFill>
                <a:latin typeface="Times New Roman" panose="02020603050405020304" pitchFamily="18" charset="0"/>
                <a:cs typeface="Times New Roman" panose="02020603050405020304" pitchFamily="18" charset="0"/>
              </a:rPr>
              <a:t>E</a:t>
            </a:r>
            <a:r>
              <a:rPr lang="en-US" sz="2400" b="1" dirty="0" smtClean="0">
                <a:solidFill>
                  <a:schemeClr val="tx1"/>
                </a:solidFill>
                <a:latin typeface="Times New Roman" panose="02020603050405020304" pitchFamily="18" charset="0"/>
                <a:cs typeface="Times New Roman" panose="02020603050405020304" pitchFamily="18" charset="0"/>
              </a:rPr>
              <a:t>ffective policy-making requires </a:t>
            </a:r>
            <a:r>
              <a:rPr lang="en-US" sz="2400" b="1" dirty="0">
                <a:solidFill>
                  <a:schemeClr val="tx1"/>
                </a:solidFill>
                <a:latin typeface="Times New Roman" panose="02020603050405020304" pitchFamily="18" charset="0"/>
                <a:cs typeface="Times New Roman" panose="02020603050405020304" pitchFamily="18" charset="0"/>
              </a:rPr>
              <a:t>making judgments about the efficacy of individual components of programs, </a:t>
            </a:r>
            <a:r>
              <a:rPr lang="en-US" sz="2400" b="1" dirty="0" smtClean="0">
                <a:solidFill>
                  <a:schemeClr val="tx1"/>
                </a:solidFill>
                <a:latin typeface="Times New Roman" panose="02020603050405020304" pitchFamily="18" charset="0"/>
                <a:cs typeface="Times New Roman" panose="02020603050405020304" pitchFamily="18" charset="0"/>
              </a:rPr>
              <a:t>without much </a:t>
            </a:r>
            <a:r>
              <a:rPr lang="en-US" sz="2400" b="1" dirty="0">
                <a:solidFill>
                  <a:schemeClr val="tx1"/>
                </a:solidFill>
                <a:latin typeface="Times New Roman" panose="02020603050405020304" pitchFamily="18" charset="0"/>
                <a:cs typeface="Times New Roman" panose="02020603050405020304" pitchFamily="18" charset="0"/>
              </a:rPr>
              <a:t>guidance from a priori knowledge. </a:t>
            </a:r>
            <a:endParaRPr lang="en-US" sz="2400" b="1" dirty="0" smtClean="0">
              <a:solidFill>
                <a:schemeClr val="tx1"/>
              </a:solidFill>
              <a:latin typeface="Times New Roman" panose="02020603050405020304" pitchFamily="18" charset="0"/>
              <a:cs typeface="Times New Roman" panose="02020603050405020304" pitchFamily="18" charset="0"/>
            </a:endParaRPr>
          </a:p>
          <a:p>
            <a:pPr marL="457200" indent="457200" algn="just">
              <a:spcBef>
                <a:spcPts val="0"/>
              </a:spcBef>
              <a:spcAft>
                <a:spcPts val="1800"/>
              </a:spcAft>
              <a:buFont typeface="Arial" panose="020B0604020202020204" pitchFamily="34" charset="0"/>
              <a:buChar char="•"/>
            </a:pPr>
            <a:r>
              <a:rPr lang="en-US" sz="2400" b="1" dirty="0" smtClean="0">
                <a:solidFill>
                  <a:schemeClr val="tx1"/>
                </a:solidFill>
                <a:latin typeface="Times New Roman" panose="02020603050405020304" pitchFamily="18" charset="0"/>
                <a:cs typeface="Times New Roman" panose="02020603050405020304" pitchFamily="18" charset="0"/>
              </a:rPr>
              <a:t>However</a:t>
            </a:r>
            <a:r>
              <a:rPr lang="en-US" sz="2400" b="1" dirty="0">
                <a:solidFill>
                  <a:schemeClr val="tx1"/>
                </a:solidFill>
                <a:latin typeface="Times New Roman" panose="02020603050405020304" pitchFamily="18" charset="0"/>
                <a:cs typeface="Times New Roman" panose="02020603050405020304" pitchFamily="18" charset="0"/>
              </a:rPr>
              <a:t>, it is also difficult to learn </a:t>
            </a:r>
            <a:r>
              <a:rPr lang="en-US" sz="2400" b="1" dirty="0" smtClean="0">
                <a:solidFill>
                  <a:schemeClr val="tx1"/>
                </a:solidFill>
                <a:latin typeface="Times New Roman" panose="02020603050405020304" pitchFamily="18" charset="0"/>
                <a:cs typeface="Times New Roman" panose="02020603050405020304" pitchFamily="18" charset="0"/>
              </a:rPr>
              <a:t>about these </a:t>
            </a:r>
            <a:r>
              <a:rPr lang="en-US" sz="2400" b="1" dirty="0">
                <a:solidFill>
                  <a:schemeClr val="tx1"/>
                </a:solidFill>
                <a:latin typeface="Times New Roman" panose="02020603050405020304" pitchFamily="18" charset="0"/>
                <a:cs typeface="Times New Roman" panose="02020603050405020304" pitchFamily="18" charset="0"/>
              </a:rPr>
              <a:t>individual components from observational (i.e. non-experimental) data. The reason is </a:t>
            </a:r>
            <a:r>
              <a:rPr lang="en-US" sz="2400" b="1" dirty="0" smtClean="0">
                <a:solidFill>
                  <a:schemeClr val="tx1"/>
                </a:solidFill>
                <a:latin typeface="Times New Roman" panose="02020603050405020304" pitchFamily="18" charset="0"/>
                <a:cs typeface="Times New Roman" panose="02020603050405020304" pitchFamily="18" charset="0"/>
              </a:rPr>
              <a:t>that observational </a:t>
            </a:r>
            <a:r>
              <a:rPr lang="en-US" sz="2400" b="1" dirty="0">
                <a:solidFill>
                  <a:schemeClr val="tx1"/>
                </a:solidFill>
                <a:latin typeface="Times New Roman" panose="02020603050405020304" pitchFamily="18" charset="0"/>
                <a:cs typeface="Times New Roman" panose="02020603050405020304" pitchFamily="18" charset="0"/>
              </a:rPr>
              <a:t>data on the educational production function often comes from school systems </a:t>
            </a:r>
            <a:r>
              <a:rPr lang="en-US" sz="2400" b="1" dirty="0" smtClean="0">
                <a:solidFill>
                  <a:schemeClr val="tx1"/>
                </a:solidFill>
                <a:latin typeface="Times New Roman" panose="02020603050405020304" pitchFamily="18" charset="0"/>
                <a:cs typeface="Times New Roman" panose="02020603050405020304" pitchFamily="18" charset="0"/>
              </a:rPr>
              <a:t>that have </a:t>
            </a:r>
            <a:r>
              <a:rPr lang="en-US" sz="2400" b="1" dirty="0">
                <a:solidFill>
                  <a:schemeClr val="tx1"/>
                </a:solidFill>
                <a:latin typeface="Times New Roman" panose="02020603050405020304" pitchFamily="18" charset="0"/>
                <a:cs typeface="Times New Roman" panose="02020603050405020304" pitchFamily="18" charset="0"/>
              </a:rPr>
              <a:t>adopted a given “model”, which consists of more than one input. </a:t>
            </a:r>
            <a:endParaRPr lang="en-US" sz="2400" b="1" dirty="0" smtClean="0">
              <a:solidFill>
                <a:schemeClr val="tx1"/>
              </a:solidFill>
              <a:latin typeface="Times New Roman" panose="02020603050405020304" pitchFamily="18" charset="0"/>
              <a:cs typeface="Times New Roman" panose="02020603050405020304" pitchFamily="18" charset="0"/>
            </a:endParaRPr>
          </a:p>
          <a:p>
            <a:pPr marL="457200" indent="457200" algn="just">
              <a:spcBef>
                <a:spcPts val="0"/>
              </a:spcBef>
              <a:spcAft>
                <a:spcPts val="1800"/>
              </a:spcAft>
              <a:buFont typeface="Arial" panose="020B0604020202020204" pitchFamily="34" charset="0"/>
              <a:buChar char="•"/>
            </a:pPr>
            <a:r>
              <a:rPr lang="en-US" sz="2400" b="1" dirty="0" smtClean="0">
                <a:solidFill>
                  <a:schemeClr val="tx1"/>
                </a:solidFill>
                <a:latin typeface="Times New Roman" panose="02020603050405020304" pitchFamily="18" charset="0"/>
                <a:cs typeface="Times New Roman" panose="02020603050405020304" pitchFamily="18" charset="0"/>
              </a:rPr>
              <a:t>The </a:t>
            </a:r>
            <a:r>
              <a:rPr lang="en-US" sz="2400" b="1" dirty="0">
                <a:solidFill>
                  <a:schemeClr val="tx1"/>
                </a:solidFill>
                <a:latin typeface="Times New Roman" panose="02020603050405020304" pitchFamily="18" charset="0"/>
                <a:cs typeface="Times New Roman" panose="02020603050405020304" pitchFamily="18" charset="0"/>
              </a:rPr>
              <a:t>variation in </a:t>
            </a:r>
            <a:r>
              <a:rPr lang="en-US" sz="2400" b="1" dirty="0" smtClean="0">
                <a:solidFill>
                  <a:schemeClr val="tx1"/>
                </a:solidFill>
                <a:latin typeface="Times New Roman" panose="02020603050405020304" pitchFamily="18" charset="0"/>
                <a:cs typeface="Times New Roman" panose="02020603050405020304" pitchFamily="18" charset="0"/>
              </a:rPr>
              <a:t>school inputs </a:t>
            </a:r>
            <a:r>
              <a:rPr lang="en-US" sz="2400" b="1" dirty="0">
                <a:solidFill>
                  <a:schemeClr val="tx1"/>
                </a:solidFill>
                <a:latin typeface="Times New Roman" panose="02020603050405020304" pitchFamily="18" charset="0"/>
                <a:cs typeface="Times New Roman" panose="02020603050405020304" pitchFamily="18" charset="0"/>
              </a:rPr>
              <a:t>we observe therefore comes from attempts to change the model, which, for very </a:t>
            </a:r>
            <a:r>
              <a:rPr lang="en-US" sz="2400" b="1" dirty="0" smtClean="0">
                <a:solidFill>
                  <a:schemeClr val="tx1"/>
                </a:solidFill>
                <a:latin typeface="Times New Roman" panose="02020603050405020304" pitchFamily="18" charset="0"/>
                <a:cs typeface="Times New Roman" panose="02020603050405020304" pitchFamily="18" charset="0"/>
              </a:rPr>
              <a:t>good reasons</a:t>
            </a:r>
            <a:r>
              <a:rPr lang="en-US" sz="2400" b="1" dirty="0">
                <a:solidFill>
                  <a:schemeClr val="tx1"/>
                </a:solidFill>
                <a:latin typeface="Times New Roman" panose="02020603050405020304" pitchFamily="18" charset="0"/>
                <a:cs typeface="Times New Roman" panose="02020603050405020304" pitchFamily="18" charset="0"/>
              </a:rPr>
              <a:t>, involves making multiple changes at the same time-. </a:t>
            </a:r>
            <a:endParaRPr lang="en-US" sz="24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91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20472"/>
            <a:ext cx="8915400" cy="6685128"/>
          </a:xfrm>
        </p:spPr>
        <p:txBody>
          <a:bodyPr>
            <a:noAutofit/>
          </a:bodyPr>
          <a:lstStyle/>
          <a:p>
            <a:pPr marL="342900" indent="-342900" algn="just">
              <a:spcBef>
                <a:spcPts val="0"/>
              </a:spcBef>
              <a:spcAft>
                <a:spcPts val="1800"/>
              </a:spcAft>
              <a:buFont typeface="Arial" panose="020B0604020202020204" pitchFamily="34" charset="0"/>
              <a:buChar char="•"/>
            </a:pPr>
            <a:r>
              <a:rPr lang="en-US" sz="2300" b="1" dirty="0" err="1" smtClean="0">
                <a:solidFill>
                  <a:schemeClr val="tx1"/>
                </a:solidFill>
                <a:latin typeface="Times New Roman" panose="02020603050405020304" pitchFamily="18" charset="0"/>
                <a:cs typeface="Times New Roman" panose="02020603050405020304" pitchFamily="18" charset="0"/>
              </a:rPr>
              <a:t>Olken</a:t>
            </a:r>
            <a:r>
              <a:rPr lang="en-US" sz="2300" b="1" dirty="0" smtClean="0">
                <a:solidFill>
                  <a:schemeClr val="tx1"/>
                </a:solidFill>
                <a:latin typeface="Times New Roman" panose="02020603050405020304" pitchFamily="18" charset="0"/>
                <a:cs typeface="Times New Roman" panose="02020603050405020304" pitchFamily="18" charset="0"/>
              </a:rPr>
              <a:t> </a:t>
            </a:r>
            <a:r>
              <a:rPr lang="en-US" sz="2300" b="1" dirty="0">
                <a:solidFill>
                  <a:schemeClr val="tx1"/>
                </a:solidFill>
                <a:latin typeface="Times New Roman" panose="02020603050405020304" pitchFamily="18" charset="0"/>
                <a:cs typeface="Times New Roman" panose="02020603050405020304" pitchFamily="18" charset="0"/>
              </a:rPr>
              <a:t>(</a:t>
            </a:r>
            <a:r>
              <a:rPr lang="en-US" sz="2300" b="1" dirty="0" smtClean="0">
                <a:solidFill>
                  <a:schemeClr val="tx1"/>
                </a:solidFill>
                <a:latin typeface="Times New Roman" panose="02020603050405020304" pitchFamily="18" charset="0"/>
                <a:cs typeface="Times New Roman" panose="02020603050405020304" pitchFamily="18" charset="0"/>
              </a:rPr>
              <a:t>2007) is one example of the kind of data </a:t>
            </a:r>
            <a:r>
              <a:rPr lang="en-US" sz="2300" b="1" dirty="0" err="1" smtClean="0">
                <a:solidFill>
                  <a:schemeClr val="tx1"/>
                </a:solidFill>
                <a:latin typeface="Times New Roman" panose="02020603050405020304" pitchFamily="18" charset="0"/>
                <a:cs typeface="Times New Roman" panose="02020603050405020304" pitchFamily="18" charset="0"/>
              </a:rPr>
              <a:t>thet</a:t>
            </a:r>
            <a:r>
              <a:rPr lang="en-US" sz="2300" b="1" dirty="0" smtClean="0">
                <a:solidFill>
                  <a:schemeClr val="tx1"/>
                </a:solidFill>
                <a:latin typeface="Times New Roman" panose="02020603050405020304" pitchFamily="18" charset="0"/>
                <a:cs typeface="Times New Roman" panose="02020603050405020304" pitchFamily="18" charset="0"/>
              </a:rPr>
              <a:t> were collected in an experimental setting.</a:t>
            </a:r>
            <a:endParaRPr lang="en-US" sz="2300" b="1" dirty="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The objective was to determine whether audits or community monitoring were effective ways </a:t>
            </a:r>
            <a:r>
              <a:rPr lang="en-US" sz="2300" b="1" dirty="0" smtClean="0">
                <a:solidFill>
                  <a:schemeClr val="tx1"/>
                </a:solidFill>
                <a:latin typeface="Times New Roman" panose="02020603050405020304" pitchFamily="18" charset="0"/>
                <a:cs typeface="Times New Roman" panose="02020603050405020304" pitchFamily="18" charset="0"/>
              </a:rPr>
              <a:t>to curb </a:t>
            </a:r>
            <a:r>
              <a:rPr lang="en-US" sz="2300" b="1" dirty="0">
                <a:solidFill>
                  <a:schemeClr val="tx1"/>
                </a:solidFill>
                <a:latin typeface="Times New Roman" panose="02020603050405020304" pitchFamily="18" charset="0"/>
                <a:cs typeface="Times New Roman" panose="02020603050405020304" pitchFamily="18" charset="0"/>
              </a:rPr>
              <a:t>corruption in decentralized construction projects.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Getting </a:t>
            </a:r>
            <a:r>
              <a:rPr lang="en-US" sz="2300" b="1" dirty="0">
                <a:solidFill>
                  <a:schemeClr val="tx1"/>
                </a:solidFill>
                <a:latin typeface="Times New Roman" panose="02020603050405020304" pitchFamily="18" charset="0"/>
                <a:cs typeface="Times New Roman" panose="02020603050405020304" pitchFamily="18" charset="0"/>
              </a:rPr>
              <a:t>a reliable measure of </a:t>
            </a:r>
            <a:r>
              <a:rPr lang="en-US" sz="2300" b="1" dirty="0" smtClean="0">
                <a:solidFill>
                  <a:schemeClr val="tx1"/>
                </a:solidFill>
                <a:latin typeface="Times New Roman" panose="02020603050405020304" pitchFamily="18" charset="0"/>
                <a:cs typeface="Times New Roman" panose="02020603050405020304" pitchFamily="18" charset="0"/>
              </a:rPr>
              <a:t>actual levels </a:t>
            </a:r>
            <a:r>
              <a:rPr lang="en-US" sz="2300" b="1" dirty="0">
                <a:solidFill>
                  <a:schemeClr val="tx1"/>
                </a:solidFill>
                <a:latin typeface="Times New Roman" panose="02020603050405020304" pitchFamily="18" charset="0"/>
                <a:cs typeface="Times New Roman" panose="02020603050405020304" pitchFamily="18" charset="0"/>
              </a:rPr>
              <a:t>of corruption was thus necessary. </a:t>
            </a:r>
            <a:r>
              <a:rPr lang="en-US" sz="2300" b="1" dirty="0" err="1">
                <a:solidFill>
                  <a:schemeClr val="tx1"/>
                </a:solidFill>
                <a:latin typeface="Times New Roman" panose="02020603050405020304" pitchFamily="18" charset="0"/>
                <a:cs typeface="Times New Roman" panose="02020603050405020304" pitchFamily="18" charset="0"/>
              </a:rPr>
              <a:t>Olken</a:t>
            </a:r>
            <a:r>
              <a:rPr lang="en-US" sz="2300" b="1" dirty="0">
                <a:solidFill>
                  <a:schemeClr val="tx1"/>
                </a:solidFill>
                <a:latin typeface="Times New Roman" panose="02020603050405020304" pitchFamily="18" charset="0"/>
                <a:cs typeface="Times New Roman" panose="02020603050405020304" pitchFamily="18" charset="0"/>
              </a:rPr>
              <a:t> focused on roads, and had engineers dig </a:t>
            </a:r>
            <a:r>
              <a:rPr lang="en-US" sz="2300" b="1" dirty="0" smtClean="0">
                <a:solidFill>
                  <a:schemeClr val="tx1"/>
                </a:solidFill>
                <a:latin typeface="Times New Roman" panose="02020603050405020304" pitchFamily="18" charset="0"/>
                <a:cs typeface="Times New Roman" panose="02020603050405020304" pitchFamily="18" charset="0"/>
              </a:rPr>
              <a:t>holes in </a:t>
            </a:r>
            <a:r>
              <a:rPr lang="en-US" sz="2300" b="1" dirty="0">
                <a:solidFill>
                  <a:schemeClr val="tx1"/>
                </a:solidFill>
                <a:latin typeface="Times New Roman" panose="02020603050405020304" pitchFamily="18" charset="0"/>
                <a:cs typeface="Times New Roman" panose="02020603050405020304" pitchFamily="18" charset="0"/>
              </a:rPr>
              <a:t>the road to measure the material actually used.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He </a:t>
            </a:r>
            <a:r>
              <a:rPr lang="en-US" sz="2300" b="1" dirty="0">
                <a:solidFill>
                  <a:schemeClr val="tx1"/>
                </a:solidFill>
                <a:latin typeface="Times New Roman" panose="02020603050405020304" pitchFamily="18" charset="0"/>
                <a:cs typeface="Times New Roman" panose="02020603050405020304" pitchFamily="18" charset="0"/>
              </a:rPr>
              <a:t>then compared that with the level </a:t>
            </a:r>
            <a:r>
              <a:rPr lang="en-US" sz="2300" b="1" dirty="0" smtClean="0">
                <a:solidFill>
                  <a:schemeClr val="tx1"/>
                </a:solidFill>
                <a:latin typeface="Times New Roman" panose="02020603050405020304" pitchFamily="18" charset="0"/>
                <a:cs typeface="Times New Roman" panose="02020603050405020304" pitchFamily="18" charset="0"/>
              </a:rPr>
              <a:t>of material </a:t>
            </a:r>
            <a:r>
              <a:rPr lang="en-US" sz="2300" b="1" dirty="0">
                <a:solidFill>
                  <a:schemeClr val="tx1"/>
                </a:solidFill>
                <a:latin typeface="Times New Roman" panose="02020603050405020304" pitchFamily="18" charset="0"/>
                <a:cs typeface="Times New Roman" panose="02020603050405020304" pitchFamily="18" charset="0"/>
              </a:rPr>
              <a:t>reported to be used. The difference is a measure of how much of the material </a:t>
            </a:r>
            <a:r>
              <a:rPr lang="en-US" sz="2300" b="1" dirty="0" smtClean="0">
                <a:solidFill>
                  <a:schemeClr val="tx1"/>
                </a:solidFill>
                <a:latin typeface="Times New Roman" panose="02020603050405020304" pitchFamily="18" charset="0"/>
                <a:cs typeface="Times New Roman" panose="02020603050405020304" pitchFamily="18" charset="0"/>
              </a:rPr>
              <a:t>was stolen</a:t>
            </a:r>
            <a:r>
              <a:rPr lang="en-US" sz="2300" b="1" dirty="0">
                <a:solidFill>
                  <a:schemeClr val="tx1"/>
                </a:solidFill>
                <a:latin typeface="Times New Roman" panose="02020603050405020304" pitchFamily="18" charset="0"/>
                <a:cs typeface="Times New Roman" panose="02020603050405020304" pitchFamily="18" charset="0"/>
              </a:rPr>
              <a:t>, or never purchased but invoiced, and thus an objective measure of corruption.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err="1" smtClean="0">
                <a:solidFill>
                  <a:schemeClr val="tx1"/>
                </a:solidFill>
                <a:latin typeface="Times New Roman" panose="02020603050405020304" pitchFamily="18" charset="0"/>
                <a:cs typeface="Times New Roman" panose="02020603050405020304" pitchFamily="18" charset="0"/>
              </a:rPr>
              <a:t>Olken</a:t>
            </a:r>
            <a:r>
              <a:rPr lang="en-US" sz="2300" b="1" dirty="0" smtClean="0">
                <a:solidFill>
                  <a:schemeClr val="tx1"/>
                </a:solidFill>
                <a:latin typeface="Times New Roman" panose="02020603050405020304" pitchFamily="18" charset="0"/>
                <a:cs typeface="Times New Roman" panose="02020603050405020304" pitchFamily="18" charset="0"/>
              </a:rPr>
              <a:t> then </a:t>
            </a:r>
            <a:r>
              <a:rPr lang="en-US" sz="2300" b="1" dirty="0">
                <a:solidFill>
                  <a:schemeClr val="tx1"/>
                </a:solidFill>
                <a:latin typeface="Times New Roman" panose="02020603050405020304" pitchFamily="18" charset="0"/>
                <a:cs typeface="Times New Roman" panose="02020603050405020304" pitchFamily="18" charset="0"/>
              </a:rPr>
              <a:t>demonstrated that this measure of “missing inputs” is affected by the threat of audits, </a:t>
            </a:r>
            <a:r>
              <a:rPr lang="en-US" sz="2300" b="1" dirty="0" smtClean="0">
                <a:solidFill>
                  <a:schemeClr val="tx1"/>
                </a:solidFill>
                <a:latin typeface="Times New Roman" panose="02020603050405020304" pitchFamily="18" charset="0"/>
                <a:cs typeface="Times New Roman" panose="02020603050405020304" pitchFamily="18" charset="0"/>
              </a:rPr>
              <a:t>but not</a:t>
            </a:r>
            <a:r>
              <a:rPr lang="en-US" sz="2300" b="1" dirty="0">
                <a:solidFill>
                  <a:schemeClr val="tx1"/>
                </a:solidFill>
                <a:latin typeface="Times New Roman" panose="02020603050405020304" pitchFamily="18" charset="0"/>
                <a:cs typeface="Times New Roman" panose="02020603050405020304" pitchFamily="18" charset="0"/>
              </a:rPr>
              <a:t>, except in some circumstances, by encouraging greater attendance at community meetings.</a:t>
            </a:r>
          </a:p>
        </p:txBody>
      </p:sp>
    </p:spTree>
    <p:extLst>
      <p:ext uri="{BB962C8B-B14F-4D97-AF65-F5344CB8AC3E}">
        <p14:creationId xmlns:p14="http://schemas.microsoft.com/office/powerpoint/2010/main" val="2391273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20472"/>
            <a:ext cx="8915400" cy="6685128"/>
          </a:xfrm>
        </p:spPr>
        <p:txBody>
          <a:bodyPr>
            <a:noAutofit/>
          </a:bodyPr>
          <a:lstStyle/>
          <a:p>
            <a:pPr algn="just">
              <a:spcBef>
                <a:spcPts val="0"/>
              </a:spcBef>
              <a:spcAft>
                <a:spcPts val="1800"/>
              </a:spcAft>
            </a:pPr>
            <a:r>
              <a:rPr lang="en-US" sz="2500" b="1" dirty="0" smtClean="0">
                <a:solidFill>
                  <a:schemeClr val="accent1"/>
                </a:solidFill>
                <a:latin typeface="Times New Roman" panose="02020603050405020304" pitchFamily="18" charset="0"/>
                <a:cs typeface="Times New Roman" panose="02020603050405020304" pitchFamily="18" charset="0"/>
              </a:rPr>
              <a:t>Criticisms </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Would we get </a:t>
            </a:r>
            <a:r>
              <a:rPr lang="en-US" sz="2200" b="1" dirty="0">
                <a:solidFill>
                  <a:schemeClr val="tx1"/>
                </a:solidFill>
                <a:latin typeface="Times New Roman" panose="02020603050405020304" pitchFamily="18" charset="0"/>
                <a:cs typeface="Times New Roman" panose="02020603050405020304" pitchFamily="18" charset="0"/>
              </a:rPr>
              <a:t>the same result if we carry out the same experiment in a different setting or, more </a:t>
            </a:r>
            <a:r>
              <a:rPr lang="en-US" sz="2200" b="1" dirty="0" smtClean="0">
                <a:solidFill>
                  <a:schemeClr val="tx1"/>
                </a:solidFill>
                <a:latin typeface="Times New Roman" panose="02020603050405020304" pitchFamily="18" charset="0"/>
                <a:cs typeface="Times New Roman" panose="02020603050405020304" pitchFamily="18" charset="0"/>
              </a:rPr>
              <a:t>exactly, would </a:t>
            </a:r>
            <a:r>
              <a:rPr lang="en-US" sz="2200" b="1" dirty="0">
                <a:solidFill>
                  <a:schemeClr val="tx1"/>
                </a:solidFill>
                <a:latin typeface="Times New Roman" panose="02020603050405020304" pitchFamily="18" charset="0"/>
                <a:cs typeface="Times New Roman" panose="02020603050405020304" pitchFamily="18" charset="0"/>
              </a:rPr>
              <a:t>the program that is being evaluated have the same effect if it was </a:t>
            </a:r>
            <a:r>
              <a:rPr lang="en-US" sz="2200" b="1" dirty="0" smtClean="0">
                <a:solidFill>
                  <a:schemeClr val="tx1"/>
                </a:solidFill>
                <a:latin typeface="Times New Roman" panose="02020603050405020304" pitchFamily="18" charset="0"/>
                <a:cs typeface="Times New Roman" panose="02020603050405020304" pitchFamily="18" charset="0"/>
              </a:rPr>
              <a:t>implemented elsewhere </a:t>
            </a:r>
            <a:r>
              <a:rPr lang="en-US" sz="2200" b="1" dirty="0">
                <a:solidFill>
                  <a:schemeClr val="tx1"/>
                </a:solidFill>
                <a:latin typeface="Times New Roman" panose="02020603050405020304" pitchFamily="18" charset="0"/>
                <a:cs typeface="Times New Roman" panose="02020603050405020304" pitchFamily="18" charset="0"/>
              </a:rPr>
              <a:t>(not in the context of an experiment</a:t>
            </a:r>
            <a:r>
              <a:rPr lang="en-US" sz="2200" b="1" dirty="0" smtClean="0">
                <a:solidFill>
                  <a:schemeClr val="tx1"/>
                </a:solidFill>
                <a:latin typeface="Times New Roman" panose="02020603050405020304" pitchFamily="18" charset="0"/>
                <a:cs typeface="Times New Roman" panose="02020603050405020304" pitchFamily="18" charset="0"/>
              </a:rPr>
              <a:t>).</a:t>
            </a:r>
          </a:p>
          <a:p>
            <a:pPr marL="342900" indent="-342900" algn="just">
              <a:spcBef>
                <a:spcPts val="0"/>
              </a:spcBef>
              <a:spcAft>
                <a:spcPts val="1800"/>
              </a:spcAft>
              <a:buFont typeface="Arial" panose="020B0604020202020204" pitchFamily="34" charset="0"/>
              <a:buChar char="•"/>
            </a:pPr>
            <a:r>
              <a:rPr lang="en-US" sz="2200" b="1" dirty="0">
                <a:solidFill>
                  <a:schemeClr val="tx1"/>
                </a:solidFill>
                <a:latin typeface="Times New Roman" panose="02020603050405020304" pitchFamily="18" charset="0"/>
                <a:cs typeface="Times New Roman" panose="02020603050405020304" pitchFamily="18" charset="0"/>
              </a:rPr>
              <a:t>W</a:t>
            </a:r>
            <a:r>
              <a:rPr lang="en-US" sz="2200" b="1" dirty="0" smtClean="0">
                <a:solidFill>
                  <a:schemeClr val="tx1"/>
                </a:solidFill>
                <a:latin typeface="Times New Roman" panose="02020603050405020304" pitchFamily="18" charset="0"/>
                <a:cs typeface="Times New Roman" panose="02020603050405020304" pitchFamily="18" charset="0"/>
              </a:rPr>
              <a:t>e </a:t>
            </a:r>
            <a:r>
              <a:rPr lang="en-US" sz="2200" b="1" dirty="0">
                <a:solidFill>
                  <a:schemeClr val="tx1"/>
                </a:solidFill>
                <a:latin typeface="Times New Roman" panose="02020603050405020304" pitchFamily="18" charset="0"/>
                <a:cs typeface="Times New Roman" panose="02020603050405020304" pitchFamily="18" charset="0"/>
              </a:rPr>
              <a:t>may worry about </a:t>
            </a:r>
            <a:r>
              <a:rPr lang="en-US" sz="2200" b="1" dirty="0" smtClean="0">
                <a:solidFill>
                  <a:schemeClr val="tx1"/>
                </a:solidFill>
                <a:latin typeface="Times New Roman" panose="02020603050405020304" pitchFamily="18" charset="0"/>
                <a:cs typeface="Times New Roman" panose="02020603050405020304" pitchFamily="18" charset="0"/>
              </a:rPr>
              <a:t>the impact </a:t>
            </a:r>
            <a:r>
              <a:rPr lang="en-US" sz="2200" b="1" dirty="0">
                <a:solidFill>
                  <a:schemeClr val="tx1"/>
                </a:solidFill>
                <a:latin typeface="Times New Roman" panose="02020603050405020304" pitchFamily="18" charset="0"/>
                <a:cs typeface="Times New Roman" panose="02020603050405020304" pitchFamily="18" charset="0"/>
              </a:rPr>
              <a:t>of differences in the experimental environment on the effectiveness of the program. </a:t>
            </a:r>
            <a:endParaRPr lang="en-US" sz="2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One virtue </a:t>
            </a:r>
            <a:r>
              <a:rPr lang="en-US" sz="2200" b="1" dirty="0">
                <a:solidFill>
                  <a:schemeClr val="tx1"/>
                </a:solidFill>
                <a:latin typeface="Times New Roman" panose="02020603050405020304" pitchFamily="18" charset="0"/>
                <a:cs typeface="Times New Roman" panose="02020603050405020304" pitchFamily="18" charset="0"/>
              </a:rPr>
              <a:t>of experiments is that they allow us to evaluate the mean effect of the program for </a:t>
            </a:r>
            <a:r>
              <a:rPr lang="en-US" sz="2200" b="1" dirty="0" smtClean="0">
                <a:solidFill>
                  <a:schemeClr val="tx1"/>
                </a:solidFill>
                <a:latin typeface="Times New Roman" panose="02020603050405020304" pitchFamily="18" charset="0"/>
                <a:cs typeface="Times New Roman" panose="02020603050405020304" pitchFamily="18" charset="0"/>
              </a:rPr>
              <a:t>a specific </a:t>
            </a:r>
            <a:r>
              <a:rPr lang="en-US" sz="2200" b="1" dirty="0">
                <a:solidFill>
                  <a:schemeClr val="tx1"/>
                </a:solidFill>
                <a:latin typeface="Times New Roman" panose="02020603050405020304" pitchFamily="18" charset="0"/>
                <a:cs typeface="Times New Roman" panose="02020603050405020304" pitchFamily="18" charset="0"/>
              </a:rPr>
              <a:t>population without assuming that the effect of the program is constant </a:t>
            </a:r>
            <a:r>
              <a:rPr lang="en-US" sz="2200" b="1" dirty="0" smtClean="0">
                <a:solidFill>
                  <a:schemeClr val="tx1"/>
                </a:solidFill>
                <a:latin typeface="Times New Roman" panose="02020603050405020304" pitchFamily="18" charset="0"/>
                <a:cs typeface="Times New Roman" panose="02020603050405020304" pitchFamily="18" charset="0"/>
              </a:rPr>
              <a:t>across individuals</a:t>
            </a:r>
            <a:r>
              <a:rPr lang="en-US" sz="2200" b="1" dirty="0">
                <a:solidFill>
                  <a:schemeClr val="tx1"/>
                </a:solidFill>
                <a:latin typeface="Times New Roman" panose="02020603050405020304" pitchFamily="18" charset="0"/>
                <a:cs typeface="Times New Roman" panose="02020603050405020304" pitchFamily="18" charset="0"/>
              </a:rPr>
              <a:t>. </a:t>
            </a:r>
            <a:endParaRPr lang="en-US" sz="2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But </a:t>
            </a:r>
            <a:r>
              <a:rPr lang="en-US" sz="2200" b="1" dirty="0">
                <a:solidFill>
                  <a:schemeClr val="tx1"/>
                </a:solidFill>
                <a:latin typeface="Times New Roman" panose="02020603050405020304" pitchFamily="18" charset="0"/>
                <a:cs typeface="Times New Roman" panose="02020603050405020304" pitchFamily="18" charset="0"/>
              </a:rPr>
              <a:t>if the effect is not constant across individuals, it is likely to vary </a:t>
            </a:r>
            <a:r>
              <a:rPr lang="en-US" sz="2200" b="1" dirty="0" smtClean="0">
                <a:solidFill>
                  <a:schemeClr val="tx1"/>
                </a:solidFill>
                <a:latin typeface="Times New Roman" panose="02020603050405020304" pitchFamily="18" charset="0"/>
                <a:cs typeface="Times New Roman" panose="02020603050405020304" pitchFamily="18" charset="0"/>
              </a:rPr>
              <a:t>systematically with </a:t>
            </a:r>
            <a:r>
              <a:rPr lang="en-US" sz="2200" b="1" dirty="0">
                <a:solidFill>
                  <a:schemeClr val="tx1"/>
                </a:solidFill>
                <a:latin typeface="Times New Roman" panose="02020603050405020304" pitchFamily="18" charset="0"/>
                <a:cs typeface="Times New Roman" panose="02020603050405020304" pitchFamily="18" charset="0"/>
              </a:rPr>
              <a:t>covariates. </a:t>
            </a:r>
            <a:endParaRPr lang="en-US" sz="2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For </a:t>
            </a:r>
            <a:r>
              <a:rPr lang="en-US" sz="2200" b="1" dirty="0">
                <a:solidFill>
                  <a:schemeClr val="tx1"/>
                </a:solidFill>
                <a:latin typeface="Times New Roman" panose="02020603050405020304" pitchFamily="18" charset="0"/>
                <a:cs typeface="Times New Roman" panose="02020603050405020304" pitchFamily="18" charset="0"/>
              </a:rPr>
              <a:t>example, school uniforms will surely not have the same impact in </a:t>
            </a:r>
            <a:r>
              <a:rPr lang="en-US" sz="2200" b="1" dirty="0" smtClean="0">
                <a:solidFill>
                  <a:schemeClr val="tx1"/>
                </a:solidFill>
                <a:latin typeface="Times New Roman" panose="02020603050405020304" pitchFamily="18" charset="0"/>
                <a:cs typeface="Times New Roman" panose="02020603050405020304" pitchFamily="18" charset="0"/>
              </a:rPr>
              <a:t>Norway (where </a:t>
            </a:r>
            <a:r>
              <a:rPr lang="en-US" sz="2200" b="1" dirty="0">
                <a:solidFill>
                  <a:schemeClr val="tx1"/>
                </a:solidFill>
                <a:latin typeface="Times New Roman" panose="02020603050405020304" pitchFamily="18" charset="0"/>
                <a:cs typeface="Times New Roman" panose="02020603050405020304" pitchFamily="18" charset="0"/>
              </a:rPr>
              <a:t>every child who needs one, no doubt, has one) that it has in Kenya. The question </a:t>
            </a:r>
            <a:r>
              <a:rPr lang="en-US" sz="2200" b="1" dirty="0" smtClean="0">
                <a:solidFill>
                  <a:schemeClr val="tx1"/>
                </a:solidFill>
                <a:latin typeface="Times New Roman" panose="02020603050405020304" pitchFamily="18" charset="0"/>
                <a:cs typeface="Times New Roman" panose="02020603050405020304" pitchFamily="18" charset="0"/>
              </a:rPr>
              <a:t>is where </a:t>
            </a:r>
            <a:r>
              <a:rPr lang="en-US" sz="2200" b="1" dirty="0">
                <a:solidFill>
                  <a:schemeClr val="tx1"/>
                </a:solidFill>
                <a:latin typeface="Times New Roman" panose="02020603050405020304" pitchFamily="18" charset="0"/>
                <a:cs typeface="Times New Roman" panose="02020603050405020304" pitchFamily="18" charset="0"/>
              </a:rPr>
              <a:t>to draw the line: Is Mexico more like Norway or more like Kenya?</a:t>
            </a:r>
          </a:p>
        </p:txBody>
      </p:sp>
    </p:spTree>
    <p:extLst>
      <p:ext uri="{BB962C8B-B14F-4D97-AF65-F5344CB8AC3E}">
        <p14:creationId xmlns:p14="http://schemas.microsoft.com/office/powerpoint/2010/main" val="358289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20472"/>
            <a:ext cx="8915400" cy="6685128"/>
          </a:xfrm>
        </p:spPr>
        <p:txBody>
          <a:bodyPr>
            <a:noAutofit/>
          </a:bodyPr>
          <a:lstStyle/>
          <a:p>
            <a:pPr algn="just">
              <a:spcBef>
                <a:spcPts val="0"/>
              </a:spcBef>
              <a:spcAft>
                <a:spcPts val="1800"/>
              </a:spcAft>
            </a:pPr>
            <a:r>
              <a:rPr lang="en-US" sz="2500" b="1" dirty="0" smtClean="0">
                <a:solidFill>
                  <a:schemeClr val="accent1"/>
                </a:solidFill>
                <a:latin typeface="Times New Roman" panose="02020603050405020304" pitchFamily="18" charset="0"/>
                <a:cs typeface="Times New Roman" panose="02020603050405020304" pitchFamily="18" charset="0"/>
              </a:rPr>
              <a:t>Criticisms (</a:t>
            </a:r>
            <a:r>
              <a:rPr lang="en-US" sz="2500" b="1" dirty="0" err="1" smtClean="0">
                <a:solidFill>
                  <a:schemeClr val="accent1"/>
                </a:solidFill>
                <a:latin typeface="Times New Roman" panose="02020603050405020304" pitchFamily="18" charset="0"/>
                <a:cs typeface="Times New Roman" panose="02020603050405020304" pitchFamily="18" charset="0"/>
              </a:rPr>
              <a:t>Contd</a:t>
            </a:r>
            <a:r>
              <a:rPr lang="en-US" sz="2500" b="1" dirty="0" smtClean="0">
                <a:solidFill>
                  <a:schemeClr val="accent1"/>
                </a:solidFill>
                <a:latin typeface="Times New Roman" panose="02020603050405020304" pitchFamily="18" charset="0"/>
                <a:cs typeface="Times New Roman" panose="02020603050405020304" pitchFamily="18" charset="0"/>
              </a:rPr>
              <a:t>…)</a:t>
            </a:r>
          </a:p>
          <a:p>
            <a:pPr marL="342900" indent="-342900" algn="just">
              <a:spcBef>
                <a:spcPts val="0"/>
              </a:spcBef>
              <a:spcAft>
                <a:spcPts val="1800"/>
              </a:spcAft>
              <a:buFont typeface="Arial" panose="020B0604020202020204" pitchFamily="34" charset="0"/>
              <a:buChar char="•"/>
            </a:pPr>
            <a:r>
              <a:rPr lang="en-US" sz="2500" b="1" dirty="0" smtClean="0">
                <a:solidFill>
                  <a:schemeClr val="tx1"/>
                </a:solidFill>
                <a:latin typeface="Times New Roman" panose="02020603050405020304" pitchFamily="18" charset="0"/>
                <a:cs typeface="Times New Roman" panose="02020603050405020304" pitchFamily="18" charset="0"/>
              </a:rPr>
              <a:t>More replication research is needed. </a:t>
            </a:r>
          </a:p>
          <a:p>
            <a:pPr marL="342900" indent="-342900" algn="just">
              <a:spcBef>
                <a:spcPts val="0"/>
              </a:spcBef>
              <a:spcAft>
                <a:spcPts val="1800"/>
              </a:spcAft>
              <a:buFont typeface="Arial" panose="020B0604020202020204" pitchFamily="34" charset="0"/>
              <a:buChar char="•"/>
            </a:pPr>
            <a:r>
              <a:rPr lang="en-US" sz="2500" b="1" dirty="0" smtClean="0">
                <a:solidFill>
                  <a:schemeClr val="tx1"/>
                </a:solidFill>
                <a:latin typeface="Times New Roman" panose="02020603050405020304" pitchFamily="18" charset="0"/>
                <a:cs typeface="Times New Roman" panose="02020603050405020304" pitchFamily="18" charset="0"/>
              </a:rPr>
              <a:t>Some worry that </a:t>
            </a:r>
            <a:r>
              <a:rPr lang="en-US" sz="2500" b="1" dirty="0">
                <a:solidFill>
                  <a:schemeClr val="tx1"/>
                </a:solidFill>
                <a:latin typeface="Times New Roman" panose="02020603050405020304" pitchFamily="18" charset="0"/>
                <a:cs typeface="Times New Roman" panose="02020603050405020304" pitchFamily="18" charset="0"/>
              </a:rPr>
              <a:t>there are little incentives in the system to carry out replication studies (since journals </a:t>
            </a:r>
            <a:r>
              <a:rPr lang="en-US" sz="2500" b="1" dirty="0" smtClean="0">
                <a:solidFill>
                  <a:schemeClr val="tx1"/>
                </a:solidFill>
                <a:latin typeface="Times New Roman" panose="02020603050405020304" pitchFamily="18" charset="0"/>
                <a:cs typeface="Times New Roman" panose="02020603050405020304" pitchFamily="18" charset="0"/>
              </a:rPr>
              <a:t>may not </a:t>
            </a:r>
            <a:r>
              <a:rPr lang="en-US" sz="2500" b="1" dirty="0">
                <a:solidFill>
                  <a:schemeClr val="tx1"/>
                </a:solidFill>
                <a:latin typeface="Times New Roman" panose="02020603050405020304" pitchFamily="18" charset="0"/>
                <a:cs typeface="Times New Roman" panose="02020603050405020304" pitchFamily="18" charset="0"/>
              </a:rPr>
              <a:t>be as willing to publish the fifth experiment on a given topic as the first one</a:t>
            </a:r>
            <a:r>
              <a:rPr lang="en-US" sz="2500" b="1" dirty="0" smtClean="0">
                <a:solidFill>
                  <a:schemeClr val="tx1"/>
                </a:solidFill>
                <a:latin typeface="Times New Roman" panose="02020603050405020304" pitchFamily="18" charset="0"/>
                <a:cs typeface="Times New Roman" panose="02020603050405020304" pitchFamily="18" charset="0"/>
              </a:rPr>
              <a:t>). </a:t>
            </a:r>
          </a:p>
          <a:p>
            <a:pPr marL="342900" indent="-342900" algn="just">
              <a:spcBef>
                <a:spcPts val="0"/>
              </a:spcBef>
              <a:spcAft>
                <a:spcPts val="1800"/>
              </a:spcAft>
              <a:buFont typeface="Arial" panose="020B0604020202020204" pitchFamily="34" charset="0"/>
              <a:buChar char="•"/>
            </a:pPr>
            <a:r>
              <a:rPr lang="en-US" sz="2500" b="1" dirty="0" smtClean="0">
                <a:solidFill>
                  <a:schemeClr val="tx1"/>
                </a:solidFill>
                <a:latin typeface="Times New Roman" panose="02020603050405020304" pitchFamily="18" charset="0"/>
                <a:cs typeface="Times New Roman" panose="02020603050405020304" pitchFamily="18" charset="0"/>
              </a:rPr>
              <a:t>And also funding agencies </a:t>
            </a:r>
            <a:r>
              <a:rPr lang="en-US" sz="2500" b="1" dirty="0">
                <a:solidFill>
                  <a:schemeClr val="tx1"/>
                </a:solidFill>
                <a:latin typeface="Times New Roman" panose="02020603050405020304" pitchFamily="18" charset="0"/>
                <a:cs typeface="Times New Roman" panose="02020603050405020304" pitchFamily="18" charset="0"/>
              </a:rPr>
              <a:t>may not be willing to fund them either. </a:t>
            </a:r>
            <a:endParaRPr lang="en-US" sz="25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500" b="1" dirty="0" smtClean="0">
                <a:solidFill>
                  <a:schemeClr val="tx1"/>
                </a:solidFill>
                <a:latin typeface="Times New Roman" panose="02020603050405020304" pitchFamily="18" charset="0"/>
                <a:cs typeface="Times New Roman" panose="02020603050405020304" pitchFamily="18" charset="0"/>
              </a:rPr>
              <a:t>The </a:t>
            </a:r>
            <a:r>
              <a:rPr lang="en-US" sz="2500" b="1" dirty="0">
                <a:solidFill>
                  <a:schemeClr val="tx1"/>
                </a:solidFill>
                <a:latin typeface="Times New Roman" panose="02020603050405020304" pitchFamily="18" charset="0"/>
                <a:cs typeface="Times New Roman" panose="02020603050405020304" pitchFamily="18" charset="0"/>
              </a:rPr>
              <a:t>extensive use of experiments </a:t>
            </a:r>
            <a:r>
              <a:rPr lang="en-US" sz="2500" b="1" dirty="0" smtClean="0">
                <a:solidFill>
                  <a:schemeClr val="tx1"/>
                </a:solidFill>
                <a:latin typeface="Times New Roman" panose="02020603050405020304" pitchFamily="18" charset="0"/>
                <a:cs typeface="Times New Roman" panose="02020603050405020304" pitchFamily="18" charset="0"/>
              </a:rPr>
              <a:t>in economics </a:t>
            </a:r>
            <a:r>
              <a:rPr lang="en-US" sz="2500" b="1" dirty="0">
                <a:solidFill>
                  <a:schemeClr val="tx1"/>
                </a:solidFill>
                <a:latin typeface="Times New Roman" panose="02020603050405020304" pitchFamily="18" charset="0"/>
                <a:cs typeface="Times New Roman" panose="02020603050405020304" pitchFamily="18" charset="0"/>
              </a:rPr>
              <a:t>is still recent, so we do not know how big problem this might be, though given </a:t>
            </a:r>
            <a:r>
              <a:rPr lang="en-US" sz="2500" b="1" dirty="0" smtClean="0">
                <a:solidFill>
                  <a:schemeClr val="tx1"/>
                </a:solidFill>
                <a:latin typeface="Times New Roman" panose="02020603050405020304" pitchFamily="18" charset="0"/>
                <a:cs typeface="Times New Roman" panose="02020603050405020304" pitchFamily="18" charset="0"/>
              </a:rPr>
              <a:t>the many </a:t>
            </a:r>
            <a:r>
              <a:rPr lang="en-US" sz="2500" b="1" dirty="0">
                <a:solidFill>
                  <a:schemeClr val="tx1"/>
                </a:solidFill>
                <a:latin typeface="Times New Roman" panose="02020603050405020304" pitchFamily="18" charset="0"/>
                <a:cs typeface="Times New Roman" panose="02020603050405020304" pitchFamily="18" charset="0"/>
              </a:rPr>
              <a:t>published estimates of the returns to </a:t>
            </a:r>
            <a:r>
              <a:rPr lang="en-US" sz="2500" b="1" dirty="0" smtClean="0">
                <a:solidFill>
                  <a:schemeClr val="tx1"/>
                </a:solidFill>
                <a:latin typeface="Times New Roman" panose="02020603050405020304" pitchFamily="18" charset="0"/>
                <a:cs typeface="Times New Roman" panose="02020603050405020304" pitchFamily="18" charset="0"/>
              </a:rPr>
              <a:t>education.</a:t>
            </a:r>
          </a:p>
          <a:p>
            <a:pPr marL="342900" indent="-342900" algn="just">
              <a:spcBef>
                <a:spcPts val="0"/>
              </a:spcBef>
              <a:spcAft>
                <a:spcPts val="1800"/>
              </a:spcAft>
              <a:buFont typeface="Arial" panose="020B0604020202020204" pitchFamily="34" charset="0"/>
              <a:buChar char="•"/>
            </a:pPr>
            <a:r>
              <a:rPr lang="en-US" sz="2500" b="1" dirty="0" smtClean="0">
                <a:solidFill>
                  <a:schemeClr val="tx1"/>
                </a:solidFill>
                <a:latin typeface="Times New Roman" panose="02020603050405020304" pitchFamily="18" charset="0"/>
                <a:cs typeface="Times New Roman" panose="02020603050405020304" pitchFamily="18" charset="0"/>
              </a:rPr>
              <a:t>For </a:t>
            </a:r>
            <a:r>
              <a:rPr lang="en-US" sz="2500" b="1" dirty="0">
                <a:solidFill>
                  <a:schemeClr val="tx1"/>
                </a:solidFill>
                <a:latin typeface="Times New Roman" panose="02020603050405020304" pitchFamily="18" charset="0"/>
                <a:cs typeface="Times New Roman" panose="02020603050405020304" pitchFamily="18" charset="0"/>
              </a:rPr>
              <a:t>example, we are not too </a:t>
            </a:r>
            <a:r>
              <a:rPr lang="en-US" sz="2500" b="1" dirty="0" smtClean="0">
                <a:solidFill>
                  <a:schemeClr val="tx1"/>
                </a:solidFill>
                <a:latin typeface="Times New Roman" panose="02020603050405020304" pitchFamily="18" charset="0"/>
                <a:cs typeface="Times New Roman" panose="02020603050405020304" pitchFamily="18" charset="0"/>
              </a:rPr>
              <a:t>pessimistic. The </a:t>
            </a:r>
            <a:r>
              <a:rPr lang="en-US" sz="2500" b="1" dirty="0">
                <a:solidFill>
                  <a:schemeClr val="tx1"/>
                </a:solidFill>
                <a:latin typeface="Times New Roman" panose="02020603050405020304" pitchFamily="18" charset="0"/>
                <a:cs typeface="Times New Roman" panose="02020603050405020304" pitchFamily="18" charset="0"/>
              </a:rPr>
              <a:t>good news is that several systematic replication efforts are underway.</a:t>
            </a:r>
            <a:endParaRPr lang="en-US" sz="25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0693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20472"/>
            <a:ext cx="8915400" cy="6685128"/>
          </a:xfrm>
        </p:spPr>
        <p:txBody>
          <a:bodyPr>
            <a:noAutofit/>
          </a:bodyPr>
          <a:lstStyle/>
          <a:p>
            <a:pPr algn="just">
              <a:spcBef>
                <a:spcPts val="0"/>
              </a:spcBef>
              <a:spcAft>
                <a:spcPts val="1800"/>
              </a:spcAft>
            </a:pPr>
            <a:r>
              <a:rPr lang="en-US" sz="2500" b="1" dirty="0" smtClean="0">
                <a:solidFill>
                  <a:schemeClr val="accent1"/>
                </a:solidFill>
                <a:latin typeface="Times New Roman" panose="02020603050405020304" pitchFamily="18" charset="0"/>
                <a:cs typeface="Times New Roman" panose="02020603050405020304" pitchFamily="18" charset="0"/>
              </a:rPr>
              <a:t>Criticisms (</a:t>
            </a:r>
            <a:r>
              <a:rPr lang="en-US" sz="2500" b="1" dirty="0" err="1" smtClean="0">
                <a:solidFill>
                  <a:schemeClr val="accent1"/>
                </a:solidFill>
                <a:latin typeface="Times New Roman" panose="02020603050405020304" pitchFamily="18" charset="0"/>
                <a:cs typeface="Times New Roman" panose="02020603050405020304" pitchFamily="18" charset="0"/>
              </a:rPr>
              <a:t>Contd</a:t>
            </a:r>
            <a:r>
              <a:rPr lang="en-US" sz="2500" b="1" dirty="0" smtClean="0">
                <a:solidFill>
                  <a:schemeClr val="accent1"/>
                </a:solidFill>
                <a:latin typeface="Times New Roman" panose="02020603050405020304" pitchFamily="18" charset="0"/>
                <a:cs typeface="Times New Roman" panose="02020603050405020304" pitchFamily="18" charset="0"/>
              </a:rPr>
              <a:t>…)</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Randomization Bias is one issue regarding the ability to generalize that is specific to evaluation.</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One form of randomization bias is the Hawthorne effect : The behavior of those in the treated or control group changes because they know that the </a:t>
            </a:r>
            <a:r>
              <a:rPr lang="en-US" sz="2200" b="1" dirty="0" err="1" smtClean="0">
                <a:solidFill>
                  <a:schemeClr val="tx1"/>
                </a:solidFill>
                <a:latin typeface="Times New Roman" panose="02020603050405020304" pitchFamily="18" charset="0"/>
                <a:cs typeface="Times New Roman" panose="02020603050405020304" pitchFamily="18" charset="0"/>
              </a:rPr>
              <a:t>programme</a:t>
            </a:r>
            <a:r>
              <a:rPr lang="en-US" sz="2200" b="1" dirty="0" smtClean="0">
                <a:solidFill>
                  <a:schemeClr val="tx1"/>
                </a:solidFill>
                <a:latin typeface="Times New Roman" panose="02020603050405020304" pitchFamily="18" charset="0"/>
                <a:cs typeface="Times New Roman" panose="02020603050405020304" pitchFamily="18" charset="0"/>
              </a:rPr>
              <a:t> is being evaluated. </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So, although the estimate of the effect of the </a:t>
            </a:r>
            <a:r>
              <a:rPr lang="en-US" sz="2200" b="1" dirty="0" err="1" smtClean="0">
                <a:solidFill>
                  <a:schemeClr val="tx1"/>
                </a:solidFill>
                <a:latin typeface="Times New Roman" panose="02020603050405020304" pitchFamily="18" charset="0"/>
                <a:cs typeface="Times New Roman" panose="02020603050405020304" pitchFamily="18" charset="0"/>
              </a:rPr>
              <a:t>programme</a:t>
            </a:r>
            <a:r>
              <a:rPr lang="en-US" sz="2200" b="1" dirty="0" smtClean="0">
                <a:solidFill>
                  <a:schemeClr val="tx1"/>
                </a:solidFill>
                <a:latin typeface="Times New Roman" panose="02020603050405020304" pitchFamily="18" charset="0"/>
                <a:cs typeface="Times New Roman" panose="02020603050405020304" pitchFamily="18" charset="0"/>
              </a:rPr>
              <a:t> is internally valid, it has no relevance outside of the experiment (Heckman and </a:t>
            </a:r>
            <a:r>
              <a:rPr lang="en-US" sz="2200" b="1" dirty="0" err="1" smtClean="0">
                <a:solidFill>
                  <a:schemeClr val="tx1"/>
                </a:solidFill>
                <a:latin typeface="Times New Roman" panose="02020603050405020304" pitchFamily="18" charset="0"/>
                <a:cs typeface="Times New Roman" panose="02020603050405020304" pitchFamily="18" charset="0"/>
              </a:rPr>
              <a:t>Vytlacil</a:t>
            </a:r>
            <a:r>
              <a:rPr lang="en-US" sz="2200" b="1" dirty="0" smtClean="0">
                <a:solidFill>
                  <a:schemeClr val="tx1"/>
                </a:solidFill>
                <a:latin typeface="Times New Roman" panose="02020603050405020304" pitchFamily="18" charset="0"/>
                <a:cs typeface="Times New Roman" panose="02020603050405020304" pitchFamily="18" charset="0"/>
              </a:rPr>
              <a:t> (2008))</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Hawthorne effects are a problem in any setting where participants are studied and are not specific to a given experiment. </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Social Scientists worry about reporting bias (for e.g. people want to give a certain impression of themselves to a field officer. </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However, in an experiment, subjects who know that they are being studied may purposefully try to make the treatment a success or a failure.  </a:t>
            </a:r>
          </a:p>
        </p:txBody>
      </p:sp>
    </p:spTree>
    <p:extLst>
      <p:ext uri="{BB962C8B-B14F-4D97-AF65-F5344CB8AC3E}">
        <p14:creationId xmlns:p14="http://schemas.microsoft.com/office/powerpoint/2010/main" val="60660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20472"/>
            <a:ext cx="8915400" cy="6685128"/>
          </a:xfrm>
        </p:spPr>
        <p:txBody>
          <a:bodyPr>
            <a:noAutofit/>
          </a:bodyPr>
          <a:lstStyle/>
          <a:p>
            <a:pPr algn="just">
              <a:spcBef>
                <a:spcPts val="0"/>
              </a:spcBef>
              <a:spcAft>
                <a:spcPts val="1800"/>
              </a:spcAft>
            </a:pPr>
            <a:r>
              <a:rPr lang="en-US" sz="2500" b="1" dirty="0" smtClean="0">
                <a:solidFill>
                  <a:schemeClr val="accent1"/>
                </a:solidFill>
                <a:latin typeface="Times New Roman" panose="02020603050405020304" pitchFamily="18" charset="0"/>
                <a:cs typeface="Times New Roman" panose="02020603050405020304" pitchFamily="18" charset="0"/>
              </a:rPr>
              <a:t>Criticisms (</a:t>
            </a:r>
            <a:r>
              <a:rPr lang="en-US" sz="2500" b="1" dirty="0" err="1" smtClean="0">
                <a:solidFill>
                  <a:schemeClr val="accent1"/>
                </a:solidFill>
                <a:latin typeface="Times New Roman" panose="02020603050405020304" pitchFamily="18" charset="0"/>
                <a:cs typeface="Times New Roman" panose="02020603050405020304" pitchFamily="18" charset="0"/>
              </a:rPr>
              <a:t>Contd</a:t>
            </a:r>
            <a:r>
              <a:rPr lang="en-US" sz="2500" b="1" dirty="0" smtClean="0">
                <a:solidFill>
                  <a:schemeClr val="accent1"/>
                </a:solidFill>
                <a:latin typeface="Times New Roman" panose="02020603050405020304" pitchFamily="18" charset="0"/>
                <a:cs typeface="Times New Roman" panose="02020603050405020304" pitchFamily="18" charset="0"/>
              </a:rPr>
              <a:t>…)</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If randomized evaluations can be carried out only in very specific locations or with specific partners, precisely because they are randomized and not every partner agrees to the randomization, replication in many sites does not get rid of this problem. </a:t>
            </a:r>
          </a:p>
        </p:txBody>
      </p:sp>
    </p:spTree>
    <p:extLst>
      <p:ext uri="{BB962C8B-B14F-4D97-AF65-F5344CB8AC3E}">
        <p14:creationId xmlns:p14="http://schemas.microsoft.com/office/powerpoint/2010/main" val="4065797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20472"/>
            <a:ext cx="8915400" cy="6685128"/>
          </a:xfrm>
        </p:spPr>
        <p:txBody>
          <a:bodyPr>
            <a:noAutofit/>
          </a:bodyPr>
          <a:lstStyle/>
          <a:p>
            <a:pPr algn="just">
              <a:spcBef>
                <a:spcPts val="0"/>
              </a:spcBef>
              <a:spcAft>
                <a:spcPts val="1800"/>
              </a:spcAft>
            </a:pPr>
            <a:r>
              <a:rPr lang="en-US" sz="2500" b="1" dirty="0" smtClean="0">
                <a:solidFill>
                  <a:schemeClr val="accent1"/>
                </a:solidFill>
                <a:latin typeface="Times New Roman" panose="02020603050405020304" pitchFamily="18" charset="0"/>
                <a:cs typeface="Times New Roman" panose="02020603050405020304" pitchFamily="18" charset="0"/>
              </a:rPr>
              <a:t>Criticisms (</a:t>
            </a:r>
            <a:r>
              <a:rPr lang="en-US" sz="2500" b="1" dirty="0" err="1" smtClean="0">
                <a:solidFill>
                  <a:schemeClr val="accent1"/>
                </a:solidFill>
                <a:latin typeface="Times New Roman" panose="02020603050405020304" pitchFamily="18" charset="0"/>
                <a:cs typeface="Times New Roman" panose="02020603050405020304" pitchFamily="18" charset="0"/>
              </a:rPr>
              <a:t>Contd</a:t>
            </a:r>
            <a:r>
              <a:rPr lang="en-US" sz="2500" b="1" dirty="0" smtClean="0">
                <a:solidFill>
                  <a:schemeClr val="accent1"/>
                </a:solidFill>
                <a:latin typeface="Times New Roman" panose="02020603050405020304" pitchFamily="18" charset="0"/>
                <a:cs typeface="Times New Roman" panose="02020603050405020304" pitchFamily="18" charset="0"/>
              </a:rPr>
              <a:t>…)</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Sometimes </a:t>
            </a:r>
            <a:r>
              <a:rPr lang="en-US" sz="2200" b="1" dirty="0">
                <a:solidFill>
                  <a:schemeClr val="tx1"/>
                </a:solidFill>
                <a:latin typeface="Times New Roman" panose="02020603050405020304" pitchFamily="18" charset="0"/>
                <a:cs typeface="Times New Roman" panose="02020603050405020304" pitchFamily="18" charset="0"/>
              </a:rPr>
              <a:t>even a gift may be </a:t>
            </a:r>
            <a:r>
              <a:rPr lang="en-US" sz="2200" b="1" dirty="0" smtClean="0">
                <a:solidFill>
                  <a:schemeClr val="tx1"/>
                </a:solidFill>
                <a:latin typeface="Times New Roman" panose="02020603050405020304" pitchFamily="18" charset="0"/>
                <a:cs typeface="Times New Roman" panose="02020603050405020304" pitchFamily="18" charset="0"/>
              </a:rPr>
              <a:t>refused by the subjects’, </a:t>
            </a:r>
            <a:r>
              <a:rPr lang="en-US" sz="2200" b="1" dirty="0">
                <a:solidFill>
                  <a:schemeClr val="tx1"/>
                </a:solidFill>
                <a:latin typeface="Times New Roman" panose="02020603050405020304" pitchFamily="18" charset="0"/>
                <a:cs typeface="Times New Roman" panose="02020603050405020304" pitchFamily="18" charset="0"/>
              </a:rPr>
              <a:t>as Banerjee, </a:t>
            </a:r>
            <a:r>
              <a:rPr lang="en-US" sz="2200" b="1" dirty="0" err="1">
                <a:solidFill>
                  <a:schemeClr val="tx1"/>
                </a:solidFill>
                <a:latin typeface="Times New Roman" panose="02020603050405020304" pitchFamily="18" charset="0"/>
                <a:cs typeface="Times New Roman" panose="02020603050405020304" pitchFamily="18" charset="0"/>
              </a:rPr>
              <a:t>Chattopadhyay</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Duflo</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smtClean="0">
                <a:solidFill>
                  <a:schemeClr val="tx1"/>
                </a:solidFill>
                <a:latin typeface="Times New Roman" panose="02020603050405020304" pitchFamily="18" charset="0"/>
                <a:cs typeface="Times New Roman" panose="02020603050405020304" pitchFamily="18" charset="0"/>
              </a:rPr>
              <a:t>andShapiro</a:t>
            </a:r>
            <a:r>
              <a:rPr lang="en-US" sz="2200" b="1" dirty="0">
                <a:solidFill>
                  <a:schemeClr val="tx1"/>
                </a:solidFill>
                <a:latin typeface="Times New Roman" panose="02020603050405020304" pitchFamily="18" charset="0"/>
                <a:cs typeface="Times New Roman" panose="02020603050405020304" pitchFamily="18" charset="0"/>
              </a:rPr>
              <a:t>, who are working with the MFI </a:t>
            </a:r>
            <a:r>
              <a:rPr lang="en-US" sz="2200" b="1" dirty="0" err="1">
                <a:solidFill>
                  <a:schemeClr val="tx1"/>
                </a:solidFill>
                <a:latin typeface="Times New Roman" panose="02020603050405020304" pitchFamily="18" charset="0"/>
                <a:cs typeface="Times New Roman" panose="02020603050405020304" pitchFamily="18" charset="0"/>
              </a:rPr>
              <a:t>Bandhan</a:t>
            </a:r>
            <a:r>
              <a:rPr lang="en-US" sz="2200" b="1" dirty="0">
                <a:solidFill>
                  <a:schemeClr val="tx1"/>
                </a:solidFill>
                <a:latin typeface="Times New Roman" panose="02020603050405020304" pitchFamily="18" charset="0"/>
                <a:cs typeface="Times New Roman" panose="02020603050405020304" pitchFamily="18" charset="0"/>
              </a:rPr>
              <a:t> to evaluate their programs to help the </a:t>
            </a:r>
            <a:r>
              <a:rPr lang="en-US" sz="2200" b="1" dirty="0" smtClean="0">
                <a:solidFill>
                  <a:schemeClr val="tx1"/>
                </a:solidFill>
                <a:latin typeface="Times New Roman" panose="02020603050405020304" pitchFamily="18" charset="0"/>
                <a:cs typeface="Times New Roman" panose="02020603050405020304" pitchFamily="18" charset="0"/>
              </a:rPr>
              <a:t>ultra poor discovered</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smtClean="0">
                <a:solidFill>
                  <a:schemeClr val="tx1"/>
                </a:solidFill>
                <a:latin typeface="Times New Roman" panose="02020603050405020304" pitchFamily="18" charset="0"/>
                <a:cs typeface="Times New Roman" panose="02020603050405020304" pitchFamily="18" charset="0"/>
              </a:rPr>
              <a:t>to their </a:t>
            </a:r>
            <a:r>
              <a:rPr lang="en-US" sz="2200" b="1" dirty="0">
                <a:solidFill>
                  <a:schemeClr val="tx1"/>
                </a:solidFill>
                <a:latin typeface="Times New Roman" panose="02020603050405020304" pitchFamily="18" charset="0"/>
                <a:cs typeface="Times New Roman" panose="02020603050405020304" pitchFamily="18" charset="0"/>
              </a:rPr>
              <a:t>surprise. </a:t>
            </a:r>
            <a:endParaRPr lang="en-US" sz="2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Under </a:t>
            </a:r>
            <a:r>
              <a:rPr lang="en-US" sz="2200" b="1" dirty="0">
                <a:solidFill>
                  <a:schemeClr val="tx1"/>
                </a:solidFill>
                <a:latin typeface="Times New Roman" panose="02020603050405020304" pitchFamily="18" charset="0"/>
                <a:cs typeface="Times New Roman" panose="02020603050405020304" pitchFamily="18" charset="0"/>
              </a:rPr>
              <a:t>this program, villagers who are too poor to be brought into </a:t>
            </a:r>
            <a:r>
              <a:rPr lang="en-US" sz="2200" b="1" dirty="0" smtClean="0">
                <a:solidFill>
                  <a:schemeClr val="tx1"/>
                </a:solidFill>
                <a:latin typeface="Times New Roman" panose="02020603050405020304" pitchFamily="18" charset="0"/>
                <a:cs typeface="Times New Roman" panose="02020603050405020304" pitchFamily="18" charset="0"/>
              </a:rPr>
              <a:t>the microfinance </a:t>
            </a:r>
            <a:r>
              <a:rPr lang="en-US" sz="2200" b="1" dirty="0">
                <a:solidFill>
                  <a:schemeClr val="tx1"/>
                </a:solidFill>
                <a:latin typeface="Times New Roman" panose="02020603050405020304" pitchFamily="18" charset="0"/>
                <a:cs typeface="Times New Roman" panose="02020603050405020304" pitchFamily="18" charset="0"/>
              </a:rPr>
              <a:t>net are identified through participatory resource assessments (PRA) and </a:t>
            </a:r>
            <a:r>
              <a:rPr lang="en-US" sz="2200" b="1" dirty="0" smtClean="0">
                <a:solidFill>
                  <a:schemeClr val="tx1"/>
                </a:solidFill>
                <a:latin typeface="Times New Roman" panose="02020603050405020304" pitchFamily="18" charset="0"/>
                <a:cs typeface="Times New Roman" panose="02020603050405020304" pitchFamily="18" charset="0"/>
              </a:rPr>
              <a:t>other follow </a:t>
            </a:r>
            <a:r>
              <a:rPr lang="en-US" sz="2200" b="1" dirty="0">
                <a:solidFill>
                  <a:schemeClr val="tx1"/>
                </a:solidFill>
                <a:latin typeface="Times New Roman" panose="02020603050405020304" pitchFamily="18" charset="0"/>
                <a:cs typeface="Times New Roman" panose="02020603050405020304" pitchFamily="18" charset="0"/>
              </a:rPr>
              <a:t>up investigations and then offered an asset (usually a pair of cows, a few goats, or </a:t>
            </a:r>
            <a:r>
              <a:rPr lang="en-US" sz="2200" b="1" dirty="0" smtClean="0">
                <a:solidFill>
                  <a:schemeClr val="tx1"/>
                </a:solidFill>
                <a:latin typeface="Times New Roman" panose="02020603050405020304" pitchFamily="18" charset="0"/>
                <a:cs typeface="Times New Roman" panose="02020603050405020304" pitchFamily="18" charset="0"/>
              </a:rPr>
              <a:t>some other </a:t>
            </a:r>
            <a:r>
              <a:rPr lang="en-US" sz="2200" b="1" dirty="0">
                <a:solidFill>
                  <a:schemeClr val="tx1"/>
                </a:solidFill>
                <a:latin typeface="Times New Roman" panose="02020603050405020304" pitchFamily="18" charset="0"/>
                <a:cs typeface="Times New Roman" panose="02020603050405020304" pitchFamily="18" charset="0"/>
              </a:rPr>
              <a:t>productive asset) worth between $25 and $100 with no legal strings attached </a:t>
            </a:r>
            <a:r>
              <a:rPr lang="en-US" sz="2200" b="1" dirty="0" smtClean="0">
                <a:solidFill>
                  <a:schemeClr val="tx1"/>
                </a:solidFill>
                <a:latin typeface="Times New Roman" panose="02020603050405020304" pitchFamily="18" charset="0"/>
                <a:cs typeface="Times New Roman" panose="02020603050405020304" pitchFamily="18" charset="0"/>
              </a:rPr>
              <a:t>as </a:t>
            </a:r>
            <a:r>
              <a:rPr lang="en-US" sz="2200" b="1" dirty="0">
                <a:solidFill>
                  <a:schemeClr val="tx1"/>
                </a:solidFill>
                <a:latin typeface="Times New Roman" panose="02020603050405020304" pitchFamily="18" charset="0"/>
                <a:cs typeface="Times New Roman" panose="02020603050405020304" pitchFamily="18" charset="0"/>
              </a:rPr>
              <a:t>well as a </a:t>
            </a:r>
            <a:r>
              <a:rPr lang="en-US" sz="2200" b="1" dirty="0" smtClean="0">
                <a:solidFill>
                  <a:schemeClr val="tx1"/>
                </a:solidFill>
                <a:latin typeface="Times New Roman" panose="02020603050405020304" pitchFamily="18" charset="0"/>
                <a:cs typeface="Times New Roman" panose="02020603050405020304" pitchFamily="18" charset="0"/>
              </a:rPr>
              <a:t>weekly allowance</a:t>
            </a:r>
            <a:r>
              <a:rPr lang="en-US" sz="2200" b="1" dirty="0">
                <a:solidFill>
                  <a:schemeClr val="tx1"/>
                </a:solidFill>
                <a:latin typeface="Times New Roman" panose="02020603050405020304" pitchFamily="18" charset="0"/>
                <a:cs typeface="Times New Roman" panose="02020603050405020304" pitchFamily="18" charset="0"/>
              </a:rPr>
              <a:t>, and some training. </a:t>
            </a:r>
            <a:endParaRPr lang="en-US" sz="2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The </a:t>
            </a:r>
            <a:r>
              <a:rPr lang="en-US" sz="2200" b="1" dirty="0">
                <a:solidFill>
                  <a:schemeClr val="tx1"/>
                </a:solidFill>
                <a:latin typeface="Times New Roman" panose="02020603050405020304" pitchFamily="18" charset="0"/>
                <a:cs typeface="Times New Roman" panose="02020603050405020304" pitchFamily="18" charset="0"/>
              </a:rPr>
              <a:t>goal is to see if access to the asset creates a </a:t>
            </a:r>
            <a:r>
              <a:rPr lang="en-US" sz="2200" b="1" dirty="0" smtClean="0">
                <a:solidFill>
                  <a:schemeClr val="tx1"/>
                </a:solidFill>
                <a:latin typeface="Times New Roman" panose="02020603050405020304" pitchFamily="18" charset="0"/>
                <a:cs typeface="Times New Roman" panose="02020603050405020304" pitchFamily="18" charset="0"/>
              </a:rPr>
              <a:t>long-term improvement </a:t>
            </a:r>
            <a:r>
              <a:rPr lang="en-US" sz="2200" b="1" dirty="0">
                <a:solidFill>
                  <a:schemeClr val="tx1"/>
                </a:solidFill>
                <a:latin typeface="Times New Roman" panose="02020603050405020304" pitchFamily="18" charset="0"/>
                <a:cs typeface="Times New Roman" panose="02020603050405020304" pitchFamily="18" charset="0"/>
              </a:rPr>
              <a:t>in their standards of living (or do they simply sell the asset and run through </a:t>
            </a:r>
            <a:r>
              <a:rPr lang="en-US" sz="2200" b="1" dirty="0" smtClean="0">
                <a:solidFill>
                  <a:schemeClr val="tx1"/>
                </a:solidFill>
                <a:latin typeface="Times New Roman" panose="02020603050405020304" pitchFamily="18" charset="0"/>
                <a:cs typeface="Times New Roman" panose="02020603050405020304" pitchFamily="18" charset="0"/>
              </a:rPr>
              <a:t>the proceeds </a:t>
            </a:r>
            <a:r>
              <a:rPr lang="en-US" sz="2200" b="1" dirty="0">
                <a:solidFill>
                  <a:schemeClr val="tx1"/>
                </a:solidFill>
                <a:latin typeface="Times New Roman" panose="02020603050405020304" pitchFamily="18" charset="0"/>
                <a:cs typeface="Times New Roman" panose="02020603050405020304" pitchFamily="18" charset="0"/>
              </a:rPr>
              <a:t>quickly). </a:t>
            </a:r>
            <a:endParaRPr lang="en-US" sz="2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The </a:t>
            </a:r>
            <a:r>
              <a:rPr lang="en-US" sz="2200" b="1" dirty="0">
                <a:solidFill>
                  <a:schemeClr val="tx1"/>
                </a:solidFill>
                <a:latin typeface="Times New Roman" panose="02020603050405020304" pitchFamily="18" charset="0"/>
                <a:cs typeface="Times New Roman" panose="02020603050405020304" pitchFamily="18" charset="0"/>
              </a:rPr>
              <a:t>evaluation design assumed that everyone who is offered the asset </a:t>
            </a:r>
            <a:r>
              <a:rPr lang="en-US" sz="2200" b="1" dirty="0" smtClean="0">
                <a:solidFill>
                  <a:schemeClr val="tx1"/>
                </a:solidFill>
                <a:latin typeface="Times New Roman" panose="02020603050405020304" pitchFamily="18" charset="0"/>
                <a:cs typeface="Times New Roman" panose="02020603050405020304" pitchFamily="18" charset="0"/>
              </a:rPr>
              <a:t>will grab </a:t>
            </a:r>
            <a:r>
              <a:rPr lang="en-US" sz="2200" b="1" dirty="0">
                <a:solidFill>
                  <a:schemeClr val="tx1"/>
                </a:solidFill>
                <a:latin typeface="Times New Roman" panose="02020603050405020304" pitchFamily="18" charset="0"/>
                <a:cs typeface="Times New Roman" panose="02020603050405020304" pitchFamily="18" charset="0"/>
              </a:rPr>
              <a:t>it, which turned out not to be the case. </a:t>
            </a:r>
            <a:endParaRPr lang="en-US" sz="22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490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20472"/>
            <a:ext cx="8915400" cy="6685128"/>
          </a:xfrm>
        </p:spPr>
        <p:txBody>
          <a:bodyPr>
            <a:noAutofit/>
          </a:bodyPr>
          <a:lstStyle/>
          <a:p>
            <a:pPr algn="just">
              <a:spcBef>
                <a:spcPts val="0"/>
              </a:spcBef>
              <a:spcAft>
                <a:spcPts val="1800"/>
              </a:spcAft>
            </a:pPr>
            <a:r>
              <a:rPr lang="en-US" sz="2500" b="1" dirty="0" smtClean="0">
                <a:solidFill>
                  <a:schemeClr val="accent1"/>
                </a:solidFill>
                <a:latin typeface="Times New Roman" panose="02020603050405020304" pitchFamily="18" charset="0"/>
                <a:cs typeface="Times New Roman" panose="02020603050405020304" pitchFamily="18" charset="0"/>
              </a:rPr>
              <a:t>Criticisms (</a:t>
            </a:r>
            <a:r>
              <a:rPr lang="en-US" sz="2500" b="1" dirty="0" err="1" smtClean="0">
                <a:solidFill>
                  <a:schemeClr val="accent1"/>
                </a:solidFill>
                <a:latin typeface="Times New Roman" panose="02020603050405020304" pitchFamily="18" charset="0"/>
                <a:cs typeface="Times New Roman" panose="02020603050405020304" pitchFamily="18" charset="0"/>
              </a:rPr>
              <a:t>Contd</a:t>
            </a:r>
            <a:r>
              <a:rPr lang="en-US" sz="2500" b="1" dirty="0" smtClean="0">
                <a:solidFill>
                  <a:schemeClr val="accent1"/>
                </a:solidFill>
                <a:latin typeface="Times New Roman" panose="02020603050405020304" pitchFamily="18" charset="0"/>
                <a:cs typeface="Times New Roman" panose="02020603050405020304" pitchFamily="18" charset="0"/>
              </a:rPr>
              <a:t>…)</a:t>
            </a:r>
          </a:p>
          <a:p>
            <a:pPr marL="342900" indent="-342900" algn="just">
              <a:spcBef>
                <a:spcPts val="0"/>
              </a:spcBef>
              <a:spcAft>
                <a:spcPts val="1800"/>
              </a:spcAft>
              <a:buFont typeface="Arial" panose="020B0604020202020204" pitchFamily="34" charset="0"/>
              <a:buChar char="•"/>
            </a:pPr>
            <a:r>
              <a:rPr lang="en-US" sz="2200" b="1" dirty="0">
                <a:solidFill>
                  <a:schemeClr val="tx1"/>
                </a:solidFill>
                <a:latin typeface="Times New Roman" panose="02020603050405020304" pitchFamily="18" charset="0"/>
                <a:cs typeface="Times New Roman" panose="02020603050405020304" pitchFamily="18" charset="0"/>
              </a:rPr>
              <a:t>A significant fraction of the clients (18%) refused </a:t>
            </a:r>
            <a:r>
              <a:rPr lang="en-US" sz="2200" b="1" dirty="0" smtClean="0">
                <a:solidFill>
                  <a:schemeClr val="tx1"/>
                </a:solidFill>
                <a:latin typeface="Times New Roman" panose="02020603050405020304" pitchFamily="18" charset="0"/>
                <a:cs typeface="Times New Roman" panose="02020603050405020304" pitchFamily="18" charset="0"/>
              </a:rPr>
              <a:t>the offer.</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Some </a:t>
            </a:r>
            <a:r>
              <a:rPr lang="en-US" sz="2200" b="1" dirty="0">
                <a:solidFill>
                  <a:schemeClr val="tx1"/>
                </a:solidFill>
                <a:latin typeface="Times New Roman" panose="02020603050405020304" pitchFamily="18" charset="0"/>
                <a:cs typeface="Times New Roman" panose="02020603050405020304" pitchFamily="18" charset="0"/>
              </a:rPr>
              <a:t>were suspicious, because they thought it was part of an attempt to convert them </a:t>
            </a:r>
            <a:r>
              <a:rPr lang="en-US" sz="2200" b="1" dirty="0" smtClean="0">
                <a:solidFill>
                  <a:schemeClr val="tx1"/>
                </a:solidFill>
                <a:latin typeface="Times New Roman" panose="02020603050405020304" pitchFamily="18" charset="0"/>
                <a:cs typeface="Times New Roman" panose="02020603050405020304" pitchFamily="18" charset="0"/>
              </a:rPr>
              <a:t>to Christianity.</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Others </a:t>
            </a:r>
            <a:r>
              <a:rPr lang="en-US" sz="2200" b="1" dirty="0">
                <a:solidFill>
                  <a:schemeClr val="tx1"/>
                </a:solidFill>
                <a:latin typeface="Times New Roman" panose="02020603050405020304" pitchFamily="18" charset="0"/>
                <a:cs typeface="Times New Roman" panose="02020603050405020304" pitchFamily="18" charset="0"/>
              </a:rPr>
              <a:t>thought it was a trick to get them into a debt trap—that eventually they </a:t>
            </a:r>
            <a:r>
              <a:rPr lang="en-US" sz="2200" b="1" dirty="0" smtClean="0">
                <a:solidFill>
                  <a:schemeClr val="tx1"/>
                </a:solidFill>
                <a:latin typeface="Times New Roman" panose="02020603050405020304" pitchFamily="18" charset="0"/>
                <a:cs typeface="Times New Roman" panose="02020603050405020304" pitchFamily="18" charset="0"/>
              </a:rPr>
              <a:t>would be </a:t>
            </a:r>
            <a:r>
              <a:rPr lang="en-US" sz="2200" b="1" dirty="0">
                <a:solidFill>
                  <a:schemeClr val="tx1"/>
                </a:solidFill>
                <a:latin typeface="Times New Roman" panose="02020603050405020304" pitchFamily="18" charset="0"/>
                <a:cs typeface="Times New Roman" panose="02020603050405020304" pitchFamily="18" charset="0"/>
              </a:rPr>
              <a:t>required to pay it </a:t>
            </a:r>
            <a:r>
              <a:rPr lang="en-US" sz="2200" b="1" dirty="0" smtClean="0">
                <a:solidFill>
                  <a:schemeClr val="tx1"/>
                </a:solidFill>
                <a:latin typeface="Times New Roman" panose="02020603050405020304" pitchFamily="18" charset="0"/>
                <a:cs typeface="Times New Roman" panose="02020603050405020304" pitchFamily="18" charset="0"/>
              </a:rPr>
              <a:t>back</a:t>
            </a:r>
          </a:p>
          <a:p>
            <a:pPr marL="342900" indent="-342900" algn="just">
              <a:spcBef>
                <a:spcPts val="0"/>
              </a:spcBef>
              <a:spcAft>
                <a:spcPts val="1800"/>
              </a:spcAft>
              <a:buFont typeface="Arial" panose="020B0604020202020204" pitchFamily="34" charset="0"/>
              <a:buChar char="•"/>
            </a:pPr>
            <a:r>
              <a:rPr lang="en-US" sz="2200" b="1" dirty="0">
                <a:solidFill>
                  <a:schemeClr val="tx1"/>
                </a:solidFill>
                <a:latin typeface="Times New Roman" panose="02020603050405020304" pitchFamily="18" charset="0"/>
                <a:cs typeface="Times New Roman" panose="02020603050405020304" pitchFamily="18" charset="0"/>
              </a:rPr>
              <a:t>O</a:t>
            </a:r>
            <a:r>
              <a:rPr lang="en-US" sz="2200" b="1" dirty="0" smtClean="0">
                <a:solidFill>
                  <a:schemeClr val="tx1"/>
                </a:solidFill>
                <a:latin typeface="Times New Roman" panose="02020603050405020304" pitchFamily="18" charset="0"/>
                <a:cs typeface="Times New Roman" panose="02020603050405020304" pitchFamily="18" charset="0"/>
              </a:rPr>
              <a:t>ther </a:t>
            </a:r>
            <a:r>
              <a:rPr lang="en-US" sz="2200" b="1" dirty="0">
                <a:solidFill>
                  <a:schemeClr val="tx1"/>
                </a:solidFill>
                <a:latin typeface="Times New Roman" panose="02020603050405020304" pitchFamily="18" charset="0"/>
                <a:cs typeface="Times New Roman" panose="02020603050405020304" pitchFamily="18" charset="0"/>
              </a:rPr>
              <a:t>did not doubt the motives of </a:t>
            </a:r>
            <a:r>
              <a:rPr lang="en-US" sz="2200" b="1" dirty="0" err="1">
                <a:solidFill>
                  <a:schemeClr val="tx1"/>
                </a:solidFill>
                <a:latin typeface="Times New Roman" panose="02020603050405020304" pitchFamily="18" charset="0"/>
                <a:cs typeface="Times New Roman" panose="02020603050405020304" pitchFamily="18" charset="0"/>
              </a:rPr>
              <a:t>Bandhan</a:t>
            </a:r>
            <a:r>
              <a:rPr lang="en-US" sz="2200" b="1" dirty="0">
                <a:solidFill>
                  <a:schemeClr val="tx1"/>
                </a:solidFill>
                <a:latin typeface="Times New Roman" panose="02020603050405020304" pitchFamily="18" charset="0"/>
                <a:cs typeface="Times New Roman" panose="02020603050405020304" pitchFamily="18" charset="0"/>
              </a:rPr>
              <a:t>, but they did not </a:t>
            </a:r>
            <a:r>
              <a:rPr lang="en-US" sz="2200" b="1" dirty="0" smtClean="0">
                <a:solidFill>
                  <a:schemeClr val="tx1"/>
                </a:solidFill>
                <a:latin typeface="Times New Roman" panose="02020603050405020304" pitchFamily="18" charset="0"/>
                <a:cs typeface="Times New Roman" panose="02020603050405020304" pitchFamily="18" charset="0"/>
              </a:rPr>
              <a:t>feel capable </a:t>
            </a:r>
            <a:r>
              <a:rPr lang="en-US" sz="2200" b="1" dirty="0">
                <a:solidFill>
                  <a:schemeClr val="tx1"/>
                </a:solidFill>
                <a:latin typeface="Times New Roman" panose="02020603050405020304" pitchFamily="18" charset="0"/>
                <a:cs typeface="Times New Roman" panose="02020603050405020304" pitchFamily="18" charset="0"/>
              </a:rPr>
              <a:t>of doing a good job taking care of the asset and did not want to feel embarrassed in </a:t>
            </a:r>
            <a:r>
              <a:rPr lang="en-US" sz="2200" b="1" dirty="0" smtClean="0">
                <a:solidFill>
                  <a:schemeClr val="tx1"/>
                </a:solidFill>
                <a:latin typeface="Times New Roman" panose="02020603050405020304" pitchFamily="18" charset="0"/>
                <a:cs typeface="Times New Roman" panose="02020603050405020304" pitchFamily="18" charset="0"/>
              </a:rPr>
              <a:t>the village </a:t>
            </a:r>
            <a:r>
              <a:rPr lang="en-US" sz="2200" b="1" dirty="0">
                <a:solidFill>
                  <a:schemeClr val="tx1"/>
                </a:solidFill>
                <a:latin typeface="Times New Roman" panose="02020603050405020304" pitchFamily="18" charset="0"/>
                <a:cs typeface="Times New Roman" panose="02020603050405020304" pitchFamily="18" charset="0"/>
              </a:rPr>
              <a:t>if they lost it.</a:t>
            </a:r>
          </a:p>
        </p:txBody>
      </p:sp>
    </p:spTree>
    <p:extLst>
      <p:ext uri="{BB962C8B-B14F-4D97-AF65-F5344CB8AC3E}">
        <p14:creationId xmlns:p14="http://schemas.microsoft.com/office/powerpoint/2010/main" val="3647130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20472"/>
            <a:ext cx="8915400" cy="6685128"/>
          </a:xfrm>
        </p:spPr>
        <p:txBody>
          <a:bodyPr>
            <a:noAutofit/>
          </a:bodyPr>
          <a:lstStyle/>
          <a:p>
            <a:pPr algn="just">
              <a:spcBef>
                <a:spcPts val="0"/>
              </a:spcBef>
              <a:spcAft>
                <a:spcPts val="1800"/>
              </a:spcAft>
            </a:pPr>
            <a:r>
              <a:rPr lang="en-US" sz="2500" b="1" dirty="0" smtClean="0">
                <a:solidFill>
                  <a:schemeClr val="accent1"/>
                </a:solidFill>
                <a:latin typeface="Times New Roman" panose="02020603050405020304" pitchFamily="18" charset="0"/>
                <a:cs typeface="Times New Roman" panose="02020603050405020304" pitchFamily="18" charset="0"/>
              </a:rPr>
              <a:t>Equilibrium Effects</a:t>
            </a: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A </a:t>
            </a:r>
            <a:r>
              <a:rPr lang="en-US" sz="2200" b="1" dirty="0">
                <a:solidFill>
                  <a:schemeClr val="tx1"/>
                </a:solidFill>
                <a:latin typeface="Times New Roman" panose="02020603050405020304" pitchFamily="18" charset="0"/>
                <a:cs typeface="Times New Roman" panose="02020603050405020304" pitchFamily="18" charset="0"/>
              </a:rPr>
              <a:t>related issue is what is usually, slightly confusingly, called general equilibrium </a:t>
            </a:r>
            <a:r>
              <a:rPr lang="en-US" sz="2200" b="1" dirty="0" smtClean="0">
                <a:solidFill>
                  <a:schemeClr val="tx1"/>
                </a:solidFill>
                <a:latin typeface="Times New Roman" panose="02020603050405020304" pitchFamily="18" charset="0"/>
                <a:cs typeface="Times New Roman" panose="02020603050405020304" pitchFamily="18" charset="0"/>
              </a:rPr>
              <a:t>effects. Program </a:t>
            </a:r>
            <a:r>
              <a:rPr lang="en-US" sz="2200" b="1" dirty="0">
                <a:solidFill>
                  <a:schemeClr val="tx1"/>
                </a:solidFill>
                <a:latin typeface="Times New Roman" panose="02020603050405020304" pitchFamily="18" charset="0"/>
                <a:cs typeface="Times New Roman" panose="02020603050405020304" pitchFamily="18" charset="0"/>
              </a:rPr>
              <a:t>effects found in a small study may not generalize when the program is scaled </a:t>
            </a:r>
            <a:r>
              <a:rPr lang="en-US" sz="2200" b="1" dirty="0" smtClean="0">
                <a:solidFill>
                  <a:schemeClr val="tx1"/>
                </a:solidFill>
                <a:latin typeface="Times New Roman" panose="02020603050405020304" pitchFamily="18" charset="0"/>
                <a:cs typeface="Times New Roman" panose="02020603050405020304" pitchFamily="18" charset="0"/>
              </a:rPr>
              <a:t>up nationwide </a:t>
            </a:r>
            <a:r>
              <a:rPr lang="en-US" sz="2200" b="1" dirty="0">
                <a:solidFill>
                  <a:schemeClr val="tx1"/>
                </a:solidFill>
                <a:latin typeface="Times New Roman" panose="02020603050405020304" pitchFamily="18" charset="0"/>
                <a:cs typeface="Times New Roman" panose="02020603050405020304" pitchFamily="18" charset="0"/>
              </a:rPr>
              <a:t>(Heckman, </a:t>
            </a:r>
            <a:r>
              <a:rPr lang="en-US" sz="2200" b="1" dirty="0" err="1">
                <a:solidFill>
                  <a:schemeClr val="tx1"/>
                </a:solidFill>
                <a:latin typeface="Times New Roman" panose="02020603050405020304" pitchFamily="18" charset="0"/>
                <a:cs typeface="Times New Roman" panose="02020603050405020304" pitchFamily="18" charset="0"/>
              </a:rPr>
              <a:t>Lochner</a:t>
            </a:r>
            <a:r>
              <a:rPr lang="en-US" sz="2200" b="1" dirty="0">
                <a:solidFill>
                  <a:schemeClr val="tx1"/>
                </a:solidFill>
                <a:latin typeface="Times New Roman" panose="02020603050405020304" pitchFamily="18" charset="0"/>
                <a:cs typeface="Times New Roman" panose="02020603050405020304" pitchFamily="18" charset="0"/>
              </a:rPr>
              <a:t> and Taber 1999). </a:t>
            </a:r>
            <a:endParaRPr lang="en-US" sz="2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Consider </a:t>
            </a:r>
            <a:r>
              <a:rPr lang="en-US" sz="2200" b="1" dirty="0">
                <a:solidFill>
                  <a:schemeClr val="tx1"/>
                </a:solidFill>
                <a:latin typeface="Times New Roman" panose="02020603050405020304" pitchFamily="18" charset="0"/>
                <a:cs typeface="Times New Roman" panose="02020603050405020304" pitchFamily="18" charset="0"/>
              </a:rPr>
              <a:t>for example what would happen </a:t>
            </a:r>
            <a:r>
              <a:rPr lang="en-US" sz="2200" b="1" dirty="0" smtClean="0">
                <a:solidFill>
                  <a:schemeClr val="tx1"/>
                </a:solidFill>
                <a:latin typeface="Times New Roman" panose="02020603050405020304" pitchFamily="18" charset="0"/>
                <a:cs typeface="Times New Roman" panose="02020603050405020304" pitchFamily="18" charset="0"/>
              </a:rPr>
              <a:t>if we </a:t>
            </a:r>
            <a:r>
              <a:rPr lang="en-US" sz="2200" b="1" dirty="0">
                <a:solidFill>
                  <a:schemeClr val="tx1"/>
                </a:solidFill>
                <a:latin typeface="Times New Roman" panose="02020603050405020304" pitchFamily="18" charset="0"/>
                <a:cs typeface="Times New Roman" panose="02020603050405020304" pitchFamily="18" charset="0"/>
              </a:rPr>
              <a:t>try to scale up a program that shows, in a small-scale experimental implementation, </a:t>
            </a:r>
            <a:r>
              <a:rPr lang="en-US" sz="2200" b="1" dirty="0" smtClean="0">
                <a:solidFill>
                  <a:schemeClr val="tx1"/>
                </a:solidFill>
                <a:latin typeface="Times New Roman" panose="02020603050405020304" pitchFamily="18" charset="0"/>
                <a:cs typeface="Times New Roman" panose="02020603050405020304" pitchFamily="18" charset="0"/>
              </a:rPr>
              <a:t>that economically </a:t>
            </a:r>
            <a:r>
              <a:rPr lang="en-US" sz="2200" b="1" dirty="0">
                <a:solidFill>
                  <a:schemeClr val="tx1"/>
                </a:solidFill>
                <a:latin typeface="Times New Roman" panose="02020603050405020304" pitchFamily="18" charset="0"/>
                <a:cs typeface="Times New Roman" panose="02020603050405020304" pitchFamily="18" charset="0"/>
              </a:rPr>
              <a:t>disadvantaged girls who get vouchers to go to private schools end up with a </a:t>
            </a:r>
            <a:r>
              <a:rPr lang="en-US" sz="2200" b="1" dirty="0" smtClean="0">
                <a:solidFill>
                  <a:schemeClr val="tx1"/>
                </a:solidFill>
                <a:latin typeface="Times New Roman" panose="02020603050405020304" pitchFamily="18" charset="0"/>
                <a:cs typeface="Times New Roman" panose="02020603050405020304" pitchFamily="18" charset="0"/>
              </a:rPr>
              <a:t>better education </a:t>
            </a:r>
            <a:r>
              <a:rPr lang="en-US" sz="2200" b="1" dirty="0">
                <a:solidFill>
                  <a:schemeClr val="tx1"/>
                </a:solidFill>
                <a:latin typeface="Times New Roman" panose="02020603050405020304" pitchFamily="18" charset="0"/>
                <a:cs typeface="Times New Roman" panose="02020603050405020304" pitchFamily="18" charset="0"/>
              </a:rPr>
              <a:t>and higher incomes. </a:t>
            </a:r>
            <a:endParaRPr lang="en-US" sz="2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When </a:t>
            </a:r>
            <a:r>
              <a:rPr lang="en-US" sz="2200" b="1" dirty="0">
                <a:solidFill>
                  <a:schemeClr val="tx1"/>
                </a:solidFill>
                <a:latin typeface="Times New Roman" panose="02020603050405020304" pitchFamily="18" charset="0"/>
                <a:cs typeface="Times New Roman" panose="02020603050405020304" pitchFamily="18" charset="0"/>
              </a:rPr>
              <a:t>we scale up the program to the national level, </a:t>
            </a:r>
            <a:r>
              <a:rPr lang="en-US" sz="2200" b="1" dirty="0" smtClean="0">
                <a:solidFill>
                  <a:schemeClr val="tx1"/>
                </a:solidFill>
                <a:latin typeface="Times New Roman" panose="02020603050405020304" pitchFamily="18" charset="0"/>
                <a:cs typeface="Times New Roman" panose="02020603050405020304" pitchFamily="18" charset="0"/>
              </a:rPr>
              <a:t>two challenges </a:t>
            </a:r>
            <a:r>
              <a:rPr lang="en-US" sz="2200" b="1" dirty="0">
                <a:solidFill>
                  <a:schemeClr val="tx1"/>
                </a:solidFill>
                <a:latin typeface="Times New Roman" panose="02020603050405020304" pitchFamily="18" charset="0"/>
                <a:cs typeface="Times New Roman" panose="02020603050405020304" pitchFamily="18" charset="0"/>
              </a:rPr>
              <a:t>arise: one is that there will be crowding in the private schools (and potentially </a:t>
            </a:r>
            <a:r>
              <a:rPr lang="en-US" sz="2200" b="1" dirty="0" smtClean="0">
                <a:solidFill>
                  <a:schemeClr val="tx1"/>
                </a:solidFill>
                <a:latin typeface="Times New Roman" panose="02020603050405020304" pitchFamily="18" charset="0"/>
                <a:cs typeface="Times New Roman" panose="02020603050405020304" pitchFamily="18" charset="0"/>
              </a:rPr>
              <a:t>a collapse </a:t>
            </a:r>
            <a:r>
              <a:rPr lang="en-US" sz="2200" b="1" dirty="0">
                <a:solidFill>
                  <a:schemeClr val="tx1"/>
                </a:solidFill>
                <a:latin typeface="Times New Roman" panose="02020603050405020304" pitchFamily="18" charset="0"/>
                <a:cs typeface="Times New Roman" panose="02020603050405020304" pitchFamily="18" charset="0"/>
              </a:rPr>
              <a:t>of public schools) and the other is that the returns to education will fall because </a:t>
            </a:r>
            <a:r>
              <a:rPr lang="en-US" sz="2200" b="1" dirty="0" smtClean="0">
                <a:solidFill>
                  <a:schemeClr val="tx1"/>
                </a:solidFill>
                <a:latin typeface="Times New Roman" panose="02020603050405020304" pitchFamily="18" charset="0"/>
                <a:cs typeface="Times New Roman" panose="02020603050405020304" pitchFamily="18" charset="0"/>
              </a:rPr>
              <a:t>of increased </a:t>
            </a:r>
            <a:r>
              <a:rPr lang="en-US" sz="2200" b="1" dirty="0">
                <a:solidFill>
                  <a:schemeClr val="tx1"/>
                </a:solidFill>
                <a:latin typeface="Times New Roman" panose="02020603050405020304" pitchFamily="18" charset="0"/>
                <a:cs typeface="Times New Roman" panose="02020603050405020304" pitchFamily="18" charset="0"/>
              </a:rPr>
              <a:t>supply. </a:t>
            </a:r>
            <a:endParaRPr lang="en-US" sz="22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200" b="1" dirty="0" smtClean="0">
                <a:solidFill>
                  <a:schemeClr val="tx1"/>
                </a:solidFill>
                <a:latin typeface="Times New Roman" panose="02020603050405020304" pitchFamily="18" charset="0"/>
                <a:cs typeface="Times New Roman" panose="02020603050405020304" pitchFamily="18" charset="0"/>
              </a:rPr>
              <a:t>For </a:t>
            </a:r>
            <a:r>
              <a:rPr lang="en-US" sz="2200" b="1" dirty="0">
                <a:solidFill>
                  <a:schemeClr val="tx1"/>
                </a:solidFill>
                <a:latin typeface="Times New Roman" panose="02020603050405020304" pitchFamily="18" charset="0"/>
                <a:cs typeface="Times New Roman" panose="02020603050405020304" pitchFamily="18" charset="0"/>
              </a:rPr>
              <a:t>both reasons the experimental evidence could overstate the returns to </a:t>
            </a:r>
            <a:r>
              <a:rPr lang="en-US" sz="2200" b="1" dirty="0" smtClean="0">
                <a:solidFill>
                  <a:schemeClr val="tx1"/>
                </a:solidFill>
                <a:latin typeface="Times New Roman" panose="02020603050405020304" pitchFamily="18" charset="0"/>
                <a:cs typeface="Times New Roman" panose="02020603050405020304" pitchFamily="18" charset="0"/>
              </a:rPr>
              <a:t>the vouchers </a:t>
            </a:r>
            <a:r>
              <a:rPr lang="en-US" sz="2200" b="1" dirty="0">
                <a:solidFill>
                  <a:schemeClr val="tx1"/>
                </a:solidFill>
                <a:latin typeface="Times New Roman" panose="02020603050405020304" pitchFamily="18" charset="0"/>
                <a:cs typeface="Times New Roman" panose="02020603050405020304" pitchFamily="18" charset="0"/>
              </a:rPr>
              <a:t>program.</a:t>
            </a:r>
          </a:p>
        </p:txBody>
      </p:sp>
    </p:spTree>
    <p:extLst>
      <p:ext uri="{BB962C8B-B14F-4D97-AF65-F5344CB8AC3E}">
        <p14:creationId xmlns:p14="http://schemas.microsoft.com/office/powerpoint/2010/main" val="729406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20472"/>
            <a:ext cx="8915400" cy="6685128"/>
          </a:xfrm>
        </p:spPr>
        <p:txBody>
          <a:bodyPr>
            <a:noAutofit/>
          </a:bodyPr>
          <a:lstStyle/>
          <a:p>
            <a:pPr algn="just">
              <a:spcBef>
                <a:spcPts val="0"/>
              </a:spcBef>
              <a:spcAft>
                <a:spcPts val="1800"/>
              </a:spcAft>
            </a:pPr>
            <a:r>
              <a:rPr lang="en-US" sz="2500" b="1" dirty="0" smtClean="0">
                <a:solidFill>
                  <a:schemeClr val="accent1"/>
                </a:solidFill>
                <a:latin typeface="Times New Roman" panose="02020603050405020304" pitchFamily="18" charset="0"/>
                <a:cs typeface="Times New Roman" panose="02020603050405020304" pitchFamily="18" charset="0"/>
              </a:rPr>
              <a:t>Relation to Theory</a:t>
            </a:r>
          </a:p>
          <a:p>
            <a:pPr marL="342900" indent="-342900" algn="just">
              <a:spcBef>
                <a:spcPts val="0"/>
              </a:spcBef>
              <a:spcAft>
                <a:spcPts val="1800"/>
              </a:spcAft>
              <a:buFont typeface="Arial" panose="020B0604020202020204" pitchFamily="34" charset="0"/>
              <a:buChar char="•"/>
            </a:pPr>
            <a:r>
              <a:rPr lang="en-US" sz="2500" b="1" dirty="0" smtClean="0">
                <a:solidFill>
                  <a:schemeClr val="tx1"/>
                </a:solidFill>
                <a:latin typeface="Times New Roman" panose="02020603050405020304" pitchFamily="18" charset="0"/>
                <a:cs typeface="Times New Roman" panose="02020603050405020304" pitchFamily="18" charset="0"/>
              </a:rPr>
              <a:t>We have argued that experiments can be and have been useful for testing theories. The fact that the basic experimental results do not depend on the theory for their identification means that a “clean” test of theory may be possible. This understanding has prompted us to rethink some basic elements of demand theory. </a:t>
            </a:r>
          </a:p>
          <a:p>
            <a:pPr marL="342900" indent="-342900" algn="just">
              <a:spcBef>
                <a:spcPts val="0"/>
              </a:spcBef>
              <a:spcAft>
                <a:spcPts val="1800"/>
              </a:spcAft>
              <a:buFont typeface="Arial" panose="020B0604020202020204" pitchFamily="34" charset="0"/>
              <a:buChar char="•"/>
            </a:pPr>
            <a:r>
              <a:rPr lang="en-US" sz="2500" b="1" dirty="0" smtClean="0">
                <a:solidFill>
                  <a:schemeClr val="tx1"/>
                </a:solidFill>
                <a:latin typeface="Times New Roman" panose="02020603050405020304" pitchFamily="18" charset="0"/>
                <a:cs typeface="Times New Roman" panose="02020603050405020304" pitchFamily="18" charset="0"/>
              </a:rPr>
              <a:t>A number of independent randomized studies on the demand for so called health protection products consistently found that the price elasticity of demand around zero is huge. </a:t>
            </a:r>
          </a:p>
          <a:p>
            <a:pPr marL="342900" indent="-342900" algn="just">
              <a:spcBef>
                <a:spcPts val="0"/>
              </a:spcBef>
              <a:spcAft>
                <a:spcPts val="1800"/>
              </a:spcAft>
              <a:buFont typeface="Arial" panose="020B0604020202020204" pitchFamily="34" charset="0"/>
              <a:buChar char="•"/>
            </a:pPr>
            <a:r>
              <a:rPr lang="en-US" sz="2500" b="1" dirty="0" smtClean="0">
                <a:solidFill>
                  <a:schemeClr val="tx1"/>
                </a:solidFill>
                <a:latin typeface="Times New Roman" panose="02020603050405020304" pitchFamily="18" charset="0"/>
                <a:cs typeface="Times New Roman" panose="02020603050405020304" pitchFamily="18" charset="0"/>
              </a:rPr>
              <a:t>In Kenya, Kremer &amp; Miguel (2007) found that raising the price of deworming drugs from 0 to 30 cents per child reduced the fraction of children taking the drug from 75 % to 19 %</a:t>
            </a:r>
          </a:p>
        </p:txBody>
      </p:sp>
    </p:spTree>
    <p:extLst>
      <p:ext uri="{BB962C8B-B14F-4D97-AF65-F5344CB8AC3E}">
        <p14:creationId xmlns:p14="http://schemas.microsoft.com/office/powerpoint/2010/main" val="21938041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49" y="20472"/>
            <a:ext cx="8915400" cy="6685128"/>
          </a:xfrm>
        </p:spPr>
        <p:txBody>
          <a:bodyPr>
            <a:noAutofit/>
          </a:bodyPr>
          <a:lstStyle/>
          <a:p>
            <a:pPr algn="just">
              <a:spcBef>
                <a:spcPts val="0"/>
              </a:spcBef>
              <a:spcAft>
                <a:spcPts val="1800"/>
              </a:spcAft>
            </a:pPr>
            <a:r>
              <a:rPr lang="en-US" sz="2500" b="1" dirty="0" smtClean="0">
                <a:solidFill>
                  <a:schemeClr val="accent1"/>
                </a:solidFill>
                <a:latin typeface="Times New Roman" panose="02020603050405020304" pitchFamily="18" charset="0"/>
                <a:cs typeface="Times New Roman" panose="02020603050405020304" pitchFamily="18" charset="0"/>
              </a:rPr>
              <a:t>Relation to Theory (</a:t>
            </a:r>
            <a:r>
              <a:rPr lang="en-US" sz="2500" b="1" dirty="0" err="1" smtClean="0">
                <a:solidFill>
                  <a:schemeClr val="accent1"/>
                </a:solidFill>
                <a:latin typeface="Times New Roman" panose="02020603050405020304" pitchFamily="18" charset="0"/>
                <a:cs typeface="Times New Roman" panose="02020603050405020304" pitchFamily="18" charset="0"/>
              </a:rPr>
              <a:t>Contd</a:t>
            </a:r>
            <a:r>
              <a:rPr lang="en-US" sz="2500" b="1" dirty="0" smtClean="0">
                <a:solidFill>
                  <a:schemeClr val="accent1"/>
                </a:solidFill>
                <a:latin typeface="Times New Roman" panose="02020603050405020304" pitchFamily="18" charset="0"/>
                <a:cs typeface="Times New Roman" panose="02020603050405020304" pitchFamily="18" charset="0"/>
              </a:rPr>
              <a:t>…)</a:t>
            </a:r>
          </a:p>
          <a:p>
            <a:pPr marL="342900" indent="-342900" algn="just">
              <a:spcBef>
                <a:spcPts val="0"/>
              </a:spcBef>
              <a:spcAft>
                <a:spcPts val="1800"/>
              </a:spcAft>
              <a:buFont typeface="Arial" panose="020B0604020202020204" pitchFamily="34" charset="0"/>
              <a:buChar char="•"/>
            </a:pPr>
            <a:r>
              <a:rPr lang="en-US" sz="2500" b="1" dirty="0" smtClean="0">
                <a:solidFill>
                  <a:schemeClr val="tx1"/>
                </a:solidFill>
                <a:latin typeface="Times New Roman" panose="02020603050405020304" pitchFamily="18" charset="0"/>
                <a:cs typeface="Times New Roman" panose="02020603050405020304" pitchFamily="18" charset="0"/>
              </a:rPr>
              <a:t>Also in Kenya, Cohen &amp; </a:t>
            </a:r>
            <a:r>
              <a:rPr lang="en-US" sz="2500" b="1" dirty="0" err="1" smtClean="0">
                <a:solidFill>
                  <a:schemeClr val="tx1"/>
                </a:solidFill>
                <a:latin typeface="Times New Roman" panose="02020603050405020304" pitchFamily="18" charset="0"/>
                <a:cs typeface="Times New Roman" panose="02020603050405020304" pitchFamily="18" charset="0"/>
              </a:rPr>
              <a:t>Dupas</a:t>
            </a:r>
            <a:r>
              <a:rPr lang="en-US" sz="2500" b="1" dirty="0" smtClean="0">
                <a:solidFill>
                  <a:schemeClr val="tx1"/>
                </a:solidFill>
                <a:latin typeface="Times New Roman" panose="02020603050405020304" pitchFamily="18" charset="0"/>
                <a:cs typeface="Times New Roman" panose="02020603050405020304" pitchFamily="18" charset="0"/>
              </a:rPr>
              <a:t> (2007) found that raising the price of insecticide treated bed nets from 0 to 60 cents reduces the fraction of those who buy the nets by 60 %. </a:t>
            </a:r>
          </a:p>
          <a:p>
            <a:pPr marL="342900" indent="-342900" algn="just">
              <a:spcBef>
                <a:spcPts val="0"/>
              </a:spcBef>
              <a:spcAft>
                <a:spcPts val="1800"/>
              </a:spcAft>
              <a:buFont typeface="Arial" panose="020B0604020202020204" pitchFamily="34" charset="0"/>
              <a:buChar char="•"/>
            </a:pPr>
            <a:r>
              <a:rPr lang="en-US" sz="2500" b="1" dirty="0" smtClean="0">
                <a:solidFill>
                  <a:schemeClr val="tx1"/>
                </a:solidFill>
                <a:latin typeface="Times New Roman" panose="02020603050405020304" pitchFamily="18" charset="0"/>
                <a:cs typeface="Times New Roman" panose="02020603050405020304" pitchFamily="18" charset="0"/>
              </a:rPr>
              <a:t>In Zambia, raising the price of water disinfectant from 9 to 24 cents reduces the fraction of people who take up the offer by 30% (Ashraf et al. 2007)</a:t>
            </a:r>
          </a:p>
        </p:txBody>
      </p:sp>
    </p:spTree>
    <p:extLst>
      <p:ext uri="{BB962C8B-B14F-4D97-AF65-F5344CB8AC3E}">
        <p14:creationId xmlns:p14="http://schemas.microsoft.com/office/powerpoint/2010/main" val="1714564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553200"/>
          </a:xfrm>
        </p:spPr>
        <p:txBody>
          <a:bodyPr>
            <a:noAutofit/>
          </a:bodyPr>
          <a:lstStyle/>
          <a:p>
            <a:pPr indent="4572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A good example is “Operation Blackboard” in India (Chin, 2005), a program of school upgrading which involve simultaneously hiring new teachers and providing teaching-learning material to the schools. </a:t>
            </a:r>
          </a:p>
          <a:p>
            <a:pPr indent="4572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While there are important exceptions (for example, the fact that class size changes discontinuously with enrollment in Israel allows for a clean evaluation of the impact of just class sizes, see </a:t>
            </a:r>
            <a:r>
              <a:rPr lang="en-US" sz="2300" b="1" dirty="0" err="1">
                <a:solidFill>
                  <a:schemeClr val="tx1"/>
                </a:solidFill>
                <a:latin typeface="Times New Roman" panose="02020603050405020304" pitchFamily="18" charset="0"/>
                <a:cs typeface="Times New Roman" panose="02020603050405020304" pitchFamily="18" charset="0"/>
              </a:rPr>
              <a:t>Angrist</a:t>
            </a:r>
            <a:r>
              <a:rPr lang="en-US" sz="2300" b="1" dirty="0">
                <a:solidFill>
                  <a:schemeClr val="tx1"/>
                </a:solidFill>
                <a:latin typeface="Times New Roman" panose="02020603050405020304" pitchFamily="18" charset="0"/>
                <a:cs typeface="Times New Roman" panose="02020603050405020304" pitchFamily="18" charset="0"/>
              </a:rPr>
              <a:t> and </a:t>
            </a:r>
            <a:r>
              <a:rPr lang="en-US" sz="2300" b="1" dirty="0" err="1">
                <a:solidFill>
                  <a:schemeClr val="tx1"/>
                </a:solidFill>
                <a:latin typeface="Times New Roman" panose="02020603050405020304" pitchFamily="18" charset="0"/>
                <a:cs typeface="Times New Roman" panose="02020603050405020304" pitchFamily="18" charset="0"/>
              </a:rPr>
              <a:t>Lavy</a:t>
            </a:r>
            <a:r>
              <a:rPr lang="en-US" sz="2300" b="1" dirty="0">
                <a:solidFill>
                  <a:schemeClr val="tx1"/>
                </a:solidFill>
                <a:latin typeface="Times New Roman" panose="02020603050405020304" pitchFamily="18" charset="0"/>
                <a:cs typeface="Times New Roman" panose="02020603050405020304" pitchFamily="18" charset="0"/>
              </a:rPr>
              <a:t> (1992)), this means that a lot of the policy relevant knowledge that requires observing the effects of variation in individual components of a package may not be available in observational data. </a:t>
            </a:r>
          </a:p>
          <a:p>
            <a:pPr indent="4572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This is a first motivation for </a:t>
            </a:r>
            <a:r>
              <a:rPr lang="en-US" sz="2300" b="1" dirty="0" smtClean="0">
                <a:solidFill>
                  <a:schemeClr val="tx1"/>
                </a:solidFill>
                <a:latin typeface="Times New Roman" panose="02020603050405020304" pitchFamily="18" charset="0"/>
                <a:cs typeface="Times New Roman" panose="02020603050405020304" pitchFamily="18" charset="0"/>
              </a:rPr>
              <a:t>experiments.</a:t>
            </a:r>
          </a:p>
          <a:p>
            <a:pPr indent="4572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G</a:t>
            </a:r>
            <a:r>
              <a:rPr lang="en-US" sz="2300" b="1" dirty="0" smtClean="0">
                <a:solidFill>
                  <a:schemeClr val="tx1"/>
                </a:solidFill>
                <a:latin typeface="Times New Roman" panose="02020603050405020304" pitchFamily="18" charset="0"/>
                <a:cs typeface="Times New Roman" panose="02020603050405020304" pitchFamily="18" charset="0"/>
              </a:rPr>
              <a:t>iven </a:t>
            </a:r>
            <a:r>
              <a:rPr lang="en-US" sz="2300" b="1" dirty="0">
                <a:solidFill>
                  <a:schemeClr val="tx1"/>
                </a:solidFill>
                <a:latin typeface="Times New Roman" panose="02020603050405020304" pitchFamily="18" charset="0"/>
                <a:cs typeface="Times New Roman" panose="02020603050405020304" pitchFamily="18" charset="0"/>
              </a:rPr>
              <a:t>the fixed cost of </a:t>
            </a:r>
            <a:r>
              <a:rPr lang="en-US" sz="2300" b="1" dirty="0" smtClean="0">
                <a:solidFill>
                  <a:schemeClr val="tx1"/>
                </a:solidFill>
                <a:latin typeface="Times New Roman" panose="02020603050405020304" pitchFamily="18" charset="0"/>
                <a:cs typeface="Times New Roman" panose="02020603050405020304" pitchFamily="18" charset="0"/>
              </a:rPr>
              <a:t>organizing an </a:t>
            </a:r>
            <a:r>
              <a:rPr lang="en-US" sz="2300" b="1" dirty="0">
                <a:solidFill>
                  <a:schemeClr val="tx1"/>
                </a:solidFill>
                <a:latin typeface="Times New Roman" panose="02020603050405020304" pitchFamily="18" charset="0"/>
                <a:cs typeface="Times New Roman" panose="02020603050405020304" pitchFamily="18" charset="0"/>
              </a:rPr>
              <a:t>experiment and the fact that experiments necessarily require some time when </a:t>
            </a:r>
            <a:r>
              <a:rPr lang="en-US" sz="2300" b="1" dirty="0" smtClean="0">
                <a:solidFill>
                  <a:schemeClr val="tx1"/>
                </a:solidFill>
                <a:latin typeface="Times New Roman" panose="02020603050405020304" pitchFamily="18" charset="0"/>
                <a:cs typeface="Times New Roman" panose="02020603050405020304" pitchFamily="18" charset="0"/>
              </a:rPr>
              <a:t>program implementation </a:t>
            </a:r>
            <a:r>
              <a:rPr lang="en-US" sz="2300" b="1" dirty="0">
                <a:solidFill>
                  <a:schemeClr val="tx1"/>
                </a:solidFill>
                <a:latin typeface="Times New Roman" panose="02020603050405020304" pitchFamily="18" charset="0"/>
                <a:cs typeface="Times New Roman" panose="02020603050405020304" pitchFamily="18" charset="0"/>
              </a:rPr>
              <a:t>has to be slowed down (in order to make use of the results), it is worth </a:t>
            </a:r>
            <a:r>
              <a:rPr lang="en-US" sz="2300" b="1" dirty="0" smtClean="0">
                <a:solidFill>
                  <a:schemeClr val="tx1"/>
                </a:solidFill>
                <a:latin typeface="Times New Roman" panose="02020603050405020304" pitchFamily="18" charset="0"/>
                <a:cs typeface="Times New Roman" panose="02020603050405020304" pitchFamily="18" charset="0"/>
              </a:rPr>
              <a:t>doing multiple </a:t>
            </a:r>
            <a:r>
              <a:rPr lang="en-US" sz="2300" b="1" dirty="0">
                <a:solidFill>
                  <a:schemeClr val="tx1"/>
                </a:solidFill>
                <a:latin typeface="Times New Roman" panose="02020603050405020304" pitchFamily="18" charset="0"/>
                <a:cs typeface="Times New Roman" panose="02020603050405020304" pitchFamily="18" charset="0"/>
              </a:rPr>
              <a:t>experiments at the same time on the same population, which evaluate </a:t>
            </a:r>
            <a:r>
              <a:rPr lang="en-US" sz="2300" b="1" dirty="0" smtClean="0">
                <a:solidFill>
                  <a:schemeClr val="tx1"/>
                </a:solidFill>
                <a:latin typeface="Times New Roman" panose="02020603050405020304" pitchFamily="18" charset="0"/>
                <a:cs typeface="Times New Roman" panose="02020603050405020304" pitchFamily="18" charset="0"/>
              </a:rPr>
              <a:t>alternative potential </a:t>
            </a:r>
            <a:r>
              <a:rPr lang="en-US" sz="2300" b="1" dirty="0">
                <a:solidFill>
                  <a:schemeClr val="tx1"/>
                </a:solidFill>
                <a:latin typeface="Times New Roman" panose="02020603050405020304" pitchFamily="18" charset="0"/>
                <a:cs typeface="Times New Roman" panose="02020603050405020304" pitchFamily="18" charset="0"/>
              </a:rPr>
              <a:t>variants of the program.</a:t>
            </a:r>
          </a:p>
        </p:txBody>
      </p:sp>
    </p:spTree>
    <p:extLst>
      <p:ext uri="{BB962C8B-B14F-4D97-AF65-F5344CB8AC3E}">
        <p14:creationId xmlns:p14="http://schemas.microsoft.com/office/powerpoint/2010/main" val="3405495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Lecture -10</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Lecture -10</a:t>
            </a:r>
          </a:p>
          <a:p>
            <a:endParaRPr lang="en-US" dirty="0" smtClean="0"/>
          </a:p>
          <a:p>
            <a:r>
              <a:rPr lang="en-US" dirty="0" smtClean="0"/>
              <a:t>New Research and Road Ahead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Like any area of Research it is partly guided by fashion and Peer Interest </a:t>
            </a:r>
          </a:p>
          <a:p>
            <a:r>
              <a:rPr lang="en-US" dirty="0" smtClean="0"/>
              <a:t>RCT Models are popular because they are sure to give some results since there are many new experiments. However, the emphasis is shifting towards Natural Experiments.</a:t>
            </a:r>
          </a:p>
          <a:p>
            <a:r>
              <a:rPr lang="en-US" dirty="0" smtClean="0"/>
              <a:t>But there are serious unanswered questions which we have not been able to discuss due to lack of time .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Growth coexists with malnutrition in India? Why richer regions show this trend?</a:t>
            </a:r>
          </a:p>
          <a:p>
            <a:r>
              <a:rPr lang="en-US" dirty="0" smtClean="0"/>
              <a:t>How huge uneducated unskilled workforce all around the developing world would be absorbed if the growth process is highly labor saving technology intensive?</a:t>
            </a:r>
          </a:p>
          <a:p>
            <a:r>
              <a:rPr lang="en-US" dirty="0" smtClean="0"/>
              <a:t>How can we limit corruption in poor economies?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How can we economically control regional wars and conflicts and serious out migration from the affected areas?</a:t>
            </a:r>
          </a:p>
          <a:p>
            <a:r>
              <a:rPr lang="en-US" dirty="0" smtClean="0"/>
              <a:t>How can we create more potential employers rather than employees- Entrepreneurs</a:t>
            </a:r>
          </a:p>
          <a:p>
            <a:r>
              <a:rPr lang="en-US" dirty="0" smtClean="0"/>
              <a:t>Environmental Concerns ( </a:t>
            </a:r>
            <a:r>
              <a:rPr lang="en-US" dirty="0" err="1" smtClean="0"/>
              <a:t>Sengupta</a:t>
            </a:r>
            <a:r>
              <a:rPr lang="en-US" dirty="0" smtClean="0"/>
              <a:t> (2013), OUP, Ecological Limits and Economic Development)Growing  Demand for Energy</a:t>
            </a:r>
            <a:r>
              <a:rPr lang="en-US" dirty="0" smtClean="0"/>
              <a:t>. Climate Change ( </a:t>
            </a:r>
            <a:r>
              <a:rPr lang="en-US" dirty="0" err="1" smtClean="0"/>
              <a:t>Blicharska</a:t>
            </a:r>
            <a:r>
              <a:rPr lang="en-US" dirty="0" smtClean="0"/>
              <a:t> </a:t>
            </a:r>
            <a:r>
              <a:rPr lang="en-US" smtClean="0"/>
              <a:t>and others 2016)</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553200"/>
          </a:xfrm>
        </p:spPr>
        <p:txBody>
          <a:bodyPr>
            <a:noAutofit/>
          </a:bodyPr>
          <a:lstStyle/>
          <a:p>
            <a:pPr indent="-36576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F</a:t>
            </a:r>
            <a:r>
              <a:rPr lang="en-US" sz="2300" b="1" dirty="0" smtClean="0">
                <a:solidFill>
                  <a:schemeClr val="tx1"/>
                </a:solidFill>
                <a:latin typeface="Times New Roman" panose="02020603050405020304" pitchFamily="18" charset="0"/>
                <a:cs typeface="Times New Roman" panose="02020603050405020304" pitchFamily="18" charset="0"/>
              </a:rPr>
              <a:t>rom </a:t>
            </a:r>
            <a:r>
              <a:rPr lang="en-US" sz="2300" b="1" dirty="0">
                <a:solidFill>
                  <a:schemeClr val="tx1"/>
                </a:solidFill>
                <a:latin typeface="Times New Roman" panose="02020603050405020304" pitchFamily="18" charset="0"/>
                <a:cs typeface="Times New Roman" panose="02020603050405020304" pitchFamily="18" charset="0"/>
              </a:rPr>
              <a:t>the point of view of optimal learning, it is often worth testing </a:t>
            </a:r>
            <a:r>
              <a:rPr lang="en-US" sz="2300" b="1" dirty="0" smtClean="0">
                <a:solidFill>
                  <a:schemeClr val="tx1"/>
                </a:solidFill>
                <a:latin typeface="Times New Roman" panose="02020603050405020304" pitchFamily="18" charset="0"/>
                <a:cs typeface="Times New Roman" panose="02020603050405020304" pitchFamily="18" charset="0"/>
              </a:rPr>
              <a:t>a broad intervention</a:t>
            </a:r>
          </a:p>
          <a:p>
            <a:pPr indent="-36576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F</a:t>
            </a:r>
            <a:r>
              <a:rPr lang="en-US" sz="2300" b="1" dirty="0" smtClean="0">
                <a:solidFill>
                  <a:schemeClr val="tx1"/>
                </a:solidFill>
                <a:latin typeface="Times New Roman" panose="02020603050405020304" pitchFamily="18" charset="0"/>
                <a:cs typeface="Times New Roman" panose="02020603050405020304" pitchFamily="18" charset="0"/>
              </a:rPr>
              <a:t>irst </a:t>
            </a:r>
            <a:r>
              <a:rPr lang="en-US" sz="2300" b="1" dirty="0">
                <a:solidFill>
                  <a:schemeClr val="tx1"/>
                </a:solidFill>
                <a:latin typeface="Times New Roman" panose="02020603050405020304" pitchFamily="18" charset="0"/>
                <a:cs typeface="Times New Roman" panose="02020603050405020304" pitchFamily="18" charset="0"/>
              </a:rPr>
              <a:t>to see whether there is an overall effect and then, if it is found to work, delving into </a:t>
            </a:r>
            <a:r>
              <a:rPr lang="en-US" sz="2300" b="1" dirty="0" smtClean="0">
                <a:solidFill>
                  <a:schemeClr val="tx1"/>
                </a:solidFill>
                <a:latin typeface="Times New Roman" panose="02020603050405020304" pitchFamily="18" charset="0"/>
                <a:cs typeface="Times New Roman" panose="02020603050405020304" pitchFamily="18" charset="0"/>
              </a:rPr>
              <a:t>its individual </a:t>
            </a:r>
            <a:r>
              <a:rPr lang="en-US" sz="2300" b="1" dirty="0">
                <a:solidFill>
                  <a:schemeClr val="tx1"/>
                </a:solidFill>
                <a:latin typeface="Times New Roman" panose="02020603050405020304" pitchFamily="18" charset="0"/>
                <a:cs typeface="Times New Roman" panose="02020603050405020304" pitchFamily="18" charset="0"/>
              </a:rPr>
              <a:t>components, as a way to understand what part of the broad program works</a:t>
            </a:r>
            <a:r>
              <a:rPr lang="en-US" sz="2300" b="1" dirty="0" smtClean="0">
                <a:solidFill>
                  <a:schemeClr val="tx1"/>
                </a:solidFill>
                <a:latin typeface="Times New Roman" panose="02020603050405020304" pitchFamily="18" charset="0"/>
                <a:cs typeface="Times New Roman" panose="02020603050405020304" pitchFamily="18" charset="0"/>
              </a:rPr>
              <a:t>.</a:t>
            </a:r>
          </a:p>
          <a:p>
            <a:pPr indent="-36576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one </a:t>
            </a:r>
            <a:r>
              <a:rPr lang="en-US" sz="2300" b="1" dirty="0">
                <a:solidFill>
                  <a:schemeClr val="tx1"/>
                </a:solidFill>
                <a:latin typeface="Times New Roman" panose="02020603050405020304" pitchFamily="18" charset="0"/>
                <a:cs typeface="Times New Roman" panose="02020603050405020304" pitchFamily="18" charset="0"/>
              </a:rPr>
              <a:t>example is the popular </a:t>
            </a:r>
            <a:r>
              <a:rPr lang="en-US" sz="2300" b="1" dirty="0" smtClean="0">
                <a:solidFill>
                  <a:schemeClr val="tx1"/>
                </a:solidFill>
                <a:latin typeface="Times New Roman" panose="02020603050405020304" pitchFamily="18" charset="0"/>
                <a:cs typeface="Times New Roman" panose="02020603050405020304" pitchFamily="18" charset="0"/>
              </a:rPr>
              <a:t>PROGRESA </a:t>
            </a:r>
            <a:r>
              <a:rPr lang="en-US" sz="2300" b="1" dirty="0" err="1" smtClean="0">
                <a:solidFill>
                  <a:schemeClr val="tx1"/>
                </a:solidFill>
                <a:latin typeface="Times New Roman" panose="02020603050405020304" pitchFamily="18" charset="0"/>
                <a:cs typeface="Times New Roman" panose="02020603050405020304" pitchFamily="18" charset="0"/>
              </a:rPr>
              <a:t>Opportunidades</a:t>
            </a:r>
            <a:r>
              <a:rPr lang="en-US" sz="2300" b="1" dirty="0" smtClean="0">
                <a:solidFill>
                  <a:schemeClr val="tx1"/>
                </a:solidFill>
                <a:latin typeface="Times New Roman" panose="02020603050405020304" pitchFamily="18" charset="0"/>
                <a:cs typeface="Times New Roman" panose="02020603050405020304" pitchFamily="18" charset="0"/>
              </a:rPr>
              <a:t> program </a:t>
            </a:r>
            <a:r>
              <a:rPr lang="en-US" sz="2300" b="1" dirty="0">
                <a:solidFill>
                  <a:schemeClr val="tx1"/>
                </a:solidFill>
                <a:latin typeface="Times New Roman" panose="02020603050405020304" pitchFamily="18" charset="0"/>
                <a:cs typeface="Times New Roman" panose="02020603050405020304" pitchFamily="18" charset="0"/>
              </a:rPr>
              <a:t>in Mexico, which combined a cash transfer to poor families </a:t>
            </a:r>
            <a:r>
              <a:rPr lang="en-US" sz="2300" b="1" dirty="0" smtClean="0">
                <a:solidFill>
                  <a:schemeClr val="tx1"/>
                </a:solidFill>
                <a:latin typeface="Times New Roman" panose="02020603050405020304" pitchFamily="18" charset="0"/>
                <a:cs typeface="Times New Roman" panose="02020603050405020304" pitchFamily="18" charset="0"/>
              </a:rPr>
              <a:t>conditional on </a:t>
            </a:r>
            <a:r>
              <a:rPr lang="en-US" sz="2300" b="1" dirty="0">
                <a:solidFill>
                  <a:schemeClr val="tx1"/>
                </a:solidFill>
                <a:latin typeface="Times New Roman" panose="02020603050405020304" pitchFamily="18" charset="0"/>
                <a:cs typeface="Times New Roman" panose="02020603050405020304" pitchFamily="18" charset="0"/>
              </a:rPr>
              <a:t>“good behavior” (investments in education and preventive health), with transfers to </a:t>
            </a:r>
            <a:r>
              <a:rPr lang="en-US" sz="2300" b="1" dirty="0" smtClean="0">
                <a:solidFill>
                  <a:schemeClr val="tx1"/>
                </a:solidFill>
                <a:latin typeface="Times New Roman" panose="02020603050405020304" pitchFamily="18" charset="0"/>
                <a:cs typeface="Times New Roman" panose="02020603050405020304" pitchFamily="18" charset="0"/>
              </a:rPr>
              <a:t>women, and </a:t>
            </a:r>
            <a:r>
              <a:rPr lang="en-US" sz="2300" b="1" dirty="0">
                <a:solidFill>
                  <a:schemeClr val="tx1"/>
                </a:solidFill>
                <a:latin typeface="Times New Roman" panose="02020603050405020304" pitchFamily="18" charset="0"/>
                <a:cs typeface="Times New Roman" panose="02020603050405020304" pitchFamily="18" charset="0"/>
              </a:rPr>
              <a:t>some upgrading of education and health </a:t>
            </a:r>
            <a:r>
              <a:rPr lang="en-US" sz="2300" b="1" dirty="0" smtClean="0">
                <a:solidFill>
                  <a:schemeClr val="tx1"/>
                </a:solidFill>
                <a:latin typeface="Times New Roman" panose="02020603050405020304" pitchFamily="18" charset="0"/>
                <a:cs typeface="Times New Roman" panose="02020603050405020304" pitchFamily="18" charset="0"/>
              </a:rPr>
              <a:t>facilities. </a:t>
            </a:r>
          </a:p>
          <a:p>
            <a:pPr indent="-36576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In this experiment, one group of </a:t>
            </a:r>
            <a:r>
              <a:rPr lang="en-US" sz="2300" b="1" dirty="0" smtClean="0">
                <a:solidFill>
                  <a:schemeClr val="tx1"/>
                </a:solidFill>
                <a:latin typeface="Times New Roman" panose="02020603050405020304" pitchFamily="18" charset="0"/>
                <a:cs typeface="Times New Roman" panose="02020603050405020304" pitchFamily="18" charset="0"/>
              </a:rPr>
              <a:t>villages receives </a:t>
            </a:r>
            <a:r>
              <a:rPr lang="en-US" sz="2300" b="1" dirty="0">
                <a:solidFill>
                  <a:schemeClr val="tx1"/>
                </a:solidFill>
                <a:latin typeface="Times New Roman" panose="02020603050405020304" pitchFamily="18" charset="0"/>
                <a:cs typeface="Times New Roman" panose="02020603050405020304" pitchFamily="18" charset="0"/>
              </a:rPr>
              <a:t>a purely unconditional transfer, one group receives a “weak conditionality” </a:t>
            </a:r>
            <a:r>
              <a:rPr lang="en-US" sz="2300" b="1" dirty="0" smtClean="0">
                <a:solidFill>
                  <a:schemeClr val="tx1"/>
                </a:solidFill>
                <a:latin typeface="Times New Roman" panose="02020603050405020304" pitchFamily="18" charset="0"/>
                <a:cs typeface="Times New Roman" panose="02020603050405020304" pitchFamily="18" charset="0"/>
              </a:rPr>
              <a:t>transfer, where </a:t>
            </a:r>
            <a:r>
              <a:rPr lang="en-US" sz="2300" b="1" dirty="0">
                <a:solidFill>
                  <a:schemeClr val="tx1"/>
                </a:solidFill>
                <a:latin typeface="Times New Roman" panose="02020603050405020304" pitchFamily="18" charset="0"/>
                <a:cs typeface="Times New Roman" panose="02020603050405020304" pitchFamily="18" charset="0"/>
              </a:rPr>
              <a:t>attendance requirements are only verified by teachers, and two groups receive a </a:t>
            </a:r>
            <a:r>
              <a:rPr lang="en-US" sz="2300" b="1" dirty="0" smtClean="0">
                <a:solidFill>
                  <a:schemeClr val="tx1"/>
                </a:solidFill>
                <a:latin typeface="Times New Roman" panose="02020603050405020304" pitchFamily="18" charset="0"/>
                <a:cs typeface="Times New Roman" panose="02020603050405020304" pitchFamily="18" charset="0"/>
              </a:rPr>
              <a:t>stricter variants </a:t>
            </a:r>
            <a:r>
              <a:rPr lang="en-US" sz="2300" b="1" dirty="0">
                <a:solidFill>
                  <a:schemeClr val="tx1"/>
                </a:solidFill>
                <a:latin typeface="Times New Roman" panose="02020603050405020304" pitchFamily="18" charset="0"/>
                <a:cs typeface="Times New Roman" panose="02020603050405020304" pitchFamily="18" charset="0"/>
              </a:rPr>
              <a:t>of the conditionality (in one group, children attendance is supervised by inspectors; </a:t>
            </a:r>
            <a:r>
              <a:rPr lang="en-US" sz="2300" b="1" dirty="0" smtClean="0">
                <a:solidFill>
                  <a:schemeClr val="tx1"/>
                </a:solidFill>
                <a:latin typeface="Times New Roman" panose="02020603050405020304" pitchFamily="18" charset="0"/>
                <a:cs typeface="Times New Roman" panose="02020603050405020304" pitchFamily="18" charset="0"/>
              </a:rPr>
              <a:t>in the </a:t>
            </a:r>
            <a:r>
              <a:rPr lang="en-US" sz="2300" b="1" dirty="0">
                <a:solidFill>
                  <a:schemeClr val="tx1"/>
                </a:solidFill>
                <a:latin typeface="Times New Roman" panose="02020603050405020304" pitchFamily="18" charset="0"/>
                <a:cs typeface="Times New Roman" panose="02020603050405020304" pitchFamily="18" charset="0"/>
              </a:rPr>
              <a:t>other, it is verified daily with a fingerprint recognition device).</a:t>
            </a:r>
          </a:p>
        </p:txBody>
      </p:sp>
    </p:spTree>
    <p:extLst>
      <p:ext uri="{BB962C8B-B14F-4D97-AF65-F5344CB8AC3E}">
        <p14:creationId xmlns:p14="http://schemas.microsoft.com/office/powerpoint/2010/main" val="2669616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553200"/>
          </a:xfrm>
        </p:spPr>
        <p:txBody>
          <a:bodyPr>
            <a:noAutofit/>
          </a:bodyPr>
          <a:lstStyle/>
          <a:p>
            <a:pPr marL="342900" indent="-3429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From the point of view of the researchers, this offered the possibility of moving from the role </a:t>
            </a:r>
            <a:r>
              <a:rPr lang="en-US" sz="2300" b="1" dirty="0" smtClean="0">
                <a:solidFill>
                  <a:schemeClr val="tx1"/>
                </a:solidFill>
                <a:latin typeface="Times New Roman" panose="02020603050405020304" pitchFamily="18" charset="0"/>
                <a:cs typeface="Times New Roman" panose="02020603050405020304" pitchFamily="18" charset="0"/>
              </a:rPr>
              <a:t>of the </a:t>
            </a:r>
            <a:r>
              <a:rPr lang="en-US" sz="2300" b="1" dirty="0">
                <a:solidFill>
                  <a:schemeClr val="tx1"/>
                </a:solidFill>
                <a:latin typeface="Times New Roman" panose="02020603050405020304" pitchFamily="18" charset="0"/>
                <a:cs typeface="Times New Roman" panose="02020603050405020304" pitchFamily="18" charset="0"/>
              </a:rPr>
              <a:t>evaluator to the role of a co-experimenter, with an important role in defining what </a:t>
            </a:r>
            <a:r>
              <a:rPr lang="en-US" sz="2300" b="1" dirty="0" smtClean="0">
                <a:solidFill>
                  <a:schemeClr val="tx1"/>
                </a:solidFill>
                <a:latin typeface="Times New Roman" panose="02020603050405020304" pitchFamily="18" charset="0"/>
                <a:cs typeface="Times New Roman" panose="02020603050405020304" pitchFamily="18" charset="0"/>
              </a:rPr>
              <a:t>gets evaluated</a:t>
            </a:r>
            <a:r>
              <a:rPr lang="en-US" sz="2300" b="1" dirty="0">
                <a:solidFill>
                  <a:schemeClr val="tx1"/>
                </a:solidFill>
                <a:latin typeface="Times New Roman" panose="02020603050405020304" pitchFamily="18" charset="0"/>
                <a:cs typeface="Times New Roman" panose="02020603050405020304" pitchFamily="18" charset="0"/>
              </a:rPr>
              <a:t>.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In </a:t>
            </a:r>
            <a:r>
              <a:rPr lang="en-US" sz="2300" b="1" dirty="0">
                <a:solidFill>
                  <a:schemeClr val="tx1"/>
                </a:solidFill>
                <a:latin typeface="Times New Roman" panose="02020603050405020304" pitchFamily="18" charset="0"/>
                <a:cs typeface="Times New Roman" panose="02020603050405020304" pitchFamily="18" charset="0"/>
              </a:rPr>
              <a:t>other words, the researcher was now being offered the option of defining </a:t>
            </a:r>
            <a:r>
              <a:rPr lang="en-US" sz="2300" b="1" dirty="0" smtClean="0">
                <a:solidFill>
                  <a:schemeClr val="tx1"/>
                </a:solidFill>
                <a:latin typeface="Times New Roman" panose="02020603050405020304" pitchFamily="18" charset="0"/>
                <a:cs typeface="Times New Roman" panose="02020603050405020304" pitchFamily="18" charset="0"/>
              </a:rPr>
              <a:t>the question </a:t>
            </a:r>
            <a:r>
              <a:rPr lang="en-US" sz="2300" b="1" dirty="0">
                <a:solidFill>
                  <a:schemeClr val="tx1"/>
                </a:solidFill>
                <a:latin typeface="Times New Roman" panose="02020603050405020304" pitchFamily="18" charset="0"/>
                <a:cs typeface="Times New Roman" panose="02020603050405020304" pitchFamily="18" charset="0"/>
              </a:rPr>
              <a:t>to be answered, drawing upon his knowledge of what else was known and </a:t>
            </a:r>
            <a:r>
              <a:rPr lang="en-US" sz="2300" b="1" dirty="0" smtClean="0">
                <a:solidFill>
                  <a:schemeClr val="tx1"/>
                </a:solidFill>
                <a:latin typeface="Times New Roman" panose="02020603050405020304" pitchFamily="18" charset="0"/>
                <a:cs typeface="Times New Roman" panose="02020603050405020304" pitchFamily="18" charset="0"/>
              </a:rPr>
              <a:t>the received </a:t>
            </a:r>
            <a:r>
              <a:rPr lang="en-US" sz="2300" b="1" dirty="0">
                <a:solidFill>
                  <a:schemeClr val="tx1"/>
                </a:solidFill>
                <a:latin typeface="Times New Roman" panose="02020603050405020304" pitchFamily="18" charset="0"/>
                <a:cs typeface="Times New Roman" panose="02020603050405020304" pitchFamily="18" charset="0"/>
              </a:rPr>
              <a:t>theory.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For </a:t>
            </a:r>
            <a:r>
              <a:rPr lang="en-US" sz="2300" b="1" dirty="0">
                <a:solidFill>
                  <a:schemeClr val="tx1"/>
                </a:solidFill>
                <a:latin typeface="Times New Roman" panose="02020603050405020304" pitchFamily="18" charset="0"/>
                <a:cs typeface="Times New Roman" panose="02020603050405020304" pitchFamily="18" charset="0"/>
              </a:rPr>
              <a:t>example, </a:t>
            </a:r>
            <a:r>
              <a:rPr lang="en-US" sz="2300" b="1" dirty="0" err="1">
                <a:solidFill>
                  <a:schemeClr val="tx1"/>
                </a:solidFill>
                <a:latin typeface="Times New Roman" panose="02020603050405020304" pitchFamily="18" charset="0"/>
                <a:cs typeface="Times New Roman" panose="02020603050405020304" pitchFamily="18" charset="0"/>
              </a:rPr>
              <a:t>Seva</a:t>
            </a:r>
            <a:r>
              <a:rPr lang="en-US" sz="2300" b="1" dirty="0">
                <a:solidFill>
                  <a:schemeClr val="tx1"/>
                </a:solidFill>
                <a:latin typeface="Times New Roman" panose="02020603050405020304" pitchFamily="18" charset="0"/>
                <a:cs typeface="Times New Roman" panose="02020603050405020304" pitchFamily="18" charset="0"/>
              </a:rPr>
              <a:t> </a:t>
            </a:r>
            <a:r>
              <a:rPr lang="en-US" sz="2300" b="1" dirty="0" err="1">
                <a:solidFill>
                  <a:schemeClr val="tx1"/>
                </a:solidFill>
                <a:latin typeface="Times New Roman" panose="02020603050405020304" pitchFamily="18" charset="0"/>
                <a:cs typeface="Times New Roman" panose="02020603050405020304" pitchFamily="18" charset="0"/>
              </a:rPr>
              <a:t>Mandir</a:t>
            </a:r>
            <a:r>
              <a:rPr lang="en-US" sz="2300" b="1" dirty="0">
                <a:solidFill>
                  <a:schemeClr val="tx1"/>
                </a:solidFill>
                <a:latin typeface="Times New Roman" panose="02020603050405020304" pitchFamily="18" charset="0"/>
                <a:cs typeface="Times New Roman" panose="02020603050405020304" pitchFamily="18" charset="0"/>
              </a:rPr>
              <a:t>, a NGO in Rajasthan, India with whom </a:t>
            </a:r>
            <a:r>
              <a:rPr lang="en-US" sz="2300" b="1" dirty="0" smtClean="0">
                <a:solidFill>
                  <a:schemeClr val="tx1"/>
                </a:solidFill>
                <a:latin typeface="Times New Roman" panose="02020603050405020304" pitchFamily="18" charset="0"/>
                <a:cs typeface="Times New Roman" panose="02020603050405020304" pitchFamily="18" charset="0"/>
              </a:rPr>
              <a:t>Banerjee and </a:t>
            </a:r>
            <a:r>
              <a:rPr lang="en-US" sz="2300" b="1" dirty="0" err="1">
                <a:solidFill>
                  <a:schemeClr val="tx1"/>
                </a:solidFill>
                <a:latin typeface="Times New Roman" panose="02020603050405020304" pitchFamily="18" charset="0"/>
                <a:cs typeface="Times New Roman" panose="02020603050405020304" pitchFamily="18" charset="0"/>
              </a:rPr>
              <a:t>Duflo</a:t>
            </a:r>
            <a:r>
              <a:rPr lang="en-US" sz="2300" b="1" dirty="0">
                <a:solidFill>
                  <a:schemeClr val="tx1"/>
                </a:solidFill>
                <a:latin typeface="Times New Roman" panose="02020603050405020304" pitchFamily="18" charset="0"/>
                <a:cs typeface="Times New Roman" panose="02020603050405020304" pitchFamily="18" charset="0"/>
              </a:rPr>
              <a:t> had had a long standing relationship, was interested improving the quality of </a:t>
            </a:r>
            <a:r>
              <a:rPr lang="en-US" sz="2300" b="1" dirty="0" smtClean="0">
                <a:solidFill>
                  <a:schemeClr val="tx1"/>
                </a:solidFill>
                <a:latin typeface="Times New Roman" panose="02020603050405020304" pitchFamily="18" charset="0"/>
                <a:cs typeface="Times New Roman" panose="02020603050405020304" pitchFamily="18" charset="0"/>
              </a:rPr>
              <a:t>their informal </a:t>
            </a:r>
            <a:r>
              <a:rPr lang="en-US" sz="2300" b="1" dirty="0">
                <a:solidFill>
                  <a:schemeClr val="tx1"/>
                </a:solidFill>
                <a:latin typeface="Times New Roman" panose="02020603050405020304" pitchFamily="18" charset="0"/>
                <a:cs typeface="Times New Roman" panose="02020603050405020304" pitchFamily="18" charset="0"/>
              </a:rPr>
              <a:t>schools.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Their </a:t>
            </a:r>
            <a:r>
              <a:rPr lang="en-US" sz="2300" b="1" dirty="0">
                <a:solidFill>
                  <a:schemeClr val="tx1"/>
                </a:solidFill>
                <a:latin typeface="Times New Roman" panose="02020603050405020304" pitchFamily="18" charset="0"/>
                <a:cs typeface="Times New Roman" panose="02020603050405020304" pitchFamily="18" charset="0"/>
              </a:rPr>
              <a:t>initial idea was to implement a teacher incentive programs based on </a:t>
            </a:r>
            <a:r>
              <a:rPr lang="en-US" sz="2300" b="1" dirty="0" smtClean="0">
                <a:solidFill>
                  <a:schemeClr val="tx1"/>
                </a:solidFill>
                <a:latin typeface="Times New Roman" panose="02020603050405020304" pitchFamily="18" charset="0"/>
                <a:cs typeface="Times New Roman" panose="02020603050405020304" pitchFamily="18" charset="0"/>
              </a:rPr>
              <a:t>test scores</a:t>
            </a:r>
            <a:r>
              <a:rPr lang="en-US" sz="2300" b="1" dirty="0">
                <a:solidFill>
                  <a:schemeClr val="tx1"/>
                </a:solidFill>
                <a:latin typeface="Times New Roman" panose="02020603050405020304" pitchFamily="18" charset="0"/>
                <a:cs typeface="Times New Roman" panose="02020603050405020304" pitchFamily="18" charset="0"/>
              </a:rPr>
              <a:t>. However, they were persuaded by the results from </a:t>
            </a:r>
            <a:r>
              <a:rPr lang="en-US" sz="2300" b="1" dirty="0" err="1">
                <a:solidFill>
                  <a:schemeClr val="tx1"/>
                </a:solidFill>
                <a:latin typeface="Times New Roman" panose="02020603050405020304" pitchFamily="18" charset="0"/>
                <a:cs typeface="Times New Roman" panose="02020603050405020304" pitchFamily="18" charset="0"/>
              </a:rPr>
              <a:t>Glewwe</a:t>
            </a:r>
            <a:r>
              <a:rPr lang="en-US" sz="2300" b="1" dirty="0">
                <a:solidFill>
                  <a:schemeClr val="tx1"/>
                </a:solidFill>
                <a:latin typeface="Times New Roman" panose="02020603050405020304" pitchFamily="18" charset="0"/>
                <a:cs typeface="Times New Roman" panose="02020603050405020304" pitchFamily="18" charset="0"/>
              </a:rPr>
              <a:t>, </a:t>
            </a:r>
            <a:r>
              <a:rPr lang="en-US" sz="2300" b="1" dirty="0" err="1">
                <a:solidFill>
                  <a:schemeClr val="tx1"/>
                </a:solidFill>
                <a:latin typeface="Times New Roman" panose="02020603050405020304" pitchFamily="18" charset="0"/>
                <a:cs typeface="Times New Roman" panose="02020603050405020304" pitchFamily="18" charset="0"/>
              </a:rPr>
              <a:t>Ilias</a:t>
            </a:r>
            <a:r>
              <a:rPr lang="en-US" sz="2300" b="1" dirty="0">
                <a:solidFill>
                  <a:schemeClr val="tx1"/>
                </a:solidFill>
                <a:latin typeface="Times New Roman" panose="02020603050405020304" pitchFamily="18" charset="0"/>
                <a:cs typeface="Times New Roman" panose="02020603050405020304" pitchFamily="18" charset="0"/>
              </a:rPr>
              <a:t> and Kremer (</a:t>
            </a:r>
            <a:r>
              <a:rPr lang="en-US" sz="2300" b="1" dirty="0" smtClean="0">
                <a:solidFill>
                  <a:schemeClr val="tx1"/>
                </a:solidFill>
                <a:latin typeface="Times New Roman" panose="02020603050405020304" pitchFamily="18" charset="0"/>
                <a:cs typeface="Times New Roman" panose="02020603050405020304" pitchFamily="18" charset="0"/>
              </a:rPr>
              <a:t>2003) that </a:t>
            </a:r>
            <a:r>
              <a:rPr lang="en-US" sz="2300" b="1" dirty="0">
                <a:solidFill>
                  <a:schemeClr val="tx1"/>
                </a:solidFill>
                <a:latin typeface="Times New Roman" panose="02020603050405020304" pitchFamily="18" charset="0"/>
                <a:cs typeface="Times New Roman" panose="02020603050405020304" pitchFamily="18" charset="0"/>
              </a:rPr>
              <a:t>a danger with teacher incentives would be teaching to the test or other short </a:t>
            </a:r>
            <a:r>
              <a:rPr lang="en-US" sz="2300" b="1" dirty="0" smtClean="0">
                <a:solidFill>
                  <a:schemeClr val="tx1"/>
                </a:solidFill>
                <a:latin typeface="Times New Roman" panose="02020603050405020304" pitchFamily="18" charset="0"/>
                <a:cs typeface="Times New Roman" panose="02020603050405020304" pitchFamily="18" charset="0"/>
              </a:rPr>
              <a:t>run manipulation </a:t>
            </a:r>
            <a:r>
              <a:rPr lang="en-US" sz="2300" b="1" dirty="0">
                <a:solidFill>
                  <a:schemeClr val="tx1"/>
                </a:solidFill>
                <a:latin typeface="Times New Roman" panose="02020603050405020304" pitchFamily="18" charset="0"/>
                <a:cs typeface="Times New Roman" panose="02020603050405020304" pitchFamily="18" charset="0"/>
              </a:rPr>
              <a:t>of test scores.</a:t>
            </a:r>
          </a:p>
        </p:txBody>
      </p:sp>
    </p:spTree>
    <p:extLst>
      <p:ext uri="{BB962C8B-B14F-4D97-AF65-F5344CB8AC3E}">
        <p14:creationId xmlns:p14="http://schemas.microsoft.com/office/powerpoint/2010/main" val="912842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7200"/>
            <a:ext cx="8915400" cy="6096000"/>
          </a:xfrm>
        </p:spPr>
        <p:txBody>
          <a:bodyPr>
            <a:noAutofit/>
          </a:bodyPr>
          <a:lstStyle/>
          <a:p>
            <a:pPr marL="342900" indent="-3429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They then decided to implement an incentive program based </a:t>
            </a:r>
            <a:r>
              <a:rPr lang="en-US" sz="2300" b="1" dirty="0" smtClean="0">
                <a:solidFill>
                  <a:schemeClr val="tx1"/>
                </a:solidFill>
                <a:latin typeface="Times New Roman" panose="02020603050405020304" pitchFamily="18" charset="0"/>
                <a:cs typeface="Times New Roman" panose="02020603050405020304" pitchFamily="18" charset="0"/>
              </a:rPr>
              <a:t>on teacher </a:t>
            </a:r>
            <a:r>
              <a:rPr lang="en-US" sz="2300" b="1" dirty="0">
                <a:solidFill>
                  <a:schemeClr val="tx1"/>
                </a:solidFill>
                <a:latin typeface="Times New Roman" panose="02020603050405020304" pitchFamily="18" charset="0"/>
                <a:cs typeface="Times New Roman" panose="02020603050405020304" pitchFamily="18" charset="0"/>
              </a:rPr>
              <a:t>presence. To measure attendance, in very sparsely populated area where schools </a:t>
            </a:r>
            <a:r>
              <a:rPr lang="en-US" sz="2300" b="1" dirty="0" smtClean="0">
                <a:solidFill>
                  <a:schemeClr val="tx1"/>
                </a:solidFill>
                <a:latin typeface="Times New Roman" panose="02020603050405020304" pitchFamily="18" charset="0"/>
                <a:cs typeface="Times New Roman" panose="02020603050405020304" pitchFamily="18" charset="0"/>
              </a:rPr>
              <a:t>are difficult </a:t>
            </a:r>
            <a:r>
              <a:rPr lang="en-US" sz="2300" b="1" dirty="0">
                <a:solidFill>
                  <a:schemeClr val="tx1"/>
                </a:solidFill>
                <a:latin typeface="Times New Roman" panose="02020603050405020304" pitchFamily="18" charset="0"/>
                <a:cs typeface="Times New Roman" panose="02020603050405020304" pitchFamily="18" charset="0"/>
              </a:rPr>
              <a:t>to access, </a:t>
            </a:r>
            <a:r>
              <a:rPr lang="en-US" sz="2300" b="1" dirty="0" err="1">
                <a:solidFill>
                  <a:schemeClr val="tx1"/>
                </a:solidFill>
                <a:latin typeface="Times New Roman" panose="02020603050405020304" pitchFamily="18" charset="0"/>
                <a:cs typeface="Times New Roman" panose="02020603050405020304" pitchFamily="18" charset="0"/>
              </a:rPr>
              <a:t>Duflo</a:t>
            </a:r>
            <a:r>
              <a:rPr lang="en-US" sz="2300" b="1" dirty="0">
                <a:solidFill>
                  <a:schemeClr val="tx1"/>
                </a:solidFill>
                <a:latin typeface="Times New Roman" panose="02020603050405020304" pitchFamily="18" charset="0"/>
                <a:cs typeface="Times New Roman" panose="02020603050405020304" pitchFamily="18" charset="0"/>
              </a:rPr>
              <a:t> and Hanna proposed to use cameras with date and time stamps.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While </a:t>
            </a:r>
            <a:r>
              <a:rPr lang="en-US" sz="2300" b="1" dirty="0" err="1" smtClean="0">
                <a:solidFill>
                  <a:schemeClr val="tx1"/>
                </a:solidFill>
                <a:latin typeface="Times New Roman" panose="02020603050405020304" pitchFamily="18" charset="0"/>
                <a:cs typeface="Times New Roman" panose="02020603050405020304" pitchFamily="18" charset="0"/>
              </a:rPr>
              <a:t>Seva</a:t>
            </a:r>
            <a:r>
              <a:rPr lang="en-US" sz="2300" b="1" dirty="0" smtClean="0">
                <a:solidFill>
                  <a:schemeClr val="tx1"/>
                </a:solidFill>
                <a:latin typeface="Times New Roman" panose="02020603050405020304" pitchFamily="18" charset="0"/>
                <a:cs typeface="Times New Roman" panose="02020603050405020304" pitchFamily="18" charset="0"/>
              </a:rPr>
              <a:t> </a:t>
            </a:r>
            <a:r>
              <a:rPr lang="en-US" sz="2300" b="1" dirty="0" err="1">
                <a:solidFill>
                  <a:schemeClr val="tx1"/>
                </a:solidFill>
                <a:latin typeface="Times New Roman" panose="02020603050405020304" pitchFamily="18" charset="0"/>
                <a:cs typeface="Times New Roman" panose="02020603050405020304" pitchFamily="18" charset="0"/>
              </a:rPr>
              <a:t>Mandir</a:t>
            </a:r>
            <a:r>
              <a:rPr lang="en-US" sz="2300" b="1" dirty="0">
                <a:solidFill>
                  <a:schemeClr val="tx1"/>
                </a:solidFill>
                <a:latin typeface="Times New Roman" panose="02020603050405020304" pitchFamily="18" charset="0"/>
                <a:cs typeface="Times New Roman" panose="02020603050405020304" pitchFamily="18" charset="0"/>
              </a:rPr>
              <a:t> was initially somewhat surprised by the suggestion, they agreed to try it out. </a:t>
            </a:r>
            <a:r>
              <a:rPr lang="en-US" sz="2300" b="1" dirty="0" smtClean="0">
                <a:solidFill>
                  <a:schemeClr val="tx1"/>
                </a:solidFill>
                <a:latin typeface="Times New Roman" panose="02020603050405020304" pitchFamily="18" charset="0"/>
                <a:cs typeface="Times New Roman" panose="02020603050405020304" pitchFamily="18" charset="0"/>
              </a:rPr>
              <a:t>In program </a:t>
            </a:r>
            <a:r>
              <a:rPr lang="en-US" sz="2300" b="1" dirty="0">
                <a:solidFill>
                  <a:schemeClr val="tx1"/>
                </a:solidFill>
                <a:latin typeface="Times New Roman" panose="02020603050405020304" pitchFamily="18" charset="0"/>
                <a:cs typeface="Times New Roman" panose="02020603050405020304" pitchFamily="18" charset="0"/>
              </a:rPr>
              <a:t>schools (the “camera schools”), teachers took a picture of themselves and </a:t>
            </a:r>
            <a:r>
              <a:rPr lang="en-US" sz="2300" b="1" dirty="0" smtClean="0">
                <a:solidFill>
                  <a:schemeClr val="tx1"/>
                </a:solidFill>
                <a:latin typeface="Times New Roman" panose="02020603050405020304" pitchFamily="18" charset="0"/>
                <a:cs typeface="Times New Roman" panose="02020603050405020304" pitchFamily="18" charset="0"/>
              </a:rPr>
              <a:t>their students </a:t>
            </a:r>
            <a:r>
              <a:rPr lang="en-US" sz="2300" b="1" dirty="0">
                <a:solidFill>
                  <a:schemeClr val="tx1"/>
                </a:solidFill>
                <a:latin typeface="Times New Roman" panose="02020603050405020304" pitchFamily="18" charset="0"/>
                <a:cs typeface="Times New Roman" panose="02020603050405020304" pitchFamily="18" charset="0"/>
              </a:rPr>
              <a:t>twice a day (morning and afternoon), and their salary was computed as a (</a:t>
            </a:r>
            <a:r>
              <a:rPr lang="en-US" sz="2300" b="1" dirty="0" smtClean="0">
                <a:solidFill>
                  <a:schemeClr val="tx1"/>
                </a:solidFill>
                <a:latin typeface="Times New Roman" panose="02020603050405020304" pitchFamily="18" charset="0"/>
                <a:cs typeface="Times New Roman" panose="02020603050405020304" pitchFamily="18" charset="0"/>
              </a:rPr>
              <a:t>non-linear) function </a:t>
            </a:r>
            <a:r>
              <a:rPr lang="en-US" sz="2300" b="1" dirty="0">
                <a:solidFill>
                  <a:schemeClr val="tx1"/>
                </a:solidFill>
                <a:latin typeface="Times New Roman" panose="02020603050405020304" pitchFamily="18" charset="0"/>
                <a:cs typeface="Times New Roman" panose="02020603050405020304" pitchFamily="18" charset="0"/>
              </a:rPr>
              <a:t>of the number of days they attended.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The </a:t>
            </a:r>
            <a:r>
              <a:rPr lang="en-US" sz="2300" b="1" dirty="0">
                <a:solidFill>
                  <a:schemeClr val="tx1"/>
                </a:solidFill>
                <a:latin typeface="Times New Roman" panose="02020603050405020304" pitchFamily="18" charset="0"/>
                <a:cs typeface="Times New Roman" panose="02020603050405020304" pitchFamily="18" charset="0"/>
              </a:rPr>
              <a:t>results, reported in </a:t>
            </a:r>
            <a:r>
              <a:rPr lang="en-US" sz="2300" b="1" dirty="0" err="1">
                <a:solidFill>
                  <a:schemeClr val="tx1"/>
                </a:solidFill>
                <a:latin typeface="Times New Roman" panose="02020603050405020304" pitchFamily="18" charset="0"/>
                <a:cs typeface="Times New Roman" panose="02020603050405020304" pitchFamily="18" charset="0"/>
              </a:rPr>
              <a:t>Duflo</a:t>
            </a:r>
            <a:r>
              <a:rPr lang="en-US" sz="2300" b="1" dirty="0">
                <a:solidFill>
                  <a:schemeClr val="tx1"/>
                </a:solidFill>
                <a:latin typeface="Times New Roman" panose="02020603050405020304" pitchFamily="18" charset="0"/>
                <a:cs typeface="Times New Roman" panose="02020603050405020304" pitchFamily="18" charset="0"/>
              </a:rPr>
              <a:t>, Hanna and </a:t>
            </a:r>
            <a:r>
              <a:rPr lang="en-US" sz="2300" b="1" dirty="0" smtClean="0">
                <a:solidFill>
                  <a:schemeClr val="tx1"/>
                </a:solidFill>
                <a:latin typeface="Times New Roman" panose="02020603050405020304" pitchFamily="18" charset="0"/>
                <a:cs typeface="Times New Roman" panose="02020603050405020304" pitchFamily="18" charset="0"/>
              </a:rPr>
              <a:t>Ryan (2007</a:t>
            </a:r>
            <a:r>
              <a:rPr lang="en-US" sz="2300" b="1" dirty="0">
                <a:solidFill>
                  <a:schemeClr val="tx1"/>
                </a:solidFill>
                <a:latin typeface="Times New Roman" panose="02020603050405020304" pitchFamily="18" charset="0"/>
                <a:cs typeface="Times New Roman" panose="02020603050405020304" pitchFamily="18" charset="0"/>
              </a:rPr>
              <a:t>) were quite striking: teacher absence dropped by from 40 percentage points to </a:t>
            </a:r>
            <a:r>
              <a:rPr lang="en-US" sz="2300" b="1" dirty="0" smtClean="0">
                <a:solidFill>
                  <a:schemeClr val="tx1"/>
                </a:solidFill>
                <a:latin typeface="Times New Roman" panose="02020603050405020304" pitchFamily="18" charset="0"/>
                <a:cs typeface="Times New Roman" panose="02020603050405020304" pitchFamily="18" charset="0"/>
              </a:rPr>
              <a:t>20 percentage </a:t>
            </a:r>
            <a:r>
              <a:rPr lang="en-US" sz="2300" b="1" dirty="0">
                <a:solidFill>
                  <a:schemeClr val="tx1"/>
                </a:solidFill>
                <a:latin typeface="Times New Roman" panose="02020603050405020304" pitchFamily="18" charset="0"/>
                <a:cs typeface="Times New Roman" panose="02020603050405020304" pitchFamily="18" charset="0"/>
              </a:rPr>
              <a:t>point, and students’ performance also improved.</a:t>
            </a:r>
          </a:p>
        </p:txBody>
      </p:sp>
    </p:spTree>
    <p:extLst>
      <p:ext uri="{BB962C8B-B14F-4D97-AF65-F5344CB8AC3E}">
        <p14:creationId xmlns:p14="http://schemas.microsoft.com/office/powerpoint/2010/main" val="428001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7200"/>
            <a:ext cx="8915400" cy="6096000"/>
          </a:xfrm>
        </p:spPr>
        <p:txBody>
          <a:bodyPr>
            <a:noAutofit/>
          </a:bodyPr>
          <a:lstStyle/>
          <a:p>
            <a:pPr marL="342900" indent="-3429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One important consequence of this process has been the growing realization in the </a:t>
            </a:r>
            <a:r>
              <a:rPr lang="en-US" sz="2300" b="1" dirty="0" smtClean="0">
                <a:solidFill>
                  <a:schemeClr val="tx1"/>
                </a:solidFill>
                <a:latin typeface="Times New Roman" panose="02020603050405020304" pitchFamily="18" charset="0"/>
                <a:cs typeface="Times New Roman" panose="02020603050405020304" pitchFamily="18" charset="0"/>
              </a:rPr>
              <a:t>research community </a:t>
            </a:r>
            <a:r>
              <a:rPr lang="en-US" sz="2300" b="1" dirty="0">
                <a:solidFill>
                  <a:schemeClr val="tx1"/>
                </a:solidFill>
                <a:latin typeface="Times New Roman" panose="02020603050405020304" pitchFamily="18" charset="0"/>
                <a:cs typeface="Times New Roman" panose="02020603050405020304" pitchFamily="18" charset="0"/>
              </a:rPr>
              <a:t>that the most important element of the experimental approach may lie in the </a:t>
            </a:r>
            <a:r>
              <a:rPr lang="en-US" sz="2300" b="1" dirty="0" smtClean="0">
                <a:solidFill>
                  <a:schemeClr val="tx1"/>
                </a:solidFill>
                <a:latin typeface="Times New Roman" panose="02020603050405020304" pitchFamily="18" charset="0"/>
                <a:cs typeface="Times New Roman" panose="02020603050405020304" pitchFamily="18" charset="0"/>
              </a:rPr>
              <a:t>power, when </a:t>
            </a:r>
            <a:r>
              <a:rPr lang="en-US" sz="2300" b="1" dirty="0">
                <a:solidFill>
                  <a:schemeClr val="tx1"/>
                </a:solidFill>
                <a:latin typeface="Times New Roman" panose="02020603050405020304" pitchFamily="18" charset="0"/>
                <a:cs typeface="Times New Roman" panose="02020603050405020304" pitchFamily="18" charset="0"/>
              </a:rPr>
              <a:t>working with a friendly implementing partner, to vary individual elements of the </a:t>
            </a:r>
            <a:r>
              <a:rPr lang="en-US" sz="2300" b="1" dirty="0" smtClean="0">
                <a:solidFill>
                  <a:schemeClr val="tx1"/>
                </a:solidFill>
                <a:latin typeface="Times New Roman" panose="02020603050405020304" pitchFamily="18" charset="0"/>
                <a:cs typeface="Times New Roman" panose="02020603050405020304" pitchFamily="18" charset="0"/>
              </a:rPr>
              <a:t>treatment in </a:t>
            </a:r>
            <a:r>
              <a:rPr lang="en-US" sz="2300" b="1" dirty="0">
                <a:solidFill>
                  <a:schemeClr val="tx1"/>
                </a:solidFill>
                <a:latin typeface="Times New Roman" panose="02020603050405020304" pitchFamily="18" charset="0"/>
                <a:cs typeface="Times New Roman" panose="02020603050405020304" pitchFamily="18" charset="0"/>
              </a:rPr>
              <a:t>a way that helps us answer conceptual questions (albeit policy relevant ones) that </a:t>
            </a:r>
            <a:r>
              <a:rPr lang="en-US" sz="2300" b="1" dirty="0" smtClean="0">
                <a:solidFill>
                  <a:schemeClr val="tx1"/>
                </a:solidFill>
                <a:latin typeface="Times New Roman" panose="02020603050405020304" pitchFamily="18" charset="0"/>
                <a:cs typeface="Times New Roman" panose="02020603050405020304" pitchFamily="18" charset="0"/>
              </a:rPr>
              <a:t>could never </a:t>
            </a:r>
            <a:r>
              <a:rPr lang="en-US" sz="2300" b="1" dirty="0">
                <a:solidFill>
                  <a:schemeClr val="tx1"/>
                </a:solidFill>
                <a:latin typeface="Times New Roman" panose="02020603050405020304" pitchFamily="18" charset="0"/>
                <a:cs typeface="Times New Roman" panose="02020603050405020304" pitchFamily="18" charset="0"/>
              </a:rPr>
              <a:t>be reliably answered in any other way</a:t>
            </a:r>
            <a:r>
              <a:rPr lang="en-US" sz="2300" b="1" dirty="0" smtClean="0">
                <a:solidFill>
                  <a:schemeClr val="tx1"/>
                </a:solidFill>
                <a:latin typeface="Times New Roman" panose="02020603050405020304" pitchFamily="18" charset="0"/>
                <a:cs typeface="Times New Roman" panose="02020603050405020304" pitchFamily="18" charset="0"/>
              </a:rPr>
              <a:t>.</a:t>
            </a: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Example: Berry </a:t>
            </a:r>
            <a:r>
              <a:rPr lang="en-US" sz="2300" b="1" dirty="0">
                <a:solidFill>
                  <a:schemeClr val="tx1"/>
                </a:solidFill>
                <a:latin typeface="Times New Roman" panose="02020603050405020304" pitchFamily="18" charset="0"/>
                <a:cs typeface="Times New Roman" panose="02020603050405020304" pitchFamily="18" charset="0"/>
              </a:rPr>
              <a:t>(2008). </a:t>
            </a:r>
            <a:r>
              <a:rPr lang="en-US" sz="2300" b="1" dirty="0" smtClean="0">
                <a:solidFill>
                  <a:schemeClr val="tx1"/>
                </a:solidFill>
                <a:latin typeface="Times New Roman" panose="02020603050405020304" pitchFamily="18" charset="0"/>
                <a:cs typeface="Times New Roman" panose="02020603050405020304" pitchFamily="18" charset="0"/>
              </a:rPr>
              <a:t>While incentives </a:t>
            </a:r>
            <a:r>
              <a:rPr lang="en-US" sz="2300" b="1" dirty="0">
                <a:solidFill>
                  <a:schemeClr val="tx1"/>
                </a:solidFill>
                <a:latin typeface="Times New Roman" panose="02020603050405020304" pitchFamily="18" charset="0"/>
                <a:cs typeface="Times New Roman" panose="02020603050405020304" pitchFamily="18" charset="0"/>
              </a:rPr>
              <a:t>based on school participation and performance have become very popular, it is </a:t>
            </a:r>
            <a:r>
              <a:rPr lang="en-US" sz="2300" b="1" dirty="0" smtClean="0">
                <a:solidFill>
                  <a:schemeClr val="tx1"/>
                </a:solidFill>
                <a:latin typeface="Times New Roman" panose="02020603050405020304" pitchFamily="18" charset="0"/>
                <a:cs typeface="Times New Roman" panose="02020603050405020304" pitchFamily="18" charset="0"/>
              </a:rPr>
              <a:t>not clear </a:t>
            </a:r>
            <a:r>
              <a:rPr lang="en-US" sz="2300" b="1" dirty="0">
                <a:solidFill>
                  <a:schemeClr val="tx1"/>
                </a:solidFill>
                <a:latin typeface="Times New Roman" panose="02020603050405020304" pitchFamily="18" charset="0"/>
                <a:cs typeface="Times New Roman" panose="02020603050405020304" pitchFamily="18" charset="0"/>
              </a:rPr>
              <a:t>whether the incentives should target children </a:t>
            </a:r>
            <a:r>
              <a:rPr lang="en-US" sz="2300" b="1" dirty="0" smtClean="0">
                <a:solidFill>
                  <a:schemeClr val="tx1"/>
                </a:solidFill>
                <a:latin typeface="Times New Roman" panose="02020603050405020304" pitchFamily="18" charset="0"/>
                <a:cs typeface="Times New Roman" panose="02020603050405020304" pitchFamily="18" charset="0"/>
              </a:rPr>
              <a:t>or parents. </a:t>
            </a: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If </a:t>
            </a:r>
            <a:r>
              <a:rPr lang="en-US" sz="2300" b="1" dirty="0">
                <a:solidFill>
                  <a:schemeClr val="tx1"/>
                </a:solidFill>
                <a:latin typeface="Times New Roman" panose="02020603050405020304" pitchFamily="18" charset="0"/>
                <a:cs typeface="Times New Roman" panose="02020603050405020304" pitchFamily="18" charset="0"/>
              </a:rPr>
              <a:t>the family were fully efficient the choice of the target should not make </a:t>
            </a:r>
            <a:r>
              <a:rPr lang="en-US" sz="2300" b="1" dirty="0" smtClean="0">
                <a:solidFill>
                  <a:schemeClr val="tx1"/>
                </a:solidFill>
                <a:latin typeface="Times New Roman" panose="02020603050405020304" pitchFamily="18" charset="0"/>
                <a:cs typeface="Times New Roman" panose="02020603050405020304" pitchFamily="18" charset="0"/>
              </a:rPr>
              <a:t>a difference</a:t>
            </a:r>
            <a:r>
              <a:rPr lang="en-US" sz="2300" b="1" dirty="0">
                <a:solidFill>
                  <a:schemeClr val="tx1"/>
                </a:solidFill>
                <a:latin typeface="Times New Roman" panose="02020603050405020304" pitchFamily="18" charset="0"/>
                <a:cs typeface="Times New Roman" panose="02020603050405020304" pitchFamily="18" charset="0"/>
              </a:rPr>
              <a:t>, but otherwise it might. </a:t>
            </a:r>
            <a:endParaRPr lang="en-US" sz="23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88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7200"/>
            <a:ext cx="8915400" cy="6096000"/>
          </a:xfrm>
        </p:spPr>
        <p:txBody>
          <a:bodyPr>
            <a:noAutofit/>
          </a:bodyPr>
          <a:lstStyle/>
          <a:p>
            <a:pPr marL="342900" indent="-3429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To answer this question Berry worked with </a:t>
            </a:r>
            <a:r>
              <a:rPr lang="en-US" sz="2300" b="1" dirty="0" err="1">
                <a:solidFill>
                  <a:schemeClr val="tx1"/>
                </a:solidFill>
                <a:latin typeface="Times New Roman" panose="02020603050405020304" pitchFamily="18" charset="0"/>
                <a:cs typeface="Times New Roman" panose="02020603050405020304" pitchFamily="18" charset="0"/>
              </a:rPr>
              <a:t>Pratham</a:t>
            </a:r>
            <a:r>
              <a:rPr lang="en-US" sz="2300" b="1" dirty="0">
                <a:solidFill>
                  <a:schemeClr val="tx1"/>
                </a:solidFill>
                <a:latin typeface="Times New Roman" panose="02020603050405020304" pitchFamily="18" charset="0"/>
                <a:cs typeface="Times New Roman" panose="02020603050405020304" pitchFamily="18" charset="0"/>
              </a:rPr>
              <a:t> in the slums of Delhi to design a program where students (or their parents) were provided incentives (in the form of toys or money) based on child’s improvement in reading. </a:t>
            </a:r>
          </a:p>
          <a:p>
            <a:pPr marL="342900" indent="-3429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He found that for </a:t>
            </a:r>
            <a:r>
              <a:rPr lang="en-US" sz="2300" b="1" dirty="0" smtClean="0">
                <a:solidFill>
                  <a:schemeClr val="tx1"/>
                </a:solidFill>
                <a:latin typeface="Times New Roman" panose="02020603050405020304" pitchFamily="18" charset="0"/>
                <a:cs typeface="Times New Roman" panose="02020603050405020304" pitchFamily="18" charset="0"/>
              </a:rPr>
              <a:t>initially weak </a:t>
            </a:r>
            <a:r>
              <a:rPr lang="en-US" sz="2300" b="1" dirty="0">
                <a:solidFill>
                  <a:schemeClr val="tx1"/>
                </a:solidFill>
                <a:latin typeface="Times New Roman" panose="02020603050405020304" pitchFamily="18" charset="0"/>
                <a:cs typeface="Times New Roman" panose="02020603050405020304" pitchFamily="18" charset="0"/>
              </a:rPr>
              <a:t>students, rewarding the child is more effective in terms of improving test scores </a:t>
            </a:r>
            <a:r>
              <a:rPr lang="en-US" sz="2300" b="1" dirty="0" smtClean="0">
                <a:solidFill>
                  <a:schemeClr val="tx1"/>
                </a:solidFill>
                <a:latin typeface="Times New Roman" panose="02020603050405020304" pitchFamily="18" charset="0"/>
                <a:cs typeface="Times New Roman" panose="02020603050405020304" pitchFamily="18" charset="0"/>
              </a:rPr>
              <a:t>than rewarding </a:t>
            </a:r>
            <a:r>
              <a:rPr lang="en-US" sz="2300" b="1" dirty="0">
                <a:solidFill>
                  <a:schemeClr val="tx1"/>
                </a:solidFill>
                <a:latin typeface="Times New Roman" panose="02020603050405020304" pitchFamily="18" charset="0"/>
                <a:cs typeface="Times New Roman" panose="02020603050405020304" pitchFamily="18" charset="0"/>
              </a:rPr>
              <a:t>the parents.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Clearly </a:t>
            </a:r>
            <a:r>
              <a:rPr lang="en-US" sz="2300" b="1" dirty="0">
                <a:solidFill>
                  <a:schemeClr val="tx1"/>
                </a:solidFill>
                <a:latin typeface="Times New Roman" panose="02020603050405020304" pitchFamily="18" charset="0"/>
                <a:cs typeface="Times New Roman" panose="02020603050405020304" pitchFamily="18" charset="0"/>
              </a:rPr>
              <a:t>without being able to vary who receives the incentives within </a:t>
            </a:r>
            <a:r>
              <a:rPr lang="en-US" sz="2300" b="1" dirty="0" smtClean="0">
                <a:solidFill>
                  <a:schemeClr val="tx1"/>
                </a:solidFill>
                <a:latin typeface="Times New Roman" panose="02020603050405020304" pitchFamily="18" charset="0"/>
                <a:cs typeface="Times New Roman" panose="02020603050405020304" pitchFamily="18" charset="0"/>
              </a:rPr>
              <a:t>the same </a:t>
            </a:r>
            <a:r>
              <a:rPr lang="en-US" sz="2300" b="1" dirty="0">
                <a:solidFill>
                  <a:schemeClr val="tx1"/>
                </a:solidFill>
                <a:latin typeface="Times New Roman" panose="02020603050405020304" pitchFamily="18" charset="0"/>
                <a:cs typeface="Times New Roman" panose="02020603050405020304" pitchFamily="18" charset="0"/>
              </a:rPr>
              <a:t>context and in the same experiment, this study would not have been possible.</a:t>
            </a:r>
          </a:p>
        </p:txBody>
      </p:sp>
    </p:spTree>
    <p:extLst>
      <p:ext uri="{BB962C8B-B14F-4D97-AF65-F5344CB8AC3E}">
        <p14:creationId xmlns:p14="http://schemas.microsoft.com/office/powerpoint/2010/main" val="2247313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7200"/>
            <a:ext cx="8915400" cy="6096000"/>
          </a:xfrm>
        </p:spPr>
        <p:txBody>
          <a:bodyPr>
            <a:noAutofit/>
          </a:bodyPr>
          <a:lstStyle/>
          <a:p>
            <a:pPr marL="342900" indent="-3429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Experiments can also be set </a:t>
            </a:r>
            <a:r>
              <a:rPr lang="en-US" sz="2300" b="1" dirty="0" smtClean="0">
                <a:solidFill>
                  <a:schemeClr val="tx1"/>
                </a:solidFill>
                <a:latin typeface="Times New Roman" panose="02020603050405020304" pitchFamily="18" charset="0"/>
                <a:cs typeface="Times New Roman" panose="02020603050405020304" pitchFamily="18" charset="0"/>
              </a:rPr>
              <a:t>up to </a:t>
            </a:r>
            <a:r>
              <a:rPr lang="en-US" sz="2300" b="1" dirty="0">
                <a:solidFill>
                  <a:schemeClr val="tx1"/>
                </a:solidFill>
                <a:latin typeface="Times New Roman" panose="02020603050405020304" pitchFamily="18" charset="0"/>
                <a:cs typeface="Times New Roman" panose="02020603050405020304" pitchFamily="18" charset="0"/>
              </a:rPr>
              <a:t>understand the way institutions function.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An </a:t>
            </a:r>
            <a:r>
              <a:rPr lang="en-US" sz="2300" b="1" dirty="0">
                <a:solidFill>
                  <a:schemeClr val="tx1"/>
                </a:solidFill>
                <a:latin typeface="Times New Roman" panose="02020603050405020304" pitchFamily="18" charset="0"/>
                <a:cs typeface="Times New Roman" panose="02020603050405020304" pitchFamily="18" charset="0"/>
              </a:rPr>
              <a:t>example is Bertrand, </a:t>
            </a:r>
            <a:r>
              <a:rPr lang="en-US" sz="2300" b="1" dirty="0" err="1">
                <a:solidFill>
                  <a:schemeClr val="tx1"/>
                </a:solidFill>
                <a:latin typeface="Times New Roman" panose="02020603050405020304" pitchFamily="18" charset="0"/>
                <a:cs typeface="Times New Roman" panose="02020603050405020304" pitchFamily="18" charset="0"/>
              </a:rPr>
              <a:t>Djankov</a:t>
            </a:r>
            <a:r>
              <a:rPr lang="en-US" sz="2300" b="1" dirty="0">
                <a:solidFill>
                  <a:schemeClr val="tx1"/>
                </a:solidFill>
                <a:latin typeface="Times New Roman" panose="02020603050405020304" pitchFamily="18" charset="0"/>
                <a:cs typeface="Times New Roman" panose="02020603050405020304" pitchFamily="18" charset="0"/>
              </a:rPr>
              <a:t>, Hanna </a:t>
            </a:r>
            <a:r>
              <a:rPr lang="en-US" sz="2300" b="1" dirty="0" smtClean="0">
                <a:solidFill>
                  <a:schemeClr val="tx1"/>
                </a:solidFill>
                <a:latin typeface="Times New Roman" panose="02020603050405020304" pitchFamily="18" charset="0"/>
                <a:cs typeface="Times New Roman" panose="02020603050405020304" pitchFamily="18" charset="0"/>
              </a:rPr>
              <a:t>and </a:t>
            </a:r>
            <a:r>
              <a:rPr lang="en-US" sz="2300" b="1" dirty="0" err="1" smtClean="0">
                <a:solidFill>
                  <a:schemeClr val="tx1"/>
                </a:solidFill>
                <a:latin typeface="Times New Roman" panose="02020603050405020304" pitchFamily="18" charset="0"/>
                <a:cs typeface="Times New Roman" panose="02020603050405020304" pitchFamily="18" charset="0"/>
              </a:rPr>
              <a:t>Mullainathan</a:t>
            </a:r>
            <a:r>
              <a:rPr lang="en-US" sz="2300" b="1" dirty="0" smtClean="0">
                <a:solidFill>
                  <a:schemeClr val="tx1"/>
                </a:solidFill>
                <a:latin typeface="Times New Roman" panose="02020603050405020304" pitchFamily="18" charset="0"/>
                <a:cs typeface="Times New Roman" panose="02020603050405020304" pitchFamily="18" charset="0"/>
              </a:rPr>
              <a:t> </a:t>
            </a:r>
            <a:r>
              <a:rPr lang="en-US" sz="2300" b="1" dirty="0">
                <a:solidFill>
                  <a:schemeClr val="tx1"/>
                </a:solidFill>
                <a:latin typeface="Times New Roman" panose="02020603050405020304" pitchFamily="18" charset="0"/>
                <a:cs typeface="Times New Roman" panose="02020603050405020304" pitchFamily="18" charset="0"/>
              </a:rPr>
              <a:t>(forthcoming), who set up an experiment to understand the structure of </a:t>
            </a:r>
            <a:r>
              <a:rPr lang="en-US" sz="2300" b="1" dirty="0" smtClean="0">
                <a:solidFill>
                  <a:schemeClr val="tx1"/>
                </a:solidFill>
                <a:latin typeface="Times New Roman" panose="02020603050405020304" pitchFamily="18" charset="0"/>
                <a:cs typeface="Times New Roman" panose="02020603050405020304" pitchFamily="18" charset="0"/>
              </a:rPr>
              <a:t>corruption in </a:t>
            </a:r>
            <a:r>
              <a:rPr lang="en-US" sz="2300" b="1" dirty="0">
                <a:solidFill>
                  <a:schemeClr val="tx1"/>
                </a:solidFill>
                <a:latin typeface="Times New Roman" panose="02020603050405020304" pitchFamily="18" charset="0"/>
                <a:cs typeface="Times New Roman" panose="02020603050405020304" pitchFamily="18" charset="0"/>
              </a:rPr>
              <a:t>process of obtaining a driving license in Delhi.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They </a:t>
            </a:r>
            <a:r>
              <a:rPr lang="en-US" sz="2300" b="1" dirty="0">
                <a:solidFill>
                  <a:schemeClr val="tx1"/>
                </a:solidFill>
                <a:latin typeface="Times New Roman" panose="02020603050405020304" pitchFamily="18" charset="0"/>
                <a:cs typeface="Times New Roman" panose="02020603050405020304" pitchFamily="18" charset="0"/>
              </a:rPr>
              <a:t>recruit people who are aiming to get </a:t>
            </a:r>
            <a:r>
              <a:rPr lang="en-US" sz="2300" b="1" dirty="0" smtClean="0">
                <a:solidFill>
                  <a:schemeClr val="tx1"/>
                </a:solidFill>
                <a:latin typeface="Times New Roman" panose="02020603050405020304" pitchFamily="18" charset="0"/>
                <a:cs typeface="Times New Roman" panose="02020603050405020304" pitchFamily="18" charset="0"/>
              </a:rPr>
              <a:t>a driving </a:t>
            </a:r>
            <a:r>
              <a:rPr lang="en-US" sz="2300" b="1" dirty="0">
                <a:solidFill>
                  <a:schemeClr val="tx1"/>
                </a:solidFill>
                <a:latin typeface="Times New Roman" panose="02020603050405020304" pitchFamily="18" charset="0"/>
                <a:cs typeface="Times New Roman" panose="02020603050405020304" pitchFamily="18" charset="0"/>
              </a:rPr>
              <a:t>license, and set up three groups, one which receives a bonus for obtaining a </a:t>
            </a:r>
            <a:r>
              <a:rPr lang="en-US" sz="2300" b="1" dirty="0" smtClean="0">
                <a:solidFill>
                  <a:schemeClr val="tx1"/>
                </a:solidFill>
                <a:latin typeface="Times New Roman" panose="02020603050405020304" pitchFamily="18" charset="0"/>
                <a:cs typeface="Times New Roman" panose="02020603050405020304" pitchFamily="18" charset="0"/>
              </a:rPr>
              <a:t>driving license </a:t>
            </a:r>
            <a:r>
              <a:rPr lang="en-US" sz="2300" b="1" dirty="0">
                <a:solidFill>
                  <a:schemeClr val="tx1"/>
                </a:solidFill>
                <a:latin typeface="Times New Roman" panose="02020603050405020304" pitchFamily="18" charset="0"/>
                <a:cs typeface="Times New Roman" panose="02020603050405020304" pitchFamily="18" charset="0"/>
              </a:rPr>
              <a:t>fast, one that gets free driving lessons, and a control group</a:t>
            </a:r>
            <a:r>
              <a:rPr lang="en-US" sz="2300" b="1" dirty="0" smtClean="0">
                <a:solidFill>
                  <a:schemeClr val="tx1"/>
                </a:solidFill>
                <a:latin typeface="Times New Roman" panose="02020603050405020304" pitchFamily="18" charset="0"/>
                <a:cs typeface="Times New Roman" panose="02020603050405020304" pitchFamily="18" charset="0"/>
              </a:rPr>
              <a:t>.</a:t>
            </a: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 </a:t>
            </a:r>
            <a:r>
              <a:rPr lang="en-US" sz="2300" b="1" dirty="0">
                <a:solidFill>
                  <a:schemeClr val="tx1"/>
                </a:solidFill>
                <a:latin typeface="Times New Roman" panose="02020603050405020304" pitchFamily="18" charset="0"/>
                <a:cs typeface="Times New Roman" panose="02020603050405020304" pitchFamily="18" charset="0"/>
              </a:rPr>
              <a:t>They find that those in </a:t>
            </a:r>
            <a:r>
              <a:rPr lang="en-US" sz="2300" b="1" dirty="0" smtClean="0">
                <a:solidFill>
                  <a:schemeClr val="tx1"/>
                </a:solidFill>
                <a:latin typeface="Times New Roman" panose="02020603050405020304" pitchFamily="18" charset="0"/>
                <a:cs typeface="Times New Roman" panose="02020603050405020304" pitchFamily="18" charset="0"/>
              </a:rPr>
              <a:t>the “bonus</a:t>
            </a:r>
            <a:r>
              <a:rPr lang="en-US" sz="2300" b="1" dirty="0">
                <a:solidFill>
                  <a:schemeClr val="tx1"/>
                </a:solidFill>
                <a:latin typeface="Times New Roman" panose="02020603050405020304" pitchFamily="18" charset="0"/>
                <a:cs typeface="Times New Roman" panose="02020603050405020304" pitchFamily="18" charset="0"/>
              </a:rPr>
              <a:t>” group do get their licenses faster, but those who get the free driving lessons do </a:t>
            </a:r>
            <a:r>
              <a:rPr lang="en-US" sz="2300" b="1" dirty="0" smtClean="0">
                <a:solidFill>
                  <a:schemeClr val="tx1"/>
                </a:solidFill>
                <a:latin typeface="Times New Roman" panose="02020603050405020304" pitchFamily="18" charset="0"/>
                <a:cs typeface="Times New Roman" panose="02020603050405020304" pitchFamily="18" charset="0"/>
              </a:rPr>
              <a:t>not. </a:t>
            </a: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They </a:t>
            </a:r>
            <a:r>
              <a:rPr lang="en-US" sz="2300" b="1" dirty="0">
                <a:solidFill>
                  <a:schemeClr val="tx1"/>
                </a:solidFill>
                <a:latin typeface="Times New Roman" panose="02020603050405020304" pitchFamily="18" charset="0"/>
                <a:cs typeface="Times New Roman" panose="02020603050405020304" pitchFamily="18" charset="0"/>
              </a:rPr>
              <a:t>also find that those in the bonus group are more likely to pay an agent to get the </a:t>
            </a:r>
            <a:r>
              <a:rPr lang="en-US" sz="2300" b="1" dirty="0" smtClean="0">
                <a:solidFill>
                  <a:schemeClr val="tx1"/>
                </a:solidFill>
                <a:latin typeface="Times New Roman" panose="02020603050405020304" pitchFamily="18" charset="0"/>
                <a:cs typeface="Times New Roman" panose="02020603050405020304" pitchFamily="18" charset="0"/>
              </a:rPr>
              <a:t>license (who</a:t>
            </a:r>
            <a:r>
              <a:rPr lang="en-US" sz="2300" b="1" dirty="0">
                <a:solidFill>
                  <a:schemeClr val="tx1"/>
                </a:solidFill>
                <a:latin typeface="Times New Roman" panose="02020603050405020304" pitchFamily="18" charset="0"/>
                <a:cs typeface="Times New Roman" panose="02020603050405020304" pitchFamily="18" charset="0"/>
              </a:rPr>
              <a:t>, they conjecture, in turn bribes someone). </a:t>
            </a:r>
            <a:endParaRPr lang="en-US" sz="23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0681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7200"/>
            <a:ext cx="8915400" cy="6096000"/>
          </a:xfrm>
        </p:spPr>
        <p:txBody>
          <a:bodyPr>
            <a:noAutofit/>
          </a:bodyPr>
          <a:lstStyle/>
          <a:p>
            <a:pPr marL="342900" indent="-342900" algn="just">
              <a:spcBef>
                <a:spcPts val="0"/>
              </a:spcBef>
              <a:spcAft>
                <a:spcPts val="1800"/>
              </a:spcAft>
              <a:buFont typeface="Arial" panose="020B0604020202020204" pitchFamily="34" charset="0"/>
              <a:buChar char="•"/>
            </a:pPr>
            <a:r>
              <a:rPr lang="en-US" sz="2300" b="1" dirty="0">
                <a:solidFill>
                  <a:schemeClr val="tx1"/>
                </a:solidFill>
                <a:latin typeface="Times New Roman" panose="02020603050405020304" pitchFamily="18" charset="0"/>
                <a:cs typeface="Times New Roman" panose="02020603050405020304" pitchFamily="18" charset="0"/>
              </a:rPr>
              <a:t>They also find that hiring an agent is correlated with a lower probability to have taken a driving test before getting a driving license and to be able to drive. </a:t>
            </a:r>
            <a:endParaRPr lang="en-US" sz="2300" b="1" dirty="0" smtClean="0">
              <a:solidFill>
                <a:schemeClr val="tx1"/>
              </a:solidFill>
              <a:latin typeface="Times New Roman" panose="02020603050405020304" pitchFamily="18" charset="0"/>
              <a:cs typeface="Times New Roman" panose="02020603050405020304" pitchFamily="18" charset="0"/>
            </a:endParaRP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While </a:t>
            </a:r>
            <a:r>
              <a:rPr lang="en-US" sz="2300" b="1" dirty="0">
                <a:solidFill>
                  <a:schemeClr val="tx1"/>
                </a:solidFill>
                <a:latin typeface="Times New Roman" panose="02020603050405020304" pitchFamily="18" charset="0"/>
                <a:cs typeface="Times New Roman" panose="02020603050405020304" pitchFamily="18" charset="0"/>
              </a:rPr>
              <a:t>they do not appear to find that those in the bonus group who get licenses are systematically less likely to know how to drive than those in the control group (which would be the litmus test that corruption does result in an inefficient allocation of driving </a:t>
            </a:r>
            <a:r>
              <a:rPr lang="en-US" sz="2300" b="1" dirty="0" smtClean="0">
                <a:solidFill>
                  <a:schemeClr val="tx1"/>
                </a:solidFill>
                <a:latin typeface="Times New Roman" panose="02020603050405020304" pitchFamily="18" charset="0"/>
                <a:cs typeface="Times New Roman" panose="02020603050405020304" pitchFamily="18" charset="0"/>
              </a:rPr>
              <a:t>licenses). </a:t>
            </a:r>
          </a:p>
          <a:p>
            <a:pPr marL="342900" indent="-342900" algn="just">
              <a:spcBef>
                <a:spcPts val="0"/>
              </a:spcBef>
              <a:spcAft>
                <a:spcPts val="1800"/>
              </a:spcAft>
              <a:buFont typeface="Arial" panose="020B0604020202020204" pitchFamily="34" charset="0"/>
              <a:buChar char="•"/>
            </a:pPr>
            <a:r>
              <a:rPr lang="en-US" sz="2300" b="1" dirty="0" smtClean="0">
                <a:solidFill>
                  <a:schemeClr val="tx1"/>
                </a:solidFill>
                <a:latin typeface="Times New Roman" panose="02020603050405020304" pitchFamily="18" charset="0"/>
                <a:cs typeface="Times New Roman" panose="02020603050405020304" pitchFamily="18" charset="0"/>
              </a:rPr>
              <a:t>This </a:t>
            </a:r>
            <a:r>
              <a:rPr lang="en-US" sz="2300" b="1" dirty="0">
                <a:solidFill>
                  <a:schemeClr val="tx1"/>
                </a:solidFill>
                <a:latin typeface="Times New Roman" panose="02020603050405020304" pitchFamily="18" charset="0"/>
                <a:cs typeface="Times New Roman" panose="02020603050405020304" pitchFamily="18" charset="0"/>
              </a:rPr>
              <a:t>experiment provides suggestive evidence that corruption in this case does more than “grease the wheels” of the system. </a:t>
            </a:r>
          </a:p>
        </p:txBody>
      </p:sp>
    </p:spTree>
    <p:extLst>
      <p:ext uri="{BB962C8B-B14F-4D97-AF65-F5344CB8AC3E}">
        <p14:creationId xmlns:p14="http://schemas.microsoft.com/office/powerpoint/2010/main" val="1511409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1917</TotalTime>
  <Words>2681</Words>
  <Application>Microsoft Office PowerPoint</Application>
  <PresentationFormat>On-screen Show (4:3)</PresentationFormat>
  <Paragraphs>94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Development Economics and Clinical Policy Experiments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Analytics</dc:title>
  <dc:creator>CTRPFP PC</dc:creator>
  <cp:lastModifiedBy>S_MARJIT</cp:lastModifiedBy>
  <cp:revision>108</cp:revision>
  <dcterms:created xsi:type="dcterms:W3CDTF">2015-03-08T20:02:24Z</dcterms:created>
  <dcterms:modified xsi:type="dcterms:W3CDTF">2017-06-13T05:23:48Z</dcterms:modified>
</cp:coreProperties>
</file>