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EBF30-D212-4F53-901A-AB19FEF1DE4A}" type="datetimeFigureOut">
              <a:rPr lang="en-US" smtClean="0"/>
              <a:pPr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6181-4F1B-464A-BBA5-1BB1CD19CC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902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EBF30-D212-4F53-901A-AB19FEF1DE4A}" type="datetimeFigureOut">
              <a:rPr lang="en-US" smtClean="0"/>
              <a:pPr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6181-4F1B-464A-BBA5-1BB1CD19CC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200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EBF30-D212-4F53-901A-AB19FEF1DE4A}" type="datetimeFigureOut">
              <a:rPr lang="en-US" smtClean="0"/>
              <a:pPr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6181-4F1B-464A-BBA5-1BB1CD19CC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043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EBF30-D212-4F53-901A-AB19FEF1DE4A}" type="datetimeFigureOut">
              <a:rPr lang="en-US" smtClean="0"/>
              <a:pPr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6181-4F1B-464A-BBA5-1BB1CD19CC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601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EBF30-D212-4F53-901A-AB19FEF1DE4A}" type="datetimeFigureOut">
              <a:rPr lang="en-US" smtClean="0"/>
              <a:pPr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6181-4F1B-464A-BBA5-1BB1CD19CC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925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EBF30-D212-4F53-901A-AB19FEF1DE4A}" type="datetimeFigureOut">
              <a:rPr lang="en-US" smtClean="0"/>
              <a:pPr/>
              <a:t>6/13/2017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6181-4F1B-464A-BBA5-1BB1CD19CC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643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EBF30-D212-4F53-901A-AB19FEF1DE4A}" type="datetimeFigureOut">
              <a:rPr lang="en-US" smtClean="0"/>
              <a:pPr/>
              <a:t>6/13/2017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6181-4F1B-464A-BBA5-1BB1CD19CC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478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EBF30-D212-4F53-901A-AB19FEF1DE4A}" type="datetimeFigureOut">
              <a:rPr lang="en-US" smtClean="0"/>
              <a:pPr/>
              <a:t>6/13/2017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6181-4F1B-464A-BBA5-1BB1CD19CC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47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EBF30-D212-4F53-901A-AB19FEF1DE4A}" type="datetimeFigureOut">
              <a:rPr lang="en-US" smtClean="0"/>
              <a:pPr/>
              <a:t>6/13/2017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6181-4F1B-464A-BBA5-1BB1CD19CC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702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EBF30-D212-4F53-901A-AB19FEF1DE4A}" type="datetimeFigureOut">
              <a:rPr lang="en-US" smtClean="0"/>
              <a:pPr/>
              <a:t>6/13/2017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6181-4F1B-464A-BBA5-1BB1CD19CC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171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EBF30-D212-4F53-901A-AB19FEF1DE4A}" type="datetimeFigureOut">
              <a:rPr lang="en-US" smtClean="0"/>
              <a:pPr/>
              <a:t>6/13/2017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6181-4F1B-464A-BBA5-1BB1CD19CC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71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EBF30-D212-4F53-901A-AB19FEF1DE4A}" type="datetimeFigureOut">
              <a:rPr lang="en-US" smtClean="0"/>
              <a:pPr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86181-4F1B-464A-BBA5-1BB1CD19CC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919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0668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Economic Growth Under Ideal and Non-Ideal Conditions 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81000" y="1295400"/>
                <a:ext cx="8382000" cy="5029200"/>
              </a:xfrm>
            </p:spPr>
            <p:txBody>
              <a:bodyPr>
                <a:normAutofit/>
              </a:bodyPr>
              <a:lstStyle/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sSubSup>
                      <m:sSubSup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sup>
                    </m:sSubSup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            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US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&lt;1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    … (1.1)</a:t>
                </a:r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den>
                    </m:f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sSubSup>
                          <m:sSubSupPr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  <m:sup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sup>
                        </m:sSub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sSubSup>
                          <m:sSubSupPr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  <m:sup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sup>
                        </m:sSubSup>
                      </m:num>
                      <m:den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sSubSup>
                          <m:sSubSupPr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  <m:sup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sup>
                        </m:sSubSup>
                      </m:den>
                    </m:f>
                  </m:oMath>
                </a14:m>
                <a:r>
                  <a:rPr lang="en-US" sz="2800" b="0" i="1" dirty="0" smtClean="0">
                    <a:solidFill>
                      <a:schemeClr val="tx1"/>
                    </a:solidFill>
                    <a:latin typeface="Times New Roman" pitchFamily="18" charset="0"/>
                    <a:ea typeface="Cambria Math" panose="02040503050406030204" pitchFamily="18" charset="0"/>
                    <a:cs typeface="Times New Roman" pitchFamily="18" charset="0"/>
                  </a:rPr>
                  <a:t> </a:t>
                </a:r>
              </a:p>
              <a:p>
                <a:pPr algn="just"/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sSubSup>
                          <m:sSubSupPr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  <m:sup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sup>
                        </m:sSubSup>
                        <m:sSubSup>
                          <m:sSubSupPr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  <m:sup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sup>
                        </m:sSub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sSubSup>
                          <m:sSubSupPr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  <m:sup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sup>
                        </m:sSubSup>
                      </m:num>
                      <m:den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sSubSup>
                          <m:sSubSupPr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  <m:sup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sup>
                        </m:sSubSup>
                      </m:den>
                    </m:f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algn="just"/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sup>
                    </m:sSubSup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                                … (2.1)   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&gt;1</m:t>
                    </m:r>
                  </m:oMath>
                </a14:m>
                <a:endParaRPr lang="en-US" sz="28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>
                  <a:lnSpc>
                    <a:spcPct val="200000"/>
                  </a:lnSpc>
                </a:pP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Growth rate of capital stock. </a:t>
                </a:r>
                <a:endParaRPr lang="en-US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81000" y="1295400"/>
                <a:ext cx="8382000" cy="5029200"/>
              </a:xfrm>
              <a:blipFill rotWithShape="1">
                <a:blip r:embed="rId2" cstate="print"/>
                <a:stretch>
                  <a:fillRect t="-1212"/>
                </a:stretch>
              </a:blipFill>
            </p:spPr>
            <p:txBody>
              <a:bodyPr/>
              <a:lstStyle/>
              <a:p>
                <a:r>
                  <a:rPr lang="en-US" dirty="0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09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81000" y="381000"/>
                <a:ext cx="8382000" cy="5943600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800" u="sng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What about long run rate of growth </a:t>
                </a:r>
              </a:p>
              <a:p>
                <a:pPr>
                  <a:lnSpc>
                    <a:spcPct val="150000"/>
                  </a:lnSpc>
                </a:pPr>
                <a:endParaRPr lang="en-US" sz="2800" u="sng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en-US" sz="2800" u="sng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Solow Model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Per capita Income Constant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Does not grow </a:t>
                </a: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Steady State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In our example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    … (5.2)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sz="2800" u="sng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Eventually there is no growth.</a:t>
                </a:r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81000" y="381000"/>
                <a:ext cx="8382000" cy="5943600"/>
              </a:xfrm>
              <a:blipFill rotWithShape="1">
                <a:blip r:embed="rId2" cstate="print"/>
                <a:stretch>
                  <a:fillRect l="-15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71207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Arc 18"/>
          <p:cNvSpPr/>
          <p:nvPr/>
        </p:nvSpPr>
        <p:spPr>
          <a:xfrm>
            <a:off x="1512024" y="4253554"/>
            <a:ext cx="342940" cy="533400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1177525" y="772363"/>
            <a:ext cx="6659173" cy="4117686"/>
            <a:chOff x="1177525" y="772363"/>
            <a:chExt cx="6659173" cy="4117686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1301087" y="4515534"/>
              <a:ext cx="57912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flipV="1">
              <a:off x="1301087" y="1162734"/>
              <a:ext cx="76200" cy="33528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1301087" y="857934"/>
              <a:ext cx="5105400" cy="3657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Freeform 7"/>
            <p:cNvSpPr/>
            <p:nvPr/>
          </p:nvSpPr>
          <p:spPr>
            <a:xfrm>
              <a:off x="1295400" y="1568755"/>
              <a:ext cx="5609230" cy="2934269"/>
            </a:xfrm>
            <a:custGeom>
              <a:avLst/>
              <a:gdLst>
                <a:gd name="connsiteX0" fmla="*/ 0 w 5609230"/>
                <a:gd name="connsiteY0" fmla="*/ 2934269 h 2934269"/>
                <a:gd name="connsiteX1" fmla="*/ 1637732 w 5609230"/>
                <a:gd name="connsiteY1" fmla="*/ 982639 h 2934269"/>
                <a:gd name="connsiteX2" fmla="*/ 5609230 w 5609230"/>
                <a:gd name="connsiteY2" fmla="*/ 0 h 2934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609230" h="2934269">
                  <a:moveTo>
                    <a:pt x="0" y="2934269"/>
                  </a:moveTo>
                  <a:cubicBezTo>
                    <a:pt x="351430" y="2202976"/>
                    <a:pt x="702860" y="1471684"/>
                    <a:pt x="1637732" y="982639"/>
                  </a:cubicBezTo>
                  <a:cubicBezTo>
                    <a:pt x="2572604" y="493594"/>
                    <a:pt x="4090917" y="246797"/>
                    <a:pt x="5609230" y="0"/>
                  </a:cubicBezTo>
                </a:path>
              </a:pathLst>
            </a:cu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6429841" y="1349676"/>
                  <a:ext cx="140685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29841" y="1349676"/>
                  <a:ext cx="1406857" cy="369332"/>
                </a:xfrm>
                <a:prstGeom prst="rect">
                  <a:avLst/>
                </a:prstGeom>
                <a:blipFill rotWithShape="0">
                  <a:blip r:embed="rId2" cstate="print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6966045" y="4365282"/>
                  <a:ext cx="5334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66045" y="4365282"/>
                  <a:ext cx="533400" cy="369332"/>
                </a:xfrm>
                <a:prstGeom prst="rect">
                  <a:avLst/>
                </a:prstGeom>
                <a:blipFill rotWithShape="0">
                  <a:blip r:embed="rId3" cstate="print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6745763" y="772363"/>
                  <a:ext cx="49814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45763" y="772363"/>
                  <a:ext cx="498143" cy="369332"/>
                </a:xfrm>
                <a:prstGeom prst="rect">
                  <a:avLst/>
                </a:prstGeom>
                <a:blipFill rotWithShape="0">
                  <a:blip r:embed="rId4" cstate="print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3" name="Freeform 12"/>
            <p:cNvSpPr/>
            <p:nvPr/>
          </p:nvSpPr>
          <p:spPr>
            <a:xfrm rot="21330911">
              <a:off x="1177525" y="1209622"/>
              <a:ext cx="5700078" cy="3056226"/>
            </a:xfrm>
            <a:custGeom>
              <a:avLst/>
              <a:gdLst>
                <a:gd name="connsiteX0" fmla="*/ 0 w 5609230"/>
                <a:gd name="connsiteY0" fmla="*/ 2934269 h 2934269"/>
                <a:gd name="connsiteX1" fmla="*/ 1637732 w 5609230"/>
                <a:gd name="connsiteY1" fmla="*/ 982639 h 2934269"/>
                <a:gd name="connsiteX2" fmla="*/ 5609230 w 5609230"/>
                <a:gd name="connsiteY2" fmla="*/ 0 h 2934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609230" h="2934269">
                  <a:moveTo>
                    <a:pt x="0" y="2934269"/>
                  </a:moveTo>
                  <a:cubicBezTo>
                    <a:pt x="351430" y="2202976"/>
                    <a:pt x="702860" y="1471684"/>
                    <a:pt x="1637732" y="982639"/>
                  </a:cubicBezTo>
                  <a:cubicBezTo>
                    <a:pt x="2572604" y="493594"/>
                    <a:pt x="4090917" y="246797"/>
                    <a:pt x="5609230" y="0"/>
                  </a:cubicBezTo>
                </a:path>
              </a:pathLst>
            </a:cu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3429000" y="4433522"/>
              <a:ext cx="0" cy="18466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3238500" y="4520717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38500" y="4520717"/>
                  <a:ext cx="381000" cy="369332"/>
                </a:xfrm>
                <a:prstGeom prst="rect">
                  <a:avLst/>
                </a:prstGeom>
                <a:blipFill rotWithShape="0">
                  <a:blip r:embed="rId5" cstate="print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1643602" y="4114696"/>
                  <a:ext cx="762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45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43602" y="4114696"/>
                  <a:ext cx="762000" cy="369332"/>
                </a:xfrm>
                <a:prstGeom prst="rect">
                  <a:avLst/>
                </a:prstGeom>
                <a:blipFill rotWithShape="0">
                  <a:blip r:embed="rId6" cstate="print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33400" y="4890049"/>
                <a:ext cx="7848600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Higher s and / or A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Off steady state growth rate is higher say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and steady state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is higher but no growth in the long run. </a:t>
                </a:r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4890049"/>
                <a:ext cx="7848600" cy="2031325"/>
              </a:xfrm>
              <a:prstGeom prst="rect">
                <a:avLst/>
              </a:prstGeom>
              <a:blipFill rotWithShape="1">
                <a:blip r:embed="rId7" cstate="print"/>
                <a:stretch>
                  <a:fillRect l="-1632" r="-2020" b="-39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49879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81000" y="381000"/>
                <a:ext cx="8382000" cy="5943600"/>
              </a:xfrm>
            </p:spPr>
            <p:txBody>
              <a:bodyPr>
                <a:norm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Then what explains </a:t>
                </a: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↑</m:t>
                    </m:r>
                    <m:r>
                      <a:rPr lang="en-US" sz="28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long run growth </a:t>
                </a: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a steady state growth rate &gt; 0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Mainly to avoid low diminishing returns i.e. a term like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p>
                    </m:sSubSup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Led to </a:t>
                </a:r>
                <a:r>
                  <a:rPr lang="en-US" sz="2800" u="sng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endogenous growth theory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Romar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(1986?), Lucas (1998/1988), a host of scholars.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Basic idea is how to avoid diminishing returns.</a:t>
                </a:r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81000" y="381000"/>
                <a:ext cx="8382000" cy="5943600"/>
              </a:xfrm>
              <a:blipFill rotWithShape="0">
                <a:blip r:embed="rId2"/>
                <a:stretch>
                  <a:fillRect l="-1527" r="-145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6952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52400" y="152400"/>
                <a:ext cx="8763000" cy="6477000"/>
              </a:xfrm>
            </p:spPr>
            <p:txBody>
              <a:bodyPr>
                <a:normAutofit fontScale="92500"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One can do away with constant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. 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Optimal Growth (Representative Agent Model)</a:t>
                </a:r>
              </a:p>
              <a:p>
                <a:pPr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𝑀𝑎𝑥</m:t>
                    </m:r>
                    <m:nary>
                      <m:naryPr>
                        <m:chr m:val="∑"/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sup>
                      <m:e>
                        <m:sSup>
                          <m:sSupPr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  <m:sup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</m:s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        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US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&lt;1</m:t>
                    </m:r>
                  </m:oMath>
                </a14:m>
                <a:endParaRPr lang="en-US" sz="28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en-US" sz="2800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s.t.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sSubSup>
                      <m:sSubSup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sup>
                    </m:sSubSup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(1−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d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</m:t>
                    </m:r>
                  </m:oMath>
                </a14:m>
                <a:endParaRPr lang="en-US" sz="28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en-US" sz="2800" u="sng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Bellman’s eqn.</a:t>
                </a:r>
              </a:p>
              <a:p>
                <a:pPr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e>
                    </m:d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  <m:d>
                      <m:d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</m:e>
                    </m:d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[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sSubSup>
                      <m:sSubSup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sup>
                    </m:sSubSup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d>
                      <m:dPr>
                        <m:endChr m:val="]"/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d>
                          <m:dPr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𝛿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  <m:sSub>
                          <m:sSubPr>
                            <m:ctrlPr>
                              <a:rPr lang="en-US" sz="28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num>
                      <m:den>
                        <m: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  <m:sSub>
                          <m:sSubPr>
                            <m:ctrlPr>
                              <a:rPr lang="en-US" sz="28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den>
                    </m:f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=0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e>
                    </m:d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                                … (5.3)</a:t>
                </a:r>
              </a:p>
              <a:p>
                <a:pPr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num>
                      <m:den>
                        <m: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  <m:sSub>
                          <m:sSubPr>
                            <m:ctrlPr>
                              <a:rPr lang="en-US" sz="28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</m:den>
                    </m:f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=0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</m:e>
                    </m:d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𝜆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                    … (5.4)</a:t>
                </a:r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52400" y="152400"/>
                <a:ext cx="8763000" cy="6477000"/>
              </a:xfrm>
              <a:blipFill rotWithShape="1">
                <a:blip r:embed="rId2" cstate="print"/>
                <a:stretch>
                  <a:fillRect l="-11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266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81000" y="381000"/>
                <a:ext cx="8534400" cy="5943600"/>
              </a:xfrm>
            </p:spPr>
            <p:txBody>
              <a:bodyPr>
                <a:normAutofit fontScale="92500" lnSpcReduction="20000"/>
              </a:bodyPr>
              <a:lstStyle/>
              <a:p>
                <a:pPr algn="just">
                  <a:lnSpc>
                    <a:spcPct val="20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e>
                    </m:d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  <m:sSub>
                          <m:sSubPr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den>
                    </m:f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sSubSup>
                      <m:sSubSup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p>
                    </m:sSubSup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+1−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</a:rPr>
                  <a:t> </a:t>
                </a:r>
              </a:p>
              <a:p>
                <a:pPr algn="just">
                  <a:lnSpc>
                    <a:spcPct val="200000"/>
                  </a:lnSpc>
                </a:pP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sSup>
                      <m:sSup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</m:e>
                    </m:d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f>
                      <m:f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  <m:sSub>
                          <m:sSubPr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</m:den>
                    </m:f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[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sSubSup>
                      <m:sSubSup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+1</m:t>
                        </m:r>
                      </m:sub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p>
                    </m:sSubSup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+1−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]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</a:rPr>
                  <a:t>          … (5.5)</a:t>
                </a:r>
              </a:p>
              <a:p>
                <a:pPr algn="just">
                  <a:lnSpc>
                    <a:spcPct val="200000"/>
                  </a:lnSpc>
                </a:pPr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[(5.5)=(5.4)]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d>
                      <m:dPr>
                        <m:begChr m:val="["/>
                        <m:endChr m:val="]"/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  <m:sSubSup>
                          <m:sSubSupPr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+1</m:t>
                            </m:r>
                          </m:sub>
                          <m:sup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</m:t>
                            </m:r>
                          </m:sup>
                        </m:sSub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+1−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</m:d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e>
                    </m:d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800" dirty="0" smtClean="0">
                  <a:solidFill>
                    <a:schemeClr val="tx1"/>
                  </a:solidFill>
                </a:endParaRPr>
              </a:p>
              <a:p>
                <a:pPr algn="just">
                  <a:lnSpc>
                    <a:spcPct val="200000"/>
                  </a:lnSpc>
                </a:pP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d>
                      <m:dPr>
                        <m:begChr m:val="["/>
                        <m:endChr m:val="]"/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  <m:sSubSup>
                          <m:sSubSupPr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+1</m:t>
                            </m:r>
                          </m:sub>
                          <m:sup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</m:t>
                            </m:r>
                          </m:sup>
                        </m:sSub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+1−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</m:d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</a:rPr>
                  <a:t> </a:t>
                </a:r>
              </a:p>
              <a:p>
                <a:pPr algn="just">
                  <a:lnSpc>
                    <a:spcPct val="200000"/>
                  </a:lnSpc>
                </a:pP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sSubSup>
                      <m:sSubSup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+1</m:t>
                        </m:r>
                      </m:sub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p>
                    </m:sSubSup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+1−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=(1+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f>
                      <m:f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81000" y="381000"/>
                <a:ext cx="8534400" cy="5943600"/>
              </a:xfrm>
              <a:blipFill rotWithShape="1">
                <a:blip r:embed="rId2" cstate="print"/>
                <a:stretch>
                  <a:fillRect l="-1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87809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228600" y="152400"/>
                <a:ext cx="8763000" cy="6553200"/>
              </a:xfrm>
            </p:spPr>
            <p:txBody>
              <a:bodyPr>
                <a:normAutofit fontScale="92500" lnSpcReduction="10000"/>
              </a:bodyPr>
              <a:lstStyle/>
              <a:p>
                <a:pPr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8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</m:den>
                    </m:f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=[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𝑀𝑃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+1−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]</m:t>
                    </m:r>
                    <m:f>
                      <m:f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1+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den>
                    </m:f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e>
                    </m:d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𝑙𝑛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endParaRPr lang="en-US" sz="28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Then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8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</m:den>
                    </m:f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den>
                    </m:f>
                  </m:oMath>
                </a14:m>
                <a:endParaRPr lang="en-US" sz="28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den>
                    </m:f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𝑀𝑃</m:t>
                        </m:r>
                        <m:sSub>
                          <m:sSubPr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+1−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−1−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den>
                    </m:f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𝑐𝑡</m:t>
                        </m:r>
                      </m:sub>
                    </m:sSub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𝑀𝑃</m:t>
                        </m:r>
                        <m:sSub>
                          <m:sSubPr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−(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den>
                    </m:f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Again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↓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over time as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𝑀𝑃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↓ </m:t>
                    </m:r>
                  </m:oMath>
                </a14:m>
                <a:endParaRPr lang="en-US" sz="28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𝑐𝑡</m:t>
                        </m:r>
                      </m:sub>
                    </m:sSub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when (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𝑀𝑃𝐾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(Modified Golden Rule)</a:t>
                </a:r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228600" y="152400"/>
                <a:ext cx="8763000" cy="6553200"/>
              </a:xfrm>
              <a:blipFill rotWithShape="1">
                <a:blip r:embed="rId2" cstate="print"/>
                <a:stretch>
                  <a:fillRect l="-1253" b="-13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4673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81000" y="381000"/>
                <a:ext cx="8382000" cy="5943600"/>
              </a:xfrm>
            </p:spPr>
            <p:txBody>
              <a:bodyPr>
                <a:normAutofit lnSpcReduction="10000"/>
              </a:bodyPr>
              <a:lstStyle/>
              <a:p>
                <a:pPr marL="514350" indent="-514350" algn="just">
                  <a:lnSpc>
                    <a:spcPct val="150000"/>
                  </a:lnSpc>
                  <a:buAutoNum type="arabicPeriod"/>
                </a:pPr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Constant Saving Rate</a:t>
                </a:r>
              </a:p>
              <a:p>
                <a:pPr marL="514350" indent="-514350" algn="just">
                  <a:lnSpc>
                    <a:spcPct val="150000"/>
                  </a:lnSpc>
                  <a:buAutoNum type="arabicPeriod"/>
                </a:pPr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No Credit Market</a:t>
                </a:r>
              </a:p>
              <a:p>
                <a:pPr marL="514350" indent="-514350" algn="just">
                  <a:lnSpc>
                    <a:spcPct val="150000"/>
                  </a:lnSpc>
                  <a:buAutoNum type="arabicPeriod"/>
                </a:pPr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Capital fully depreciates</a:t>
                </a:r>
              </a:p>
              <a:p>
                <a:pPr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𝑠𝐴</m:t>
                    </m:r>
                    <m:sSubSup>
                      <m:sSubSup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sup>
                    </m:sSubSup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                                            … (3.1)</a:t>
                </a:r>
              </a:p>
              <a:p>
                <a:pPr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8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den>
                    </m:f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sSubSup>
                          <m:sSubSupPr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  <m:sup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sup>
                        </m:sSubSup>
                      </m:num>
                      <m:den>
                        <m:sSub>
                          <m:sSubPr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𝑠𝐴</m:t>
                    </m:r>
                    <m:sSubSup>
                      <m:sSubSup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p>
                    </m:sSubSup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                                       … (4.1)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sz="2800" u="sng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Basic Growth Rate. 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Investment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fully depreciates. </a:t>
                </a:r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81000" y="381000"/>
                <a:ext cx="8382000" cy="5943600"/>
              </a:xfrm>
              <a:blipFill rotWithShape="1">
                <a:blip r:embed="rId2" cstate="print"/>
                <a:stretch>
                  <a:fillRect l="-1527" b="-1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444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81000" y="76200"/>
                <a:ext cx="8382000" cy="6248400"/>
              </a:xfrm>
            </p:spPr>
            <p:txBody>
              <a:bodyPr>
                <a:norm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Note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↑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if s and A increase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Also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↓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↑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given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n-US" sz="28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Hence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↓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↑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28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>
                  <a:lnSpc>
                    <a:spcPct val="150000"/>
                  </a:lnSpc>
                </a:pPr>
                <a:endParaRPr lang="en-US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>
                  <a:lnSpc>
                    <a:spcPct val="150000"/>
                  </a:lnSpc>
                </a:pPr>
                <a:endParaRPr lang="en-US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81000" y="76200"/>
                <a:ext cx="8382000" cy="6248400"/>
              </a:xfrm>
              <a:blipFill rotWithShape="1">
                <a:blip r:embed="rId2"/>
                <a:stretch>
                  <a:fillRect l="-15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3" name="Group 52"/>
          <p:cNvGrpSpPr/>
          <p:nvPr/>
        </p:nvGrpSpPr>
        <p:grpSpPr>
          <a:xfrm>
            <a:off x="800100" y="2209800"/>
            <a:ext cx="7962900" cy="4070865"/>
            <a:chOff x="800100" y="2209800"/>
            <a:chExt cx="7962900" cy="4070865"/>
          </a:xfrm>
        </p:grpSpPr>
        <p:cxnSp>
          <p:nvCxnSpPr>
            <p:cNvPr id="4" name="Straight Arrow Connector 3"/>
            <p:cNvCxnSpPr/>
            <p:nvPr/>
          </p:nvCxnSpPr>
          <p:spPr>
            <a:xfrm>
              <a:off x="1752600" y="5867400"/>
              <a:ext cx="57912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2" name="Group 51"/>
            <p:cNvGrpSpPr/>
            <p:nvPr/>
          </p:nvGrpSpPr>
          <p:grpSpPr>
            <a:xfrm>
              <a:off x="800100" y="2209800"/>
              <a:ext cx="7962900" cy="4070865"/>
              <a:chOff x="800100" y="2209800"/>
              <a:chExt cx="7962900" cy="4070865"/>
            </a:xfrm>
          </p:grpSpPr>
          <p:cxnSp>
            <p:nvCxnSpPr>
              <p:cNvPr id="6" name="Straight Arrow Connector 5"/>
              <p:cNvCxnSpPr/>
              <p:nvPr/>
            </p:nvCxnSpPr>
            <p:spPr>
              <a:xfrm flipV="1">
                <a:off x="1752600" y="2514600"/>
                <a:ext cx="76200" cy="33528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 flipV="1">
                <a:off x="1752600" y="2209800"/>
                <a:ext cx="5105400" cy="36576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334000" y="3276600"/>
                <a:ext cx="0" cy="257829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Freeform 24"/>
              <p:cNvSpPr/>
              <p:nvPr/>
            </p:nvSpPr>
            <p:spPr>
              <a:xfrm>
                <a:off x="1746913" y="2920621"/>
                <a:ext cx="5609230" cy="2934269"/>
              </a:xfrm>
              <a:custGeom>
                <a:avLst/>
                <a:gdLst>
                  <a:gd name="connsiteX0" fmla="*/ 0 w 5609230"/>
                  <a:gd name="connsiteY0" fmla="*/ 2934269 h 2934269"/>
                  <a:gd name="connsiteX1" fmla="*/ 1637732 w 5609230"/>
                  <a:gd name="connsiteY1" fmla="*/ 982639 h 2934269"/>
                  <a:gd name="connsiteX2" fmla="*/ 5609230 w 5609230"/>
                  <a:gd name="connsiteY2" fmla="*/ 0 h 2934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609230" h="2934269">
                    <a:moveTo>
                      <a:pt x="0" y="2934269"/>
                    </a:moveTo>
                    <a:cubicBezTo>
                      <a:pt x="351430" y="2202976"/>
                      <a:pt x="702860" y="1471684"/>
                      <a:pt x="1637732" y="982639"/>
                    </a:cubicBezTo>
                    <a:cubicBezTo>
                      <a:pt x="2572604" y="493594"/>
                      <a:pt x="4090917" y="246797"/>
                      <a:pt x="5609230" y="0"/>
                    </a:cubicBezTo>
                  </a:path>
                </a:pathLst>
              </a:cu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1" name="Straight Connector 30"/>
              <p:cNvCxnSpPr/>
              <p:nvPr/>
            </p:nvCxnSpPr>
            <p:spPr>
              <a:xfrm flipH="1">
                <a:off x="3352800" y="3889612"/>
                <a:ext cx="31845" cy="1964140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/>
              <p:cNvCxnSpPr>
                <a:stCxn id="25" idx="1"/>
              </p:cNvCxnSpPr>
              <p:nvPr/>
            </p:nvCxnSpPr>
            <p:spPr>
              <a:xfrm flipV="1">
                <a:off x="3384645" y="3888474"/>
                <a:ext cx="1166883" cy="1478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flipV="1">
                <a:off x="4551528" y="3491552"/>
                <a:ext cx="0" cy="38327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Arrow Connector 44"/>
              <p:cNvCxnSpPr/>
              <p:nvPr/>
            </p:nvCxnSpPr>
            <p:spPr>
              <a:xfrm>
                <a:off x="4551528" y="3491552"/>
                <a:ext cx="477672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6" name="TextBox 45"/>
                  <p:cNvSpPr txBox="1"/>
                  <p:nvPr/>
                </p:nvSpPr>
                <p:spPr>
                  <a:xfrm>
                    <a:off x="7356143" y="2667000"/>
                    <a:ext cx="1406857" cy="63998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∅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e>
                          </m:d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46" name="TextBox 4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356143" y="2667000"/>
                    <a:ext cx="1406857" cy="639983"/>
                  </a:xfrm>
                  <a:prstGeom prst="rect">
                    <a:avLst/>
                  </a:prstGeom>
                  <a:blipFill rotWithShape="0">
                    <a:blip r:embed="rId3" cstate="print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7" name="TextBox 46"/>
                  <p:cNvSpPr txBox="1"/>
                  <p:nvPr/>
                </p:nvSpPr>
                <p:spPr>
                  <a:xfrm>
                    <a:off x="800100" y="2330798"/>
                    <a:ext cx="1406857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47" name="TextBox 4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00100" y="2330798"/>
                    <a:ext cx="1406857" cy="369332"/>
                  </a:xfrm>
                  <a:prstGeom prst="rect">
                    <a:avLst/>
                  </a:prstGeom>
                  <a:blipFill rotWithShape="0">
                    <a:blip r:embed="rId4" cstate="print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8" name="TextBox 47"/>
                  <p:cNvSpPr txBox="1"/>
                  <p:nvPr/>
                </p:nvSpPr>
                <p:spPr>
                  <a:xfrm>
                    <a:off x="5067300" y="5911333"/>
                    <a:ext cx="5334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48" name="TextBox 4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067300" y="5911333"/>
                    <a:ext cx="533400" cy="369332"/>
                  </a:xfrm>
                  <a:prstGeom prst="rect">
                    <a:avLst/>
                  </a:prstGeom>
                  <a:blipFill rotWithShape="0">
                    <a:blip r:embed="rId5" cstate="print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9" name="TextBox 48"/>
                  <p:cNvSpPr txBox="1"/>
                  <p:nvPr/>
                </p:nvSpPr>
                <p:spPr>
                  <a:xfrm>
                    <a:off x="7356143" y="5875508"/>
                    <a:ext cx="5334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49" name="TextBox 4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356143" y="5875508"/>
                    <a:ext cx="533400" cy="369332"/>
                  </a:xfrm>
                  <a:prstGeom prst="rect">
                    <a:avLst/>
                  </a:prstGeom>
                  <a:blipFill rotWithShape="0">
                    <a:blip r:embed="rId6" cstate="print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50" name="Arc 49"/>
              <p:cNvSpPr/>
              <p:nvPr/>
            </p:nvSpPr>
            <p:spPr>
              <a:xfrm>
                <a:off x="2080715" y="5569424"/>
                <a:ext cx="181970" cy="595952"/>
              </a:xfrm>
              <a:prstGeom prst="arc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1" name="TextBox 50"/>
                  <p:cNvSpPr txBox="1"/>
                  <p:nvPr/>
                </p:nvSpPr>
                <p:spPr>
                  <a:xfrm>
                    <a:off x="2303398" y="5473868"/>
                    <a:ext cx="416717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45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51" name="TextBox 5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303398" y="5473868"/>
                    <a:ext cx="416717" cy="276999"/>
                  </a:xfrm>
                  <a:prstGeom prst="rect">
                    <a:avLst/>
                  </a:prstGeom>
                  <a:blipFill rotWithShape="0">
                    <a:blip r:embed="rId7" cstate="print"/>
                    <a:stretch>
                      <a:fillRect l="-13235" t="-4444" r="-5882" b="-8889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2" name="TextBox 1"/>
          <p:cNvSpPr txBox="1"/>
          <p:nvPr/>
        </p:nvSpPr>
        <p:spPr>
          <a:xfrm>
            <a:off x="4305300" y="6244840"/>
            <a:ext cx="1562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Fig. 1.1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955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81000" y="381000"/>
                <a:ext cx="8382000" cy="594360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sz="2800" u="sng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Convergence Hypothesis</a:t>
                </a:r>
              </a:p>
              <a:p>
                <a:endParaRPr lang="en-US" sz="2800" u="sng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514350" indent="-514350" algn="just">
                  <a:lnSpc>
                    <a:spcPct val="150000"/>
                  </a:lnSpc>
                  <a:buAutoNum type="arabicPeriod"/>
                </a:pPr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Start from some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sz="28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Will converge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sz="28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2. If for two countries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endParaRPr lang="en-US" sz="28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sSub>
                        <m:sSub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𝑡𝑗</m:t>
                          </m:r>
                        </m:sub>
                      </m:sSub>
                    </m:oMath>
                  </m:oMathPara>
                </a14:m>
                <a:endParaRPr lang="en-US" sz="28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In the limit ......</a:t>
                </a: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sz="28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3. Since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𝑡𝑖</m:t>
                        </m:r>
                      </m:sub>
                    </m:sSub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𝑡𝑗</m:t>
                        </m:r>
                      </m:sub>
                    </m:sSub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</a:p>
              <a:p>
                <a:pPr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𝑡𝑖</m:t>
                        </m:r>
                      </m:sub>
                    </m:sSub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&gt;</m:t>
                    </m:r>
                    <m:sSub>
                      <m:sSub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𝑡𝑗</m:t>
                        </m:r>
                      </m:sub>
                    </m:sSub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(Law of diminishing returns)</a:t>
                </a:r>
                <a:endParaRPr lang="en-US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81000" y="381000"/>
                <a:ext cx="8382000" cy="5943600"/>
              </a:xfrm>
              <a:blipFill rotWithShape="1">
                <a:blip r:embed="rId2" cstate="print"/>
                <a:stretch>
                  <a:fillRect l="-1527" t="-17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5205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382000" cy="59436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Will poor countries grow faster ? </a:t>
            </a:r>
          </a:p>
          <a:p>
            <a:pPr algn="just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This is also the prediction of standard Solow type growth model. Off Steady state Behavior</a:t>
            </a:r>
          </a:p>
          <a:p>
            <a:pPr algn="just"/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1447800" y="1592134"/>
            <a:ext cx="6767015" cy="4125014"/>
            <a:chOff x="1746913" y="1961466"/>
            <a:chExt cx="6767015" cy="4125014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1752600" y="5867400"/>
              <a:ext cx="57912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flipV="1">
              <a:off x="1752600" y="2514600"/>
              <a:ext cx="76200" cy="33528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V="1">
              <a:off x="1752600" y="2209800"/>
              <a:ext cx="5105400" cy="3657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1746913" y="2920621"/>
              <a:ext cx="5609230" cy="2934269"/>
            </a:xfrm>
            <a:custGeom>
              <a:avLst/>
              <a:gdLst>
                <a:gd name="connsiteX0" fmla="*/ 0 w 5609230"/>
                <a:gd name="connsiteY0" fmla="*/ 2934269 h 2934269"/>
                <a:gd name="connsiteX1" fmla="*/ 1637732 w 5609230"/>
                <a:gd name="connsiteY1" fmla="*/ 982639 h 2934269"/>
                <a:gd name="connsiteX2" fmla="*/ 5609230 w 5609230"/>
                <a:gd name="connsiteY2" fmla="*/ 0 h 2934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609230" h="2934269">
                  <a:moveTo>
                    <a:pt x="0" y="2934269"/>
                  </a:moveTo>
                  <a:cubicBezTo>
                    <a:pt x="351430" y="2202976"/>
                    <a:pt x="702860" y="1471684"/>
                    <a:pt x="1637732" y="982639"/>
                  </a:cubicBezTo>
                  <a:cubicBezTo>
                    <a:pt x="2572604" y="493594"/>
                    <a:pt x="4090917" y="246797"/>
                    <a:pt x="5609230" y="0"/>
                  </a:cubicBezTo>
                </a:path>
              </a:pathLst>
            </a:cu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7107071" y="2672287"/>
                  <a:ext cx="140685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07071" y="2672287"/>
                  <a:ext cx="1406857" cy="369332"/>
                </a:xfrm>
                <a:prstGeom prst="rect">
                  <a:avLst/>
                </a:prstGeom>
                <a:blipFill rotWithShape="0">
                  <a:blip r:embed="rId2" cstate="print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7417558" y="5717148"/>
                  <a:ext cx="5334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17558" y="5717148"/>
                  <a:ext cx="533400" cy="369332"/>
                </a:xfrm>
                <a:prstGeom prst="rect">
                  <a:avLst/>
                </a:prstGeom>
                <a:blipFill rotWithShape="0">
                  <a:blip r:embed="rId3" cstate="print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Box 1"/>
                <p:cNvSpPr txBox="1"/>
                <p:nvPr/>
              </p:nvSpPr>
              <p:spPr>
                <a:xfrm>
                  <a:off x="6702756" y="1961466"/>
                  <a:ext cx="49814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" name="TextBox 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02756" y="1961466"/>
                  <a:ext cx="498143" cy="369332"/>
                </a:xfrm>
                <a:prstGeom prst="rect">
                  <a:avLst/>
                </a:prstGeom>
                <a:blipFill rotWithShape="0">
                  <a:blip r:embed="rId4" cstate="print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2" name="Straight Connector 21"/>
            <p:cNvCxnSpPr/>
            <p:nvPr/>
          </p:nvCxnSpPr>
          <p:spPr>
            <a:xfrm flipH="1">
              <a:off x="5334000" y="3257264"/>
              <a:ext cx="35256" cy="261725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42415" y="6287371"/>
                <a:ext cx="7620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400" dirty="0" smtClean="0"/>
                  <a:t> Population growth rate,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type m:val="skw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415" y="6287371"/>
                <a:ext cx="7620000" cy="461665"/>
              </a:xfrm>
              <a:prstGeom prst="rect">
                <a:avLst/>
              </a:prstGeom>
              <a:blipFill rotWithShape="1">
                <a:blip r:embed="rId5" cstate="print"/>
                <a:stretch>
                  <a:fillRect t="-125000" b="-1907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4191000" y="5901814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Fig-1.2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118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81000" y="381000"/>
                <a:ext cx="8382000" cy="5943600"/>
              </a:xfrm>
            </p:spPr>
            <p:txBody>
              <a:bodyPr>
                <a:normAutofit lnSpcReduction="10000"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Empirically not valid.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(Ray (2010),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Barro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-Sala-I-Martin (1992)). Poor countries remain poor because they grow slower than the rich countries.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Notable contemporary exceptions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China and India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China </a:t>
                </a: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for a longer term growing &gt; 9 %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India </a:t>
                </a: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for a while. Both have slowed down a bit, still way above global average.</a:t>
                </a:r>
                <a:endParaRPr lang="en-US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81000" y="381000"/>
                <a:ext cx="8382000" cy="5943600"/>
              </a:xfrm>
              <a:blipFill rotWithShape="0">
                <a:blip r:embed="rId2"/>
                <a:stretch>
                  <a:fillRect l="-1527" r="-1455" b="-923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02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81000" y="381000"/>
                <a:ext cx="8382000" cy="5943600"/>
              </a:xfrm>
            </p:spPr>
            <p:txBody>
              <a:bodyPr>
                <a:norm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Similar for Brazil etc.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But the level of per capita income way below USA. (World Bank and UN Reports).</a:t>
                </a:r>
              </a:p>
              <a:p>
                <a:pPr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𝑠𝐴</m:t>
                    </m:r>
                    <m:sSubSup>
                      <m:sSubSup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p>
                    </m:sSubSup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just higher accumulation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↑</m:t>
                        </m:r>
                      </m:e>
                    </m:d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does not stimulate the </a:t>
                </a:r>
                <a:r>
                  <a:rPr lang="en-US" sz="2800" u="sng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growth rate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, wen need a boost in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solidFill>
                          <a:schemeClr val="tx1"/>
                        </a:solidFill>
                        <a:latin typeface="Cambria Math"/>
                      </a:rPr>
                      <m:t>𝐴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. </a:t>
                </a:r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81000" y="381000"/>
                <a:ext cx="8382000" cy="5943600"/>
              </a:xfrm>
              <a:blipFill rotWithShape="1">
                <a:blip r:embed="rId2" cstate="print"/>
                <a:stretch>
                  <a:fillRect l="-1527" r="-14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3773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81000" y="381000"/>
                <a:ext cx="8382000" cy="5943600"/>
              </a:xfrm>
            </p:spPr>
            <p:txBody>
              <a:bodyPr>
                <a:norm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Countries may say in terms of s and/or A and hence may grow faster than others. </a:t>
                </a:r>
              </a:p>
              <a:p>
                <a:pPr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Even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𝑡𝑖</m:t>
                        </m:r>
                      </m:sub>
                    </m:sSub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𝑡𝑗</m:t>
                        </m:r>
                      </m:sub>
                    </m:sSub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and / 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endParaRPr lang="en-US" sz="28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𝑡𝑗</m:t>
                        </m:r>
                      </m:sub>
                    </m:sSub>
                    <m:r>
                      <a:rPr lang="en-US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𝑡𝑖</m:t>
                        </m:r>
                      </m:sub>
                    </m:sSub>
                  </m:oMath>
                </a14:m>
                <a:endParaRPr lang="en-US" sz="28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Conditional Vs. Absolute Convergence. </a:t>
                </a:r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81000" y="381000"/>
                <a:ext cx="8382000" cy="5943600"/>
              </a:xfrm>
              <a:blipFill rotWithShape="1">
                <a:blip r:embed="rId2" cstate="print"/>
                <a:stretch>
                  <a:fillRect l="-1527" r="-14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4502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81000" y="381000"/>
                <a:ext cx="8382000" cy="5943600"/>
              </a:xfrm>
            </p:spPr>
            <p:txBody>
              <a:bodyPr>
                <a:norm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Classic example of growth being stimulated by high ‘s’ </a:t>
                </a: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China, for India it is not s for sure, quite low.</a:t>
                </a:r>
              </a:p>
              <a:p>
                <a:pPr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High rate of capital accumulation depends also on productivity</a:t>
                </a:r>
              </a:p>
              <a:p>
                <a:pPr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𝑠𝐴</m:t>
                    </m:r>
                    <m:sSubSup>
                      <m:sSubSup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p>
                    </m:sSubSup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</m:t>
                    </m:r>
                    <m:f>
                      <m:f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                  … (5.1)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Output-Capital ration is very important </a:t>
                </a: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productivity. </a:t>
                </a:r>
              </a:p>
              <a:p>
                <a:pPr algn="just">
                  <a:lnSpc>
                    <a:spcPct val="150000"/>
                  </a:lnSpc>
                </a:pPr>
                <a:endParaRPr lang="en-US" sz="28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81000" y="381000"/>
                <a:ext cx="8382000" cy="5943600"/>
              </a:xfrm>
              <a:blipFill rotWithShape="1">
                <a:blip r:embed="rId2"/>
                <a:stretch>
                  <a:fillRect l="-1527" r="-14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3290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522</TotalTime>
  <Words>272</Words>
  <Application>Microsoft Office PowerPoint</Application>
  <PresentationFormat>On-screen Show (4:3)</PresentationFormat>
  <Paragraphs>97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Cambria Math</vt:lpstr>
      <vt:lpstr>Times New Roman</vt:lpstr>
      <vt:lpstr>Office Theme</vt:lpstr>
      <vt:lpstr>Economic Growth Under Ideal and Non-Ideal Conditions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Growth Analytics</dc:title>
  <dc:creator>CTRPFP PC</dc:creator>
  <cp:lastModifiedBy>S_MARJIT</cp:lastModifiedBy>
  <cp:revision>44</cp:revision>
  <dcterms:created xsi:type="dcterms:W3CDTF">2015-03-08T20:02:24Z</dcterms:created>
  <dcterms:modified xsi:type="dcterms:W3CDTF">2017-06-13T05:35:19Z</dcterms:modified>
</cp:coreProperties>
</file>