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81" r:id="rId2"/>
    <p:sldId id="282" r:id="rId3"/>
    <p:sldId id="283" r:id="rId4"/>
    <p:sldId id="284" r:id="rId5"/>
    <p:sldId id="285" r:id="rId6"/>
    <p:sldId id="286" r:id="rId7"/>
    <p:sldId id="287" r:id="rId8"/>
    <p:sldId id="289" r:id="rId9"/>
    <p:sldId id="290" r:id="rId10"/>
    <p:sldId id="291" r:id="rId11"/>
    <p:sldId id="292" r:id="rId12"/>
    <p:sldId id="293" r:id="rId13"/>
    <p:sldId id="288" r:id="rId14"/>
    <p:sldId id="295" r:id="rId15"/>
    <p:sldId id="296" r:id="rId16"/>
    <p:sldId id="297" r:id="rId17"/>
    <p:sldId id="298" r:id="rId18"/>
    <p:sldId id="299" r:id="rId19"/>
    <p:sldId id="300" r:id="rId20"/>
    <p:sldId id="301" r:id="rId21"/>
    <p:sldId id="302" r:id="rId22"/>
    <p:sldId id="303" r:id="rId23"/>
    <p:sldId id="304" r:id="rId24"/>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E75"/>
    <a:srgbClr val="FBE5E9"/>
    <a:srgbClr val="DF21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67" d="100"/>
          <a:sy n="67" d="100"/>
        </p:scale>
        <p:origin x="78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692B0C-935B-402A-BE20-89B39421708C}" type="datetimeFigureOut">
              <a:rPr lang="en-US"/>
              <a:pPr>
                <a:defRPr/>
              </a:pPr>
              <a:t>6/9/2017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8F841BC-E973-4B34-BFBD-EA0724D27FC3}" type="slidenum">
              <a:rPr lang="en-US"/>
              <a:pPr>
                <a:defRPr/>
              </a:pPr>
              <a:t>‹#›</a:t>
            </a:fld>
            <a:endParaRPr lang="en-US"/>
          </a:p>
        </p:txBody>
      </p:sp>
    </p:spTree>
    <p:extLst>
      <p:ext uri="{BB962C8B-B14F-4D97-AF65-F5344CB8AC3E}">
        <p14:creationId xmlns:p14="http://schemas.microsoft.com/office/powerpoint/2010/main" val="4145352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6553F10-690C-4570-98D2-B03654933F01}" type="datetimeFigureOut">
              <a:rPr lang="en-US"/>
              <a:pPr>
                <a:defRPr/>
              </a:pPr>
              <a:t>6/9/2017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65E93A-346D-4858-82B8-8B315313E4E5}" type="slidenum">
              <a:rPr lang="en-US"/>
              <a:pPr>
                <a:defRPr/>
              </a:pPr>
              <a:t>‹#›</a:t>
            </a:fld>
            <a:endParaRPr lang="en-US"/>
          </a:p>
        </p:txBody>
      </p:sp>
    </p:spTree>
    <p:extLst>
      <p:ext uri="{BB962C8B-B14F-4D97-AF65-F5344CB8AC3E}">
        <p14:creationId xmlns:p14="http://schemas.microsoft.com/office/powerpoint/2010/main" val="224845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09AD66-240E-4AF1-8BB9-894F99F30122}" type="datetimeFigureOut">
              <a:rPr lang="en-US"/>
              <a:pPr>
                <a:defRPr/>
              </a:pPr>
              <a:t>6/9/2017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92AB5C-3B58-47A1-BD13-F9DEF7C42581}" type="slidenum">
              <a:rPr lang="en-US"/>
              <a:pPr>
                <a:defRPr/>
              </a:pPr>
              <a:t>‹#›</a:t>
            </a:fld>
            <a:endParaRPr lang="en-US"/>
          </a:p>
        </p:txBody>
      </p:sp>
    </p:spTree>
    <p:extLst>
      <p:ext uri="{BB962C8B-B14F-4D97-AF65-F5344CB8AC3E}">
        <p14:creationId xmlns:p14="http://schemas.microsoft.com/office/powerpoint/2010/main" val="321455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1BFB43-FF13-4B56-BF9F-F2E7479B8D82}" type="datetimeFigureOut">
              <a:rPr lang="en-US"/>
              <a:pPr>
                <a:defRPr/>
              </a:pPr>
              <a:t>6/9/2017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8044CB-EEA4-4DD1-928B-8C50E84C9B2F}" type="slidenum">
              <a:rPr lang="en-US"/>
              <a:pPr>
                <a:defRPr/>
              </a:pPr>
              <a:t>‹#›</a:t>
            </a:fld>
            <a:endParaRPr lang="en-US"/>
          </a:p>
        </p:txBody>
      </p:sp>
    </p:spTree>
    <p:extLst>
      <p:ext uri="{BB962C8B-B14F-4D97-AF65-F5344CB8AC3E}">
        <p14:creationId xmlns:p14="http://schemas.microsoft.com/office/powerpoint/2010/main" val="33848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37966F-D22E-4160-BE58-31E3362FC48A}" type="datetimeFigureOut">
              <a:rPr lang="en-US"/>
              <a:pPr>
                <a:defRPr/>
              </a:pPr>
              <a:t>6/9/2017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DC3C58-1668-44E0-AC0B-5F1ED0325D6A}" type="slidenum">
              <a:rPr lang="en-US"/>
              <a:pPr>
                <a:defRPr/>
              </a:pPr>
              <a:t>‹#›</a:t>
            </a:fld>
            <a:endParaRPr lang="en-US"/>
          </a:p>
        </p:txBody>
      </p:sp>
    </p:spTree>
    <p:extLst>
      <p:ext uri="{BB962C8B-B14F-4D97-AF65-F5344CB8AC3E}">
        <p14:creationId xmlns:p14="http://schemas.microsoft.com/office/powerpoint/2010/main" val="243866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A4A8DDC-A598-4E0B-A774-2DF24DEE3F3B}" type="datetimeFigureOut">
              <a:rPr lang="en-US"/>
              <a:pPr>
                <a:defRPr/>
              </a:pPr>
              <a:t>6/9/2017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7EBE40-4BCB-44F3-9058-1F4DA8CB3C7F}" type="slidenum">
              <a:rPr lang="en-US"/>
              <a:pPr>
                <a:defRPr/>
              </a:pPr>
              <a:t>‹#›</a:t>
            </a:fld>
            <a:endParaRPr lang="en-US"/>
          </a:p>
        </p:txBody>
      </p:sp>
    </p:spTree>
    <p:extLst>
      <p:ext uri="{BB962C8B-B14F-4D97-AF65-F5344CB8AC3E}">
        <p14:creationId xmlns:p14="http://schemas.microsoft.com/office/powerpoint/2010/main" val="125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FC6064E-3A8E-4CEC-83BA-33182C5FA0B9}" type="datetimeFigureOut">
              <a:rPr lang="en-US"/>
              <a:pPr>
                <a:defRPr/>
              </a:pPr>
              <a:t>6/9/2017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DC7ACC-540D-4E06-A9CD-29511DB51E9F}" type="slidenum">
              <a:rPr lang="en-US"/>
              <a:pPr>
                <a:defRPr/>
              </a:pPr>
              <a:t>‹#›</a:t>
            </a:fld>
            <a:endParaRPr lang="en-US"/>
          </a:p>
        </p:txBody>
      </p:sp>
    </p:spTree>
    <p:extLst>
      <p:ext uri="{BB962C8B-B14F-4D97-AF65-F5344CB8AC3E}">
        <p14:creationId xmlns:p14="http://schemas.microsoft.com/office/powerpoint/2010/main" val="93365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10E356-8B09-41B3-8CF3-C443CFB690D5}" type="datetimeFigureOut">
              <a:rPr lang="en-US"/>
              <a:pPr>
                <a:defRPr/>
              </a:pPr>
              <a:t>6/9/2017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CD4857B-708E-47E6-B1A3-78C3D07195D0}" type="slidenum">
              <a:rPr lang="en-US"/>
              <a:pPr>
                <a:defRPr/>
              </a:pPr>
              <a:t>‹#›</a:t>
            </a:fld>
            <a:endParaRPr lang="en-US"/>
          </a:p>
        </p:txBody>
      </p:sp>
    </p:spTree>
    <p:extLst>
      <p:ext uri="{BB962C8B-B14F-4D97-AF65-F5344CB8AC3E}">
        <p14:creationId xmlns:p14="http://schemas.microsoft.com/office/powerpoint/2010/main" val="282172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D243D85-F344-4B5B-905F-350E739FD2EA}" type="datetimeFigureOut">
              <a:rPr lang="en-US"/>
              <a:pPr>
                <a:defRPr/>
              </a:pPr>
              <a:t>6/9/2017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E57EC66-A440-4E72-B698-3BFD1606A0DF}" type="slidenum">
              <a:rPr lang="en-US"/>
              <a:pPr>
                <a:defRPr/>
              </a:pPr>
              <a:t>‹#›</a:t>
            </a:fld>
            <a:endParaRPr lang="en-US"/>
          </a:p>
        </p:txBody>
      </p:sp>
    </p:spTree>
    <p:extLst>
      <p:ext uri="{BB962C8B-B14F-4D97-AF65-F5344CB8AC3E}">
        <p14:creationId xmlns:p14="http://schemas.microsoft.com/office/powerpoint/2010/main" val="3938201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B50378-B5D0-495C-8D0A-737F5EF64862}" type="datetimeFigureOut">
              <a:rPr lang="en-US"/>
              <a:pPr>
                <a:defRPr/>
              </a:pPr>
              <a:t>6/9/2017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55772B-270B-4BCC-AE68-7E4B6F9298ED}" type="slidenum">
              <a:rPr lang="en-US"/>
              <a:pPr>
                <a:defRPr/>
              </a:pPr>
              <a:t>‹#›</a:t>
            </a:fld>
            <a:endParaRPr lang="en-US"/>
          </a:p>
        </p:txBody>
      </p:sp>
    </p:spTree>
    <p:extLst>
      <p:ext uri="{BB962C8B-B14F-4D97-AF65-F5344CB8AC3E}">
        <p14:creationId xmlns:p14="http://schemas.microsoft.com/office/powerpoint/2010/main" val="108218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B1FD00-B6A3-42B0-89FF-EE833D49B080}" type="datetimeFigureOut">
              <a:rPr lang="en-US"/>
              <a:pPr>
                <a:defRPr/>
              </a:pPr>
              <a:t>6/9/2017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B9115D-95FE-4866-9EB9-19651E1A90E7}" type="slidenum">
              <a:rPr lang="en-US"/>
              <a:pPr>
                <a:defRPr/>
              </a:pPr>
              <a:t>‹#›</a:t>
            </a:fld>
            <a:endParaRPr lang="en-US"/>
          </a:p>
        </p:txBody>
      </p:sp>
    </p:spTree>
    <p:extLst>
      <p:ext uri="{BB962C8B-B14F-4D97-AF65-F5344CB8AC3E}">
        <p14:creationId xmlns:p14="http://schemas.microsoft.com/office/powerpoint/2010/main" val="363542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3276CF-885B-43BF-82B5-406F01ADD47F}" type="datetimeFigureOut">
              <a:rPr lang="en-US"/>
              <a:pPr>
                <a:defRPr/>
              </a:pPr>
              <a:t>6/9/2017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AE8E5C-24F5-4ECD-BB74-664BA357AC20}" type="slidenum">
              <a:rPr lang="en-US"/>
              <a:pPr>
                <a:defRPr/>
              </a:pPr>
              <a:t>‹#›</a:t>
            </a:fld>
            <a:endParaRPr lang="en-US"/>
          </a:p>
        </p:txBody>
      </p:sp>
    </p:spTree>
    <p:extLst>
      <p:ext uri="{BB962C8B-B14F-4D97-AF65-F5344CB8AC3E}">
        <p14:creationId xmlns:p14="http://schemas.microsoft.com/office/powerpoint/2010/main" val="345323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5379135-EFED-4C26-BF59-413F330525C8}" type="datetimeFigureOut">
              <a:rPr lang="en-US"/>
              <a:pPr>
                <a:defRPr/>
              </a:pPr>
              <a:t>6/9/2017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1942B7EA-0992-4508-AF3D-0CF2BB6463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Document1.docx"/></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4345" y="1418070"/>
            <a:ext cx="10515600" cy="3126220"/>
          </a:xfrm>
        </p:spPr>
        <p:txBody>
          <a:bodyPr/>
          <a:lstStyle/>
          <a:p>
            <a:pPr algn="ctr"/>
            <a:r>
              <a:rPr lang="en-US" sz="3200" b="1" dirty="0" smtClean="0">
                <a:latin typeface="Times New Roman" pitchFamily="18" charset="0"/>
                <a:ea typeface="Tahoma" pitchFamily="34" charset="0"/>
                <a:cs typeface="Times New Roman" pitchFamily="18" charset="0"/>
              </a:rPr>
              <a:t>Lecture – 4</a:t>
            </a:r>
            <a:br>
              <a:rPr lang="en-US" sz="3200" b="1" dirty="0" smtClean="0">
                <a:latin typeface="Times New Roman" pitchFamily="18" charset="0"/>
                <a:ea typeface="Tahoma" pitchFamily="34" charset="0"/>
                <a:cs typeface="Times New Roman" pitchFamily="18" charset="0"/>
              </a:rPr>
            </a:br>
            <a:r>
              <a:rPr lang="en-US" sz="3200" b="1" dirty="0" smtClean="0">
                <a:latin typeface="Times New Roman" pitchFamily="18" charset="0"/>
                <a:ea typeface="Tahoma" pitchFamily="34" charset="0"/>
                <a:cs typeface="Times New Roman" pitchFamily="18" charset="0"/>
              </a:rPr>
              <a:t/>
            </a:r>
            <a:br>
              <a:rPr lang="en-US" sz="3200" b="1" dirty="0" smtClean="0">
                <a:latin typeface="Times New Roman" pitchFamily="18" charset="0"/>
                <a:ea typeface="Tahoma" pitchFamily="34" charset="0"/>
                <a:cs typeface="Times New Roman" pitchFamily="18" charset="0"/>
              </a:rPr>
            </a:br>
            <a:r>
              <a:rPr lang="en-US" sz="3200" b="1" dirty="0" smtClean="0">
                <a:latin typeface="Times New Roman" pitchFamily="18" charset="0"/>
                <a:ea typeface="Tahoma" pitchFamily="34" charset="0"/>
                <a:cs typeface="Times New Roman" pitchFamily="18" charset="0"/>
              </a:rPr>
              <a:t>Behavioral Complexities</a:t>
            </a:r>
            <a:br>
              <a:rPr lang="en-US" sz="3200" b="1" dirty="0" smtClean="0">
                <a:latin typeface="Times New Roman" pitchFamily="18" charset="0"/>
                <a:ea typeface="Tahoma" pitchFamily="34" charset="0"/>
                <a:cs typeface="Times New Roman" pitchFamily="18" charset="0"/>
              </a:rPr>
            </a:br>
            <a:r>
              <a:rPr lang="en-US" sz="3200" b="1" smtClean="0">
                <a:latin typeface="Times New Roman" pitchFamily="18" charset="0"/>
                <a:ea typeface="Tahoma" pitchFamily="34" charset="0"/>
                <a:cs typeface="Times New Roman" pitchFamily="18" charset="0"/>
              </a:rPr>
              <a:t>Status Factor</a:t>
            </a:r>
            <a:endParaRPr lang="en-US" sz="3200" b="1" dirty="0">
              <a:latin typeface="Times New Roman" pitchFamily="18" charset="0"/>
              <a:ea typeface="Tahom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idx="1"/>
          </p:nvPr>
        </p:nvSpPr>
        <p:spPr>
          <a:xfrm>
            <a:off x="797257" y="384866"/>
            <a:ext cx="10515600" cy="5628323"/>
          </a:xfrm>
          <a:blipFill rotWithShape="0">
            <a:blip r:embed="rId2" cstate="print"/>
            <a:stretch>
              <a:fillRect l="-928" r="-1449"/>
            </a:stretch>
          </a:blipFill>
          <a:extLst/>
        </p:spPr>
        <p:txBody>
          <a:bodyPr rtlCol="0">
            <a:normAutofit/>
          </a:bodyPr>
          <a:lstStyle/>
          <a:p>
            <a:pPr eaLnBrk="1" fontAlgn="auto" hangingPunct="1">
              <a:spcAft>
                <a:spcPts val="0"/>
              </a:spcAft>
              <a:defRPr/>
            </a:pPr>
            <a:r>
              <a:rPr lang="en-US">
                <a:no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noRot="1" noChangeAspect="1" noMove="1" noResize="1" noEditPoints="1" noAdjustHandles="1" noChangeArrowheads="1" noChangeShapeType="1" noTextEdit="1"/>
          </p:cNvSpPr>
          <p:nvPr>
            <p:ph idx="1"/>
          </p:nvPr>
        </p:nvSpPr>
        <p:spPr>
          <a:xfrm>
            <a:off x="838200" y="548640"/>
            <a:ext cx="10515600" cy="5628323"/>
          </a:xfrm>
          <a:blipFill rotWithShape="0">
            <a:blip r:embed="rId2" cstate="print"/>
            <a:stretch>
              <a:fillRect l="-1217" t="-108"/>
            </a:stretch>
          </a:blipFill>
          <a:extLst/>
        </p:spPr>
        <p:txBody>
          <a:bodyPr rtlCol="0">
            <a:normAutofit/>
          </a:bodyPr>
          <a:lstStyle/>
          <a:p>
            <a:pPr eaLnBrk="1" fontAlgn="auto" hangingPunct="1">
              <a:spcAft>
                <a:spcPts val="0"/>
              </a:spcAft>
              <a:defRPr/>
            </a:pPr>
            <a:r>
              <a:rPr lang="en-US">
                <a:no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4"/>
          <p:cNvGrpSpPr>
            <a:grpSpLocks/>
          </p:cNvGrpSpPr>
          <p:nvPr/>
        </p:nvGrpSpPr>
        <p:grpSpPr bwMode="auto">
          <a:xfrm>
            <a:off x="1657350" y="514350"/>
            <a:ext cx="8458200" cy="5618163"/>
            <a:chOff x="0" y="0"/>
            <a:chExt cx="5219700" cy="3971925"/>
          </a:xfrm>
        </p:grpSpPr>
        <p:cxnSp>
          <p:nvCxnSpPr>
            <p:cNvPr id="6" name="Straight Connector 5"/>
            <p:cNvCxnSpPr/>
            <p:nvPr/>
          </p:nvCxnSpPr>
          <p:spPr>
            <a:xfrm>
              <a:off x="733776" y="723903"/>
              <a:ext cx="1837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V="1">
              <a:off x="733776" y="95398"/>
              <a:ext cx="0" cy="32760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571643" y="723903"/>
              <a:ext cx="0" cy="2647575"/>
            </a:xfrm>
            <a:prstGeom prst="line">
              <a:avLst/>
            </a:prstGeom>
          </p:spPr>
          <p:style>
            <a:lnRef idx="1">
              <a:schemeClr val="dk1"/>
            </a:lnRef>
            <a:fillRef idx="0">
              <a:schemeClr val="dk1"/>
            </a:fillRef>
            <a:effectRef idx="0">
              <a:schemeClr val="dk1"/>
            </a:effectRef>
            <a:fontRef idx="minor">
              <a:schemeClr val="tx1"/>
            </a:fontRef>
          </p:style>
        </p:cxnSp>
        <p:sp>
          <p:nvSpPr>
            <p:cNvPr id="9" name="Freeform 8"/>
            <p:cNvSpPr/>
            <p:nvPr/>
          </p:nvSpPr>
          <p:spPr>
            <a:xfrm>
              <a:off x="2571643" y="723903"/>
              <a:ext cx="2210143" cy="942757"/>
            </a:xfrm>
            <a:custGeom>
              <a:avLst/>
              <a:gdLst>
                <a:gd name="connsiteX0" fmla="*/ 0 w 2209800"/>
                <a:gd name="connsiteY0" fmla="*/ 0 h 942975"/>
                <a:gd name="connsiteX1" fmla="*/ 685800 w 2209800"/>
                <a:gd name="connsiteY1" fmla="*/ 628650 h 942975"/>
                <a:gd name="connsiteX2" fmla="*/ 2209800 w 2209800"/>
                <a:gd name="connsiteY2" fmla="*/ 942975 h 942975"/>
              </a:gdLst>
              <a:ahLst/>
              <a:cxnLst>
                <a:cxn ang="0">
                  <a:pos x="connsiteX0" y="connsiteY0"/>
                </a:cxn>
                <a:cxn ang="0">
                  <a:pos x="connsiteX1" y="connsiteY1"/>
                </a:cxn>
                <a:cxn ang="0">
                  <a:pos x="connsiteX2" y="connsiteY2"/>
                </a:cxn>
              </a:cxnLst>
              <a:rect l="l" t="t" r="r" b="b"/>
              <a:pathLst>
                <a:path w="2209800" h="942975">
                  <a:moveTo>
                    <a:pt x="0" y="0"/>
                  </a:moveTo>
                  <a:cubicBezTo>
                    <a:pt x="158750" y="235744"/>
                    <a:pt x="317500" y="471488"/>
                    <a:pt x="685800" y="628650"/>
                  </a:cubicBezTo>
                  <a:cubicBezTo>
                    <a:pt x="1054100" y="785812"/>
                    <a:pt x="1631950" y="864393"/>
                    <a:pt x="2209800" y="942975"/>
                  </a:cubicBezTo>
                </a:path>
              </a:pathLst>
            </a:custGeom>
          </p:spPr>
          <p:style>
            <a:lnRef idx="1">
              <a:schemeClr val="dk1"/>
            </a:lnRef>
            <a:fillRef idx="0">
              <a:schemeClr val="dk1"/>
            </a:fillRef>
            <a:effectRef idx="0">
              <a:schemeClr val="dk1"/>
            </a:effectRef>
            <a:fontRef idx="minor">
              <a:schemeClr val="tx1"/>
            </a:fontRef>
          </p:style>
          <p:txBody>
            <a:bodyPr anchor="ctr"/>
            <a:lstStyle/>
            <a:p>
              <a:pPr eaLnBrk="1" fontAlgn="auto" hangingPunct="1">
                <a:spcBef>
                  <a:spcPts val="0"/>
                </a:spcBef>
                <a:spcAft>
                  <a:spcPts val="0"/>
                </a:spcAft>
                <a:defRPr/>
              </a:pPr>
              <a:endParaRPr lang="en-US"/>
            </a:p>
          </p:txBody>
        </p:sp>
        <p:sp>
          <p:nvSpPr>
            <p:cNvPr id="10" name="Text Box 2"/>
            <p:cNvSpPr txBox="1">
              <a:spLocks noRot="1" noChangeAspect="1" noMove="1" noResize="1" noEditPoints="1" noAdjustHandles="1" noChangeArrowheads="1" noChangeShapeType="1" noTextEdit="1"/>
            </p:cNvSpPr>
            <p:nvPr/>
          </p:nvSpPr>
          <p:spPr bwMode="auto">
            <a:xfrm>
              <a:off x="0" y="571500"/>
              <a:ext cx="781050" cy="314325"/>
            </a:xfrm>
            <a:prstGeom prst="rect">
              <a:avLst/>
            </a:prstGeom>
            <a:blipFill rotWithShape="1">
              <a:blip r:embed="rId2" cstate="print"/>
              <a:stretch>
                <a:fillRect/>
              </a:stretch>
            </a:blipFill>
            <a:ln w="9525">
              <a:noFill/>
              <a:miter lim="800000"/>
              <a:headEnd/>
              <a:tailEnd/>
            </a:ln>
          </p:spPr>
          <p:txBody>
            <a:bodyPr/>
            <a:lstStyle/>
            <a:p>
              <a:pPr eaLnBrk="1" fontAlgn="auto" hangingPunct="1">
                <a:spcBef>
                  <a:spcPts val="0"/>
                </a:spcBef>
                <a:spcAft>
                  <a:spcPts val="0"/>
                </a:spcAft>
                <a:defRPr/>
              </a:pPr>
              <a:r>
                <a:rPr lang="en-US">
                  <a:noFill/>
                  <a:latin typeface="+mn-lt"/>
                </a:rPr>
                <a:t> </a:t>
              </a:r>
            </a:p>
          </p:txBody>
        </p:sp>
        <p:sp>
          <p:nvSpPr>
            <p:cNvPr id="11" name="Text Box 2"/>
            <p:cNvSpPr txBox="1">
              <a:spLocks noRot="1" noChangeAspect="1" noMove="1" noResize="1" noEditPoints="1" noAdjustHandles="1" noChangeArrowheads="1" noChangeShapeType="1" noTextEdit="1"/>
            </p:cNvSpPr>
            <p:nvPr/>
          </p:nvSpPr>
          <p:spPr bwMode="auto">
            <a:xfrm>
              <a:off x="400050" y="0"/>
              <a:ext cx="381000" cy="276225"/>
            </a:xfrm>
            <a:prstGeom prst="rect">
              <a:avLst/>
            </a:prstGeom>
            <a:blipFill rotWithShape="1">
              <a:blip r:embed="rId3" cstate="print"/>
              <a:stretch>
                <a:fillRect/>
              </a:stretch>
            </a:blipFill>
            <a:ln w="9525">
              <a:noFill/>
              <a:miter lim="800000"/>
              <a:headEnd/>
              <a:tailEnd/>
            </a:ln>
          </p:spPr>
          <p:txBody>
            <a:bodyPr/>
            <a:lstStyle/>
            <a:p>
              <a:pPr eaLnBrk="1" fontAlgn="auto" hangingPunct="1">
                <a:spcBef>
                  <a:spcPts val="0"/>
                </a:spcBef>
                <a:spcAft>
                  <a:spcPts val="0"/>
                </a:spcAft>
                <a:defRPr/>
              </a:pPr>
              <a:r>
                <a:rPr lang="en-US">
                  <a:noFill/>
                  <a:latin typeface="+mn-lt"/>
                </a:rPr>
                <a:t> </a:t>
              </a:r>
            </a:p>
          </p:txBody>
        </p:sp>
        <p:sp>
          <p:nvSpPr>
            <p:cNvPr id="12" name="Text Box 2"/>
            <p:cNvSpPr txBox="1">
              <a:spLocks noRot="1" noChangeAspect="1" noMove="1" noResize="1" noEditPoints="1" noAdjustHandles="1" noChangeArrowheads="1" noChangeShapeType="1" noTextEdit="1"/>
            </p:cNvSpPr>
            <p:nvPr/>
          </p:nvSpPr>
          <p:spPr bwMode="auto">
            <a:xfrm>
              <a:off x="2905125" y="276225"/>
              <a:ext cx="1676400" cy="628650"/>
            </a:xfrm>
            <a:prstGeom prst="rect">
              <a:avLst/>
            </a:prstGeom>
            <a:blipFill rotWithShape="1">
              <a:blip r:embed="rId4" cstate="print"/>
              <a:stretch>
                <a:fillRect/>
              </a:stretch>
            </a:blipFill>
            <a:ln w="9525">
              <a:noFill/>
              <a:miter lim="800000"/>
              <a:headEnd/>
              <a:tailEnd/>
            </a:ln>
          </p:spPr>
          <p:txBody>
            <a:bodyPr/>
            <a:lstStyle/>
            <a:p>
              <a:pPr eaLnBrk="1" fontAlgn="auto" hangingPunct="1">
                <a:spcBef>
                  <a:spcPts val="0"/>
                </a:spcBef>
                <a:spcAft>
                  <a:spcPts val="0"/>
                </a:spcAft>
                <a:defRPr/>
              </a:pPr>
              <a:r>
                <a:rPr lang="en-US">
                  <a:noFill/>
                  <a:latin typeface="+mn-lt"/>
                </a:rPr>
                <a:t> </a:t>
              </a:r>
            </a:p>
          </p:txBody>
        </p:sp>
        <p:cxnSp>
          <p:nvCxnSpPr>
            <p:cNvPr id="13" name="Straight Connector 12"/>
            <p:cNvCxnSpPr/>
            <p:nvPr/>
          </p:nvCxnSpPr>
          <p:spPr>
            <a:xfrm>
              <a:off x="2571643" y="1343429"/>
              <a:ext cx="2210143"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3219207" y="1343429"/>
              <a:ext cx="0" cy="2028049"/>
            </a:xfrm>
            <a:prstGeom prst="line">
              <a:avLst/>
            </a:prstGeom>
            <a:ln>
              <a:prstDash val="lgDashDot"/>
            </a:ln>
          </p:spPr>
          <p:style>
            <a:lnRef idx="1">
              <a:schemeClr val="dk1"/>
            </a:lnRef>
            <a:fillRef idx="0">
              <a:schemeClr val="dk1"/>
            </a:fillRef>
            <a:effectRef idx="0">
              <a:schemeClr val="dk1"/>
            </a:effectRef>
            <a:fontRef idx="minor">
              <a:schemeClr val="tx1"/>
            </a:fontRef>
          </p:style>
        </p:cxnSp>
        <p:sp>
          <p:nvSpPr>
            <p:cNvPr id="15" name="Text Box 2"/>
            <p:cNvSpPr txBox="1">
              <a:spLocks noRot="1" noChangeAspect="1" noMove="1" noResize="1" noEditPoints="1" noAdjustHandles="1" noChangeArrowheads="1" noChangeShapeType="1" noTextEdit="1"/>
            </p:cNvSpPr>
            <p:nvPr/>
          </p:nvSpPr>
          <p:spPr bwMode="auto">
            <a:xfrm>
              <a:off x="4781550" y="1209675"/>
              <a:ext cx="381000" cy="276225"/>
            </a:xfrm>
            <a:prstGeom prst="rect">
              <a:avLst/>
            </a:prstGeom>
            <a:blipFill rotWithShape="1">
              <a:blip r:embed="rId3" cstate="print"/>
              <a:stretch>
                <a:fillRect/>
              </a:stretch>
            </a:blipFill>
            <a:ln w="9525">
              <a:noFill/>
              <a:miter lim="800000"/>
              <a:headEnd/>
              <a:tailEnd/>
            </a:ln>
          </p:spPr>
          <p:txBody>
            <a:bodyPr/>
            <a:lstStyle/>
            <a:p>
              <a:pPr eaLnBrk="1" fontAlgn="auto" hangingPunct="1">
                <a:spcBef>
                  <a:spcPts val="0"/>
                </a:spcBef>
                <a:spcAft>
                  <a:spcPts val="0"/>
                </a:spcAft>
                <a:defRPr/>
              </a:pPr>
              <a:r>
                <a:rPr lang="en-US">
                  <a:noFill/>
                  <a:latin typeface="+mn-lt"/>
                </a:rPr>
                <a:t> </a:t>
              </a:r>
            </a:p>
          </p:txBody>
        </p:sp>
        <p:cxnSp>
          <p:nvCxnSpPr>
            <p:cNvPr id="16" name="Straight Arrow Connector 15"/>
            <p:cNvCxnSpPr/>
            <p:nvPr/>
          </p:nvCxnSpPr>
          <p:spPr>
            <a:xfrm flipV="1">
              <a:off x="2905711" y="819301"/>
              <a:ext cx="570170" cy="23793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733776" y="1904594"/>
              <a:ext cx="4103852" cy="0"/>
            </a:xfrm>
            <a:prstGeom prst="line">
              <a:avLst/>
            </a:prstGeom>
          </p:spPr>
          <p:style>
            <a:lnRef idx="1">
              <a:schemeClr val="dk1"/>
            </a:lnRef>
            <a:fillRef idx="0">
              <a:schemeClr val="dk1"/>
            </a:fillRef>
            <a:effectRef idx="0">
              <a:schemeClr val="dk1"/>
            </a:effectRef>
            <a:fontRef idx="minor">
              <a:schemeClr val="tx1"/>
            </a:fontRef>
          </p:style>
        </p:cxnSp>
        <p:sp>
          <p:nvSpPr>
            <p:cNvPr id="18" name="Text Box 2"/>
            <p:cNvSpPr txBox="1">
              <a:spLocks noRot="1" noChangeAspect="1" noMove="1" noResize="1" noEditPoints="1" noAdjustHandles="1" noChangeArrowheads="1" noChangeShapeType="1" noTextEdit="1"/>
            </p:cNvSpPr>
            <p:nvPr/>
          </p:nvSpPr>
          <p:spPr bwMode="auto">
            <a:xfrm>
              <a:off x="0" y="1743075"/>
              <a:ext cx="781050" cy="314325"/>
            </a:xfrm>
            <a:prstGeom prst="rect">
              <a:avLst/>
            </a:prstGeom>
            <a:blipFill rotWithShape="1">
              <a:blip r:embed="rId5" cstate="print"/>
              <a:stretch>
                <a:fillRect/>
              </a:stretch>
            </a:blipFill>
            <a:ln w="9525">
              <a:noFill/>
              <a:miter lim="800000"/>
              <a:headEnd/>
              <a:tailEnd/>
            </a:ln>
          </p:spPr>
          <p:txBody>
            <a:bodyPr/>
            <a:lstStyle/>
            <a:p>
              <a:pPr eaLnBrk="1" fontAlgn="auto" hangingPunct="1">
                <a:spcBef>
                  <a:spcPts val="0"/>
                </a:spcBef>
                <a:spcAft>
                  <a:spcPts val="0"/>
                </a:spcAft>
                <a:defRPr/>
              </a:pPr>
              <a:r>
                <a:rPr lang="en-US">
                  <a:noFill/>
                  <a:latin typeface="+mn-lt"/>
                </a:rPr>
                <a:t> </a:t>
              </a:r>
            </a:p>
          </p:txBody>
        </p:sp>
        <p:cxnSp>
          <p:nvCxnSpPr>
            <p:cNvPr id="19" name="Straight Arrow Connector 18"/>
            <p:cNvCxnSpPr/>
            <p:nvPr/>
          </p:nvCxnSpPr>
          <p:spPr>
            <a:xfrm flipV="1">
              <a:off x="733776" y="3371478"/>
              <a:ext cx="425766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353" name="Text Box 2"/>
            <p:cNvSpPr txBox="1">
              <a:spLocks noChangeArrowheads="1"/>
            </p:cNvSpPr>
            <p:nvPr/>
          </p:nvSpPr>
          <p:spPr bwMode="auto">
            <a:xfrm>
              <a:off x="2447925" y="341947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latin typeface="Times New Roman" panose="02020603050405020304" pitchFamily="18" charset="0"/>
                  <a:ea typeface="Calibri" panose="020F0502020204030204" pitchFamily="34" charset="0"/>
                  <a:cs typeface="Calibri" panose="020F0502020204030204" pitchFamily="34" charset="0"/>
                </a:rPr>
                <a:t>1</a:t>
              </a:r>
            </a:p>
          </p:txBody>
        </p:sp>
        <p:sp>
          <p:nvSpPr>
            <p:cNvPr id="21" name="Text Box 2"/>
            <p:cNvSpPr txBox="1">
              <a:spLocks noRot="1" noChangeAspect="1" noMove="1" noResize="1" noEditPoints="1" noAdjustHandles="1" noChangeArrowheads="1" noChangeShapeType="1" noTextEdit="1"/>
            </p:cNvSpPr>
            <p:nvPr/>
          </p:nvSpPr>
          <p:spPr bwMode="auto">
            <a:xfrm>
              <a:off x="4838700" y="3371850"/>
              <a:ext cx="381000" cy="466725"/>
            </a:xfrm>
            <a:prstGeom prst="rect">
              <a:avLst/>
            </a:prstGeom>
            <a:blipFill rotWithShape="1">
              <a:blip r:embed="rId6" cstate="print"/>
              <a:stretch>
                <a:fillRect r="-2469"/>
              </a:stretch>
            </a:blipFill>
            <a:ln w="9525">
              <a:noFill/>
              <a:miter lim="800000"/>
              <a:headEnd/>
              <a:tailEnd/>
            </a:ln>
          </p:spPr>
          <p:txBody>
            <a:bodyPr/>
            <a:lstStyle/>
            <a:p>
              <a:pPr eaLnBrk="1" fontAlgn="auto" hangingPunct="1">
                <a:spcBef>
                  <a:spcPts val="0"/>
                </a:spcBef>
                <a:spcAft>
                  <a:spcPts val="0"/>
                </a:spcAft>
                <a:defRPr/>
              </a:pPr>
              <a:r>
                <a:rPr lang="en-US">
                  <a:noFill/>
                  <a:latin typeface="+mn-lt"/>
                </a:rPr>
                <a:t> </a:t>
              </a:r>
            </a:p>
          </p:txBody>
        </p:sp>
        <p:sp>
          <p:nvSpPr>
            <p:cNvPr id="14355" name="Text Box 2"/>
            <p:cNvSpPr txBox="1">
              <a:spLocks noChangeArrowheads="1"/>
            </p:cNvSpPr>
            <p:nvPr/>
          </p:nvSpPr>
          <p:spPr bwMode="auto">
            <a:xfrm>
              <a:off x="457200" y="332422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latin typeface="Times New Roman" panose="02020603050405020304" pitchFamily="18" charset="0"/>
                  <a:ea typeface="Calibri" panose="020F0502020204030204" pitchFamily="34" charset="0"/>
                  <a:cs typeface="Calibri" panose="020F0502020204030204" pitchFamily="34" charset="0"/>
                </a:rPr>
                <a:t>O</a:t>
              </a:r>
            </a:p>
          </p:txBody>
        </p:sp>
        <p:sp>
          <p:nvSpPr>
            <p:cNvPr id="14356" name="Text Box 2"/>
            <p:cNvSpPr txBox="1">
              <a:spLocks noChangeArrowheads="1"/>
            </p:cNvSpPr>
            <p:nvPr/>
          </p:nvSpPr>
          <p:spPr bwMode="auto">
            <a:xfrm>
              <a:off x="2228850" y="3695700"/>
              <a:ext cx="876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b="1">
                  <a:latin typeface="Times New Roman" panose="02020603050405020304" pitchFamily="18" charset="0"/>
                  <a:ea typeface="Calibri" panose="020F0502020204030204" pitchFamily="34" charset="0"/>
                  <a:cs typeface="Calibri" panose="020F0502020204030204" pitchFamily="34" charset="0"/>
                </a:rPr>
                <a:t>Figure - 2</a:t>
              </a:r>
              <a:endParaRPr lang="en-US" altLang="en-US" sz="1200">
                <a:latin typeface="Times New Roman" panose="02020603050405020304" pitchFamily="18" charset="0"/>
                <a:ea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03288" y="-177800"/>
            <a:ext cx="10515600" cy="1325563"/>
          </a:xfrm>
        </p:spPr>
        <p:txBody>
          <a:bodyPr/>
          <a:lstStyle/>
          <a:p>
            <a:pPr algn="ctr" eaLnBrk="1" hangingPunct="1"/>
            <a:r>
              <a:rPr lang="en-US" altLang="en-US" sz="4000" b="1" smtClean="0">
                <a:latin typeface="Times New Roman" panose="02020603050405020304" pitchFamily="18" charset="0"/>
                <a:cs typeface="Times New Roman" panose="02020603050405020304" pitchFamily="18" charset="0"/>
              </a:rPr>
              <a:t>Dynamic Model – Growth with Malnutrition</a:t>
            </a:r>
          </a:p>
        </p:txBody>
      </p:sp>
      <p:sp>
        <p:nvSpPr>
          <p:cNvPr id="2" name="Content Placeholder 1"/>
          <p:cNvSpPr>
            <a:spLocks noGrp="1" noRot="1" noChangeAspect="1" noMove="1" noResize="1" noEditPoints="1" noAdjustHandles="1" noChangeArrowheads="1" noChangeShapeType="1" noTextEdit="1"/>
          </p:cNvSpPr>
          <p:nvPr>
            <p:ph idx="1"/>
          </p:nvPr>
        </p:nvSpPr>
        <p:spPr>
          <a:xfrm>
            <a:off x="318449" y="979464"/>
            <a:ext cx="11873551" cy="5762530"/>
          </a:xfrm>
          <a:blipFill rotWithShape="1">
            <a:blip r:embed="rId2" cstate="print"/>
            <a:stretch>
              <a:fillRect l="-1027"/>
            </a:stretch>
          </a:blipFill>
          <a:extLst/>
        </p:spPr>
        <p:txBody>
          <a:bodyPr/>
          <a:lstStyle/>
          <a:p>
            <a:pPr>
              <a:buFont typeface="Arial" charset="0"/>
              <a:buChar char="•"/>
              <a:defRPr/>
            </a:pPr>
            <a:r>
              <a:rPr lang="en-US">
                <a:no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899160" y="243840"/>
            <a:ext cx="10515600" cy="5474208"/>
          </a:xfrm>
          <a:blipFill rotWithShape="1">
            <a:blip r:embed="rId3" cstate="print"/>
            <a:stretch>
              <a:fillRect l="-928" t="-1559"/>
            </a:stretch>
          </a:blipFill>
          <a:extLst/>
        </p:spPr>
        <p:txBody>
          <a:bodyPr rtlCol="0">
            <a:normAutofit/>
          </a:bodyPr>
          <a:lstStyle/>
          <a:p>
            <a:pPr eaLnBrk="1" fontAlgn="auto" hangingPunct="1">
              <a:spcAft>
                <a:spcPts val="0"/>
              </a:spcAft>
              <a:defRPr/>
            </a:pPr>
            <a:r>
              <a:rPr lang="en-US">
                <a:noFill/>
              </a:rPr>
              <a:t> </a:t>
            </a:r>
          </a:p>
        </p:txBody>
      </p:sp>
      <p:graphicFrame>
        <p:nvGraphicFramePr>
          <p:cNvPr id="16387" name="Object 76"/>
          <p:cNvGraphicFramePr>
            <a:graphicFrameLocks noChangeAspect="1"/>
          </p:cNvGraphicFramePr>
          <p:nvPr/>
        </p:nvGraphicFramePr>
        <p:xfrm>
          <a:off x="1050925" y="3109913"/>
          <a:ext cx="5724525" cy="3565525"/>
        </p:xfrm>
        <a:graphic>
          <a:graphicData uri="http://schemas.openxmlformats.org/presentationml/2006/ole">
            <mc:AlternateContent xmlns:mc="http://schemas.openxmlformats.org/markup-compatibility/2006">
              <mc:Choice xmlns:v="urn:schemas-microsoft-com:vml" Requires="v">
                <p:oleObj spid="_x0000_s16398" name="Document" r:id="rId4" imgW="5721710" imgH="3565505" progId="Word.Document.12">
                  <p:embed/>
                </p:oleObj>
              </mc:Choice>
              <mc:Fallback>
                <p:oleObj name="Document" r:id="rId4" imgW="5721710" imgH="3565505" progId="Word.Document.12">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925" y="3109913"/>
                        <a:ext cx="5724525" cy="3565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899160" y="243840"/>
            <a:ext cx="10515600" cy="5474208"/>
          </a:xfrm>
          <a:blipFill rotWithShape="0">
            <a:blip r:embed="rId2" cstate="print"/>
            <a:stretch>
              <a:fillRect l="-928"/>
            </a:stretch>
          </a:blipFill>
          <a:extLst/>
        </p:spPr>
        <p:txBody>
          <a:bodyPr rtlCol="0">
            <a:normAutofit/>
          </a:bodyPr>
          <a:lstStyle/>
          <a:p>
            <a:pPr eaLnBrk="1" fontAlgn="auto" hangingPunct="1">
              <a:spcAft>
                <a:spcPts val="0"/>
              </a:spcAft>
              <a:defRPr/>
            </a:pPr>
            <a:r>
              <a:rPr lang="en-US">
                <a:noFill/>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899160" y="243840"/>
            <a:ext cx="10515600" cy="5699760"/>
          </a:xfrm>
          <a:blipFill rotWithShape="0">
            <a:blip r:embed="rId2" cstate="print"/>
            <a:srcRect/>
            <a:stretch>
              <a:fillRect l="-1217" t="-962" b="1283"/>
            </a:stretch>
          </a:blipFill>
          <a:extLst/>
        </p:spPr>
        <p:txBody>
          <a:bodyPr rtlCol="0">
            <a:normAutofit/>
          </a:bodyPr>
          <a:lstStyle/>
          <a:p>
            <a:pPr eaLnBrk="1" fontAlgn="auto" hangingPunct="1">
              <a:spcAft>
                <a:spcPts val="0"/>
              </a:spcAft>
              <a:defRPr/>
            </a:pPr>
            <a:r>
              <a:rPr lang="en-US">
                <a:no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847645" y="900662"/>
            <a:ext cx="10515600" cy="5474208"/>
          </a:xfrm>
          <a:blipFill rotWithShape="0">
            <a:blip r:embed="rId2" cstate="print"/>
            <a:stretch>
              <a:fillRect l="-1159" t="-2004" r="-812" b="-5679"/>
            </a:stretch>
          </a:blipFill>
          <a:extLst/>
        </p:spPr>
        <p:txBody>
          <a:bodyPr rtlCol="0">
            <a:normAutofit/>
          </a:bodyPr>
          <a:lstStyle/>
          <a:p>
            <a:pPr eaLnBrk="1" fontAlgn="auto" hangingPunct="1">
              <a:spcAft>
                <a:spcPts val="0"/>
              </a:spcAft>
              <a:defRPr/>
            </a:pPr>
            <a:r>
              <a:rPr lang="en-US">
                <a:no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899160" y="243840"/>
            <a:ext cx="10515600" cy="6169152"/>
          </a:xfrm>
          <a:blipFill rotWithShape="0">
            <a:blip r:embed="rId2" cstate="print"/>
            <a:stretch>
              <a:fillRect l="-928"/>
            </a:stretch>
          </a:blipFill>
          <a:extLst/>
        </p:spPr>
        <p:txBody>
          <a:bodyPr rtlCol="0">
            <a:normAutofit/>
          </a:bodyPr>
          <a:lstStyle/>
          <a:p>
            <a:pPr eaLnBrk="1" fontAlgn="auto" hangingPunct="1">
              <a:spcAft>
                <a:spcPts val="0"/>
              </a:spcAft>
              <a:defRPr/>
            </a:pPr>
            <a:r>
              <a:rPr lang="en-US">
                <a:no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899160" y="243840"/>
            <a:ext cx="10515600" cy="6614160"/>
          </a:xfrm>
          <a:blipFill rotWithShape="0">
            <a:blip r:embed="rId2" cstate="print"/>
            <a:stretch>
              <a:fillRect l="-1043"/>
            </a:stretch>
          </a:blipFill>
          <a:extLst/>
        </p:spPr>
        <p:txBody>
          <a:bodyPr rtlCol="0">
            <a:normAutofit/>
          </a:bodyPr>
          <a:lstStyle/>
          <a:p>
            <a:pPr eaLnBrk="1" fontAlgn="auto" hangingPunct="1">
              <a:spcAft>
                <a:spcPts val="0"/>
              </a:spcAft>
              <a:defRPr/>
            </a:pPr>
            <a:r>
              <a:rPr lang="en-US">
                <a:noFill/>
              </a:rPr>
              <a:t> </a:t>
            </a:r>
          </a:p>
        </p:txBody>
      </p:sp>
      <p:sp>
        <p:nvSpPr>
          <p:cNvPr id="21507" name="TextBox 16"/>
          <p:cNvSpPr txBox="1">
            <a:spLocks noChangeArrowheads="1"/>
          </p:cNvSpPr>
          <p:nvPr/>
        </p:nvSpPr>
        <p:spPr bwMode="auto">
          <a:xfrm>
            <a:off x="5059363" y="6410325"/>
            <a:ext cx="2195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latin typeface="Times New Roman" panose="02020603050405020304" pitchFamily="18" charset="0"/>
                <a:cs typeface="Times New Roman" panose="02020603050405020304" pitchFamily="18" charset="0"/>
              </a:rPr>
              <a:t>Figure 3</a:t>
            </a:r>
          </a:p>
        </p:txBody>
      </p:sp>
      <p:grpSp>
        <p:nvGrpSpPr>
          <p:cNvPr id="21508" name="Group 4"/>
          <p:cNvGrpSpPr>
            <a:grpSpLocks/>
          </p:cNvGrpSpPr>
          <p:nvPr/>
        </p:nvGrpSpPr>
        <p:grpSpPr bwMode="auto">
          <a:xfrm>
            <a:off x="3021013" y="2717800"/>
            <a:ext cx="6272212" cy="4140200"/>
            <a:chOff x="0" y="0"/>
            <a:chExt cx="3667125" cy="2790825"/>
          </a:xfrm>
        </p:grpSpPr>
        <p:sp>
          <p:nvSpPr>
            <p:cNvPr id="6" name="Text Box 2"/>
            <p:cNvSpPr txBox="1">
              <a:spLocks noChangeArrowheads="1"/>
            </p:cNvSpPr>
            <p:nvPr/>
          </p:nvSpPr>
          <p:spPr bwMode="auto">
            <a:xfrm>
              <a:off x="2304599" y="905306"/>
              <a:ext cx="810276" cy="276086"/>
            </a:xfrm>
            <a:prstGeom prst="rect">
              <a:avLst/>
            </a:prstGeom>
            <a:noFill/>
            <a:ln w="9525">
              <a:solidFill>
                <a:sysClr val="window" lastClr="FFFFFF"/>
              </a:solidFill>
              <a:miter lim="800000"/>
              <a:headEnd/>
              <a:tailEnd/>
            </a:ln>
          </p:spPr>
          <p:txBody>
            <a:bodyPr>
              <a:spAutoFit/>
            </a:bodyPr>
            <a:lstStyle/>
            <a:p>
              <a:pPr eaLnBrk="1" fontAlgn="auto" hangingPunct="1">
                <a:spcBef>
                  <a:spcPts val="0"/>
                </a:spcBef>
                <a:spcAft>
                  <a:spcPts val="0"/>
                </a:spcAft>
                <a:defRPr/>
              </a:pPr>
              <a:r>
                <a:rPr lang="en-US" sz="1200" kern="0">
                  <a:solidFill>
                    <a:sysClr val="windowText" lastClr="000000"/>
                  </a:solidFill>
                  <a:latin typeface="Times New Roman" panose="02020603050405020304" pitchFamily="18" charset="0"/>
                  <a:ea typeface="Calibri" panose="020F0502020204030204" pitchFamily="34" charset="0"/>
                </a:rPr>
                <a:t>RHS (18)</a:t>
              </a:r>
            </a:p>
          </p:txBody>
        </p:sp>
        <p:sp>
          <p:nvSpPr>
            <p:cNvPr id="7" name="Text Box 2"/>
            <p:cNvSpPr txBox="1">
              <a:spLocks noChangeArrowheads="1"/>
            </p:cNvSpPr>
            <p:nvPr/>
          </p:nvSpPr>
          <p:spPr bwMode="auto">
            <a:xfrm>
              <a:off x="2838286" y="1972198"/>
              <a:ext cx="828839" cy="276086"/>
            </a:xfrm>
            <a:prstGeom prst="rect">
              <a:avLst/>
            </a:prstGeom>
            <a:solidFill>
              <a:srgbClr val="FFFFFF"/>
            </a:solidFill>
            <a:ln w="9525">
              <a:solidFill>
                <a:sysClr val="window" lastClr="FFFFFF"/>
              </a:solidFill>
              <a:miter lim="800000"/>
              <a:headEnd/>
              <a:tailEnd/>
            </a:ln>
          </p:spPr>
          <p:txBody>
            <a:bodyPr>
              <a:spAutoFit/>
            </a:bodyPr>
            <a:lstStyle/>
            <a:p>
              <a:pPr eaLnBrk="1" fontAlgn="auto" hangingPunct="1">
                <a:spcBef>
                  <a:spcPts val="0"/>
                </a:spcBef>
                <a:spcAft>
                  <a:spcPts val="0"/>
                </a:spcAft>
                <a:defRPr/>
              </a:pPr>
              <a:r>
                <a:rPr lang="en-US" sz="1200" kern="0">
                  <a:solidFill>
                    <a:sysClr val="windowText" lastClr="000000"/>
                  </a:solidFill>
                  <a:latin typeface="Times New Roman" panose="02020603050405020304" pitchFamily="18" charset="0"/>
                  <a:ea typeface="Calibri" panose="020F0502020204030204" pitchFamily="34" charset="0"/>
                </a:rPr>
                <a:t>LHS (18)</a:t>
              </a:r>
            </a:p>
          </p:txBody>
        </p:sp>
        <p:sp>
          <p:nvSpPr>
            <p:cNvPr id="8" name="Text Box 2"/>
            <p:cNvSpPr txBox="1">
              <a:spLocks noChangeArrowheads="1"/>
            </p:cNvSpPr>
            <p:nvPr/>
          </p:nvSpPr>
          <p:spPr bwMode="auto">
            <a:xfrm>
              <a:off x="3009994" y="2514739"/>
              <a:ext cx="447369" cy="276086"/>
            </a:xfrm>
            <a:prstGeom prst="rect">
              <a:avLst/>
            </a:prstGeom>
            <a:solidFill>
              <a:srgbClr val="FFFFFF"/>
            </a:solidFill>
            <a:ln w="9525">
              <a:noFill/>
              <a:miter lim="800000"/>
              <a:headEnd/>
              <a:tailEnd/>
            </a:ln>
          </p:spPr>
          <p:txBody>
            <a:bodyPr>
              <a:spAutoFit/>
            </a:bodyPr>
            <a:lstStyle/>
            <a:p>
              <a:pPr eaLnBrk="1" fontAlgn="auto" hangingPunct="1">
                <a:spcBef>
                  <a:spcPts val="0"/>
                </a:spcBef>
                <a:spcAft>
                  <a:spcPts val="0"/>
                </a:spcAft>
                <a:defRPr/>
              </a:pPr>
              <a:r>
                <a:rPr lang="en-US" sz="1200" kern="0">
                  <a:solidFill>
                    <a:sysClr val="windowText" lastClr="000000"/>
                  </a:solidFill>
                  <a:latin typeface="Times New Roman" panose="02020603050405020304" pitchFamily="18" charset="0"/>
                  <a:ea typeface="Calibri" panose="020F0502020204030204" pitchFamily="34" charset="0"/>
                </a:rPr>
                <a:t>k</a:t>
              </a:r>
              <a:r>
                <a:rPr lang="en-US" sz="1200" kern="0" baseline="30000">
                  <a:solidFill>
                    <a:sysClr val="windowText" lastClr="000000"/>
                  </a:solidFill>
                  <a:latin typeface="Times New Roman" panose="02020603050405020304" pitchFamily="18" charset="0"/>
                  <a:ea typeface="Calibri" panose="020F0502020204030204" pitchFamily="34" charset="0"/>
                </a:rPr>
                <a:t>*</a:t>
              </a:r>
              <a:endParaRPr lang="en-US" sz="1200" kern="0">
                <a:solidFill>
                  <a:sysClr val="windowText" lastClr="000000"/>
                </a:solidFill>
                <a:latin typeface="Times New Roman" panose="02020603050405020304" pitchFamily="18" charset="0"/>
                <a:ea typeface="Calibri" panose="020F0502020204030204" pitchFamily="34" charset="0"/>
              </a:endParaRPr>
            </a:p>
          </p:txBody>
        </p:sp>
        <p:sp>
          <p:nvSpPr>
            <p:cNvPr id="9" name="Freeform 8"/>
            <p:cNvSpPr/>
            <p:nvPr/>
          </p:nvSpPr>
          <p:spPr>
            <a:xfrm>
              <a:off x="828839" y="571434"/>
              <a:ext cx="1971393" cy="1591241"/>
            </a:xfrm>
            <a:custGeom>
              <a:avLst/>
              <a:gdLst>
                <a:gd name="connsiteX0" fmla="*/ 0 w 1971675"/>
                <a:gd name="connsiteY0" fmla="*/ 0 h 1590675"/>
                <a:gd name="connsiteX1" fmla="*/ 561975 w 1971675"/>
                <a:gd name="connsiteY1" fmla="*/ 1085850 h 1590675"/>
                <a:gd name="connsiteX2" fmla="*/ 1971675 w 1971675"/>
                <a:gd name="connsiteY2" fmla="*/ 1590675 h 1590675"/>
              </a:gdLst>
              <a:ahLst/>
              <a:cxnLst>
                <a:cxn ang="0">
                  <a:pos x="connsiteX0" y="connsiteY0"/>
                </a:cxn>
                <a:cxn ang="0">
                  <a:pos x="connsiteX1" y="connsiteY1"/>
                </a:cxn>
                <a:cxn ang="0">
                  <a:pos x="connsiteX2" y="connsiteY2"/>
                </a:cxn>
              </a:cxnLst>
              <a:rect l="l" t="t" r="r" b="b"/>
              <a:pathLst>
                <a:path w="1971675" h="1590675">
                  <a:moveTo>
                    <a:pt x="0" y="0"/>
                  </a:moveTo>
                  <a:cubicBezTo>
                    <a:pt x="116681" y="410369"/>
                    <a:pt x="233363" y="820738"/>
                    <a:pt x="561975" y="1085850"/>
                  </a:cubicBezTo>
                  <a:cubicBezTo>
                    <a:pt x="890587" y="1350962"/>
                    <a:pt x="1431131" y="1470818"/>
                    <a:pt x="1971675" y="1590675"/>
                  </a:cubicBezTo>
                </a:path>
              </a:pathLst>
            </a:custGeom>
            <a:no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en-US" kern="0">
                <a:solidFill>
                  <a:sysClr val="window" lastClr="FFFFFF"/>
                </a:solidFill>
                <a:latin typeface="Calibri"/>
              </a:endParaRPr>
            </a:p>
          </p:txBody>
        </p:sp>
        <p:cxnSp>
          <p:nvCxnSpPr>
            <p:cNvPr id="21514" name="Straight Arrow Connector 9"/>
            <p:cNvCxnSpPr>
              <a:cxnSpLocks noChangeShapeType="1"/>
            </p:cNvCxnSpPr>
            <p:nvPr/>
          </p:nvCxnSpPr>
          <p:spPr bwMode="auto">
            <a:xfrm flipV="1">
              <a:off x="581025" y="352425"/>
              <a:ext cx="0" cy="2028825"/>
            </a:xfrm>
            <a:prstGeom prst="straightConnector1">
              <a:avLst/>
            </a:prstGeom>
            <a:noFill/>
            <a:ln w="25400"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1515" name="Straight Arrow Connector 10"/>
            <p:cNvCxnSpPr>
              <a:cxnSpLocks noChangeShapeType="1"/>
            </p:cNvCxnSpPr>
            <p:nvPr/>
          </p:nvCxnSpPr>
          <p:spPr bwMode="auto">
            <a:xfrm>
              <a:off x="581025" y="2371725"/>
              <a:ext cx="2762250" cy="0"/>
            </a:xfrm>
            <a:prstGeom prst="straightConnector1">
              <a:avLst/>
            </a:prstGeom>
            <a:noFill/>
            <a:ln w="25400"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12" name="Text Box 2"/>
            <p:cNvSpPr txBox="1">
              <a:spLocks noChangeArrowheads="1"/>
            </p:cNvSpPr>
            <p:nvPr/>
          </p:nvSpPr>
          <p:spPr bwMode="auto">
            <a:xfrm>
              <a:off x="0" y="0"/>
              <a:ext cx="1581570" cy="314610"/>
            </a:xfrm>
            <a:prstGeom prst="rect">
              <a:avLst/>
            </a:prstGeom>
            <a:solidFill>
              <a:srgbClr val="FFFFFF"/>
            </a:solidFill>
            <a:ln w="9525">
              <a:noFill/>
              <a:miter lim="800000"/>
              <a:headEnd/>
              <a:tailEnd/>
            </a:ln>
          </p:spPr>
          <p:txBody>
            <a:bodyPr/>
            <a:lstStyle/>
            <a:p>
              <a:pPr eaLnBrk="1" fontAlgn="auto" hangingPunct="1">
                <a:spcBef>
                  <a:spcPts val="0"/>
                </a:spcBef>
                <a:spcAft>
                  <a:spcPts val="0"/>
                </a:spcAft>
                <a:defRPr/>
              </a:pPr>
              <a:r>
                <a:rPr lang="en-US" sz="1200" kern="0">
                  <a:solidFill>
                    <a:sysClr val="windowText" lastClr="000000"/>
                  </a:solidFill>
                  <a:latin typeface="Times New Roman" panose="02020603050405020304" pitchFamily="18" charset="0"/>
                  <a:ea typeface="Calibri" panose="020F0502020204030204" pitchFamily="34" charset="0"/>
                </a:rPr>
                <a:t>RHS (18), LHS (18)</a:t>
              </a:r>
            </a:p>
          </p:txBody>
        </p:sp>
        <p:sp>
          <p:nvSpPr>
            <p:cNvPr id="13" name="Freeform 12"/>
            <p:cNvSpPr/>
            <p:nvPr/>
          </p:nvSpPr>
          <p:spPr>
            <a:xfrm>
              <a:off x="933720" y="1113976"/>
              <a:ext cx="1447916" cy="1010176"/>
            </a:xfrm>
            <a:custGeom>
              <a:avLst/>
              <a:gdLst>
                <a:gd name="connsiteX0" fmla="*/ 0 w 1447800"/>
                <a:gd name="connsiteY0" fmla="*/ 1009650 h 1009650"/>
                <a:gd name="connsiteX1" fmla="*/ 714375 w 1447800"/>
                <a:gd name="connsiteY1" fmla="*/ 714375 h 1009650"/>
                <a:gd name="connsiteX2" fmla="*/ 1447800 w 1447800"/>
                <a:gd name="connsiteY2" fmla="*/ 0 h 1009650"/>
              </a:gdLst>
              <a:ahLst/>
              <a:cxnLst>
                <a:cxn ang="0">
                  <a:pos x="connsiteX0" y="connsiteY0"/>
                </a:cxn>
                <a:cxn ang="0">
                  <a:pos x="connsiteX1" y="connsiteY1"/>
                </a:cxn>
                <a:cxn ang="0">
                  <a:pos x="connsiteX2" y="connsiteY2"/>
                </a:cxn>
              </a:cxnLst>
              <a:rect l="l" t="t" r="r" b="b"/>
              <a:pathLst>
                <a:path w="1447800" h="1009650">
                  <a:moveTo>
                    <a:pt x="0" y="1009650"/>
                  </a:moveTo>
                  <a:cubicBezTo>
                    <a:pt x="236537" y="946150"/>
                    <a:pt x="473075" y="882650"/>
                    <a:pt x="714375" y="714375"/>
                  </a:cubicBezTo>
                  <a:cubicBezTo>
                    <a:pt x="955675" y="546100"/>
                    <a:pt x="1201737" y="273050"/>
                    <a:pt x="1447800" y="0"/>
                  </a:cubicBezTo>
                </a:path>
              </a:pathLst>
            </a:custGeom>
            <a:no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en-US" kern="0">
                <a:solidFill>
                  <a:sysClr val="window" lastClr="FFFFFF"/>
                </a:solidFill>
                <a:latin typeface="Calibri"/>
              </a:endParaRPr>
            </a:p>
          </p:txBody>
        </p:sp>
        <p:sp>
          <p:nvSpPr>
            <p:cNvPr id="14" name="Freeform 13"/>
            <p:cNvSpPr/>
            <p:nvPr/>
          </p:nvSpPr>
          <p:spPr>
            <a:xfrm>
              <a:off x="695185" y="895675"/>
              <a:ext cx="1447916" cy="1009105"/>
            </a:xfrm>
            <a:custGeom>
              <a:avLst/>
              <a:gdLst>
                <a:gd name="connsiteX0" fmla="*/ 0 w 1447800"/>
                <a:gd name="connsiteY0" fmla="*/ 1009650 h 1009650"/>
                <a:gd name="connsiteX1" fmla="*/ 714375 w 1447800"/>
                <a:gd name="connsiteY1" fmla="*/ 714375 h 1009650"/>
                <a:gd name="connsiteX2" fmla="*/ 1447800 w 1447800"/>
                <a:gd name="connsiteY2" fmla="*/ 0 h 1009650"/>
              </a:gdLst>
              <a:ahLst/>
              <a:cxnLst>
                <a:cxn ang="0">
                  <a:pos x="connsiteX0" y="connsiteY0"/>
                </a:cxn>
                <a:cxn ang="0">
                  <a:pos x="connsiteX1" y="connsiteY1"/>
                </a:cxn>
                <a:cxn ang="0">
                  <a:pos x="connsiteX2" y="connsiteY2"/>
                </a:cxn>
              </a:cxnLst>
              <a:rect l="l" t="t" r="r" b="b"/>
              <a:pathLst>
                <a:path w="1447800" h="1009650">
                  <a:moveTo>
                    <a:pt x="0" y="1009650"/>
                  </a:moveTo>
                  <a:cubicBezTo>
                    <a:pt x="236537" y="946150"/>
                    <a:pt x="473075" y="882650"/>
                    <a:pt x="714375" y="714375"/>
                  </a:cubicBezTo>
                  <a:cubicBezTo>
                    <a:pt x="955675" y="546100"/>
                    <a:pt x="1201737" y="273050"/>
                    <a:pt x="1447800" y="0"/>
                  </a:cubicBezTo>
                </a:path>
              </a:pathLst>
            </a:custGeom>
            <a:no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en-US" kern="0">
                <a:solidFill>
                  <a:sysClr val="window" lastClr="FFFFFF"/>
                </a:solidFill>
                <a:latin typeface="Calibri"/>
              </a:endParaRPr>
            </a:p>
          </p:txBody>
        </p:sp>
      </p:grpSp>
      <p:pic>
        <p:nvPicPr>
          <p:cNvPr id="2150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8288" y="1825625"/>
            <a:ext cx="3063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38200" y="96838"/>
            <a:ext cx="10515600" cy="1304925"/>
          </a:xfrm>
        </p:spPr>
        <p:txBody>
          <a:bodyPr/>
          <a:lstStyle/>
          <a:p>
            <a:pPr algn="ctr" eaLnBrk="1" hangingPunct="1"/>
            <a:r>
              <a:rPr lang="en-US" altLang="en-US" sz="4000" b="1" smtClean="0">
                <a:latin typeface="Times New Roman" panose="02020603050405020304" pitchFamily="18" charset="0"/>
                <a:cs typeface="Times New Roman" panose="02020603050405020304" pitchFamily="18" charset="0"/>
              </a:rPr>
              <a:t>Major Motivation</a:t>
            </a:r>
          </a:p>
        </p:txBody>
      </p:sp>
      <p:sp>
        <p:nvSpPr>
          <p:cNvPr id="4099" name="Content Placeholder 2"/>
          <p:cNvSpPr>
            <a:spLocks noGrp="1"/>
          </p:cNvSpPr>
          <p:nvPr>
            <p:ph idx="1"/>
          </p:nvPr>
        </p:nvSpPr>
        <p:spPr>
          <a:xfrm>
            <a:off x="838200" y="1584325"/>
            <a:ext cx="10515600" cy="5084763"/>
          </a:xfrm>
        </p:spPr>
        <p:txBody>
          <a:bodyPr/>
          <a:lstStyle/>
          <a:p>
            <a:pPr marL="514350" indent="-514350" algn="just" eaLnBrk="1" hangingPunct="1">
              <a:lnSpc>
                <a:spcPct val="100000"/>
              </a:lnSpc>
              <a:spcBef>
                <a:spcPct val="0"/>
              </a:spcBef>
              <a:spcAft>
                <a:spcPts val="1200"/>
              </a:spcAft>
              <a:buFont typeface="Calibri Light" panose="020F0302020204030204" pitchFamily="34" charset="0"/>
              <a:buAutoNum type="arabicPeriod"/>
            </a:pPr>
            <a:r>
              <a:rPr lang="en-US" altLang="en-US" b="1" dirty="0" smtClean="0">
                <a:latin typeface="Times New Roman" panose="02020603050405020304" pitchFamily="18" charset="0"/>
                <a:cs typeface="Times New Roman" panose="02020603050405020304" pitchFamily="18" charset="0"/>
              </a:rPr>
              <a:t>Whether concern for relative status by the poor through their perception of social inequality affects poverty and measures of poverty.</a:t>
            </a:r>
          </a:p>
          <a:p>
            <a:pPr marL="514350" indent="-514350" algn="just" eaLnBrk="1" hangingPunct="1">
              <a:lnSpc>
                <a:spcPct val="100000"/>
              </a:lnSpc>
              <a:spcBef>
                <a:spcPct val="0"/>
              </a:spcBef>
              <a:spcAft>
                <a:spcPts val="1200"/>
              </a:spcAft>
              <a:buFont typeface="Calibri Light" panose="020F0302020204030204" pitchFamily="34" charset="0"/>
              <a:buAutoNum type="arabicPeriod"/>
            </a:pPr>
            <a:r>
              <a:rPr lang="en-US" altLang="en-US" b="1" dirty="0" smtClean="0">
                <a:latin typeface="Times New Roman" panose="02020603050405020304" pitchFamily="18" charset="0"/>
                <a:cs typeface="Times New Roman" panose="02020603050405020304" pitchFamily="18" charset="0"/>
              </a:rPr>
              <a:t>Model Theoretically such behavior in static and dynamic contexts. </a:t>
            </a:r>
          </a:p>
          <a:p>
            <a:pPr marL="514350" indent="-514350" algn="just" eaLnBrk="1" hangingPunct="1">
              <a:lnSpc>
                <a:spcPct val="100000"/>
              </a:lnSpc>
              <a:spcBef>
                <a:spcPct val="0"/>
              </a:spcBef>
              <a:spcAft>
                <a:spcPts val="1200"/>
              </a:spcAft>
              <a:buFont typeface="Calibri Light" panose="020F0302020204030204" pitchFamily="34" charset="0"/>
              <a:buAutoNum type="arabicPeriod"/>
            </a:pPr>
            <a:r>
              <a:rPr lang="en-US" altLang="en-US" b="1" dirty="0" smtClean="0">
                <a:latin typeface="Times New Roman" panose="02020603050405020304" pitchFamily="18" charset="0"/>
                <a:cs typeface="Times New Roman" panose="02020603050405020304" pitchFamily="18" charset="0"/>
              </a:rPr>
              <a:t>Simple and pertinent modeling can show that</a:t>
            </a:r>
          </a:p>
          <a:p>
            <a:pPr marL="514350" indent="-514350" algn="just" eaLnBrk="1" hangingPunct="1">
              <a:lnSpc>
                <a:spcPct val="100000"/>
              </a:lnSpc>
              <a:spcBef>
                <a:spcPct val="0"/>
              </a:spcBef>
              <a:spcAft>
                <a:spcPts val="1200"/>
              </a:spcAft>
              <a:buFont typeface="Arial" panose="020B0604020202020204" pitchFamily="34" charset="0"/>
              <a:buAutoNum type="alphaLcParenR"/>
            </a:pPr>
            <a:r>
              <a:rPr lang="en-US" altLang="en-US" b="1" dirty="0" smtClean="0">
                <a:latin typeface="Times New Roman" panose="02020603050405020304" pitchFamily="18" charset="0"/>
                <a:cs typeface="Times New Roman" panose="02020603050405020304" pitchFamily="18" charset="0"/>
              </a:rPr>
              <a:t>Status effect explains the conflict between income and nutrition based measures.</a:t>
            </a:r>
          </a:p>
          <a:p>
            <a:pPr marL="514350" indent="-514350" algn="just" eaLnBrk="1" hangingPunct="1">
              <a:lnSpc>
                <a:spcPct val="100000"/>
              </a:lnSpc>
              <a:spcBef>
                <a:spcPct val="0"/>
              </a:spcBef>
              <a:spcAft>
                <a:spcPts val="1200"/>
              </a:spcAft>
              <a:buFont typeface="Arial" panose="020B0604020202020204" pitchFamily="34" charset="0"/>
              <a:buAutoNum type="alphaLcParenR"/>
            </a:pPr>
            <a:r>
              <a:rPr lang="en-US" altLang="en-US" b="1" dirty="0" smtClean="0">
                <a:latin typeface="Times New Roman" panose="02020603050405020304" pitchFamily="18" charset="0"/>
                <a:cs typeface="Times New Roman" panose="02020603050405020304" pitchFamily="18" charset="0"/>
              </a:rPr>
              <a:t>Growth with malnutrition.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899160" y="243840"/>
            <a:ext cx="10515600" cy="6169152"/>
          </a:xfrm>
          <a:blipFill rotWithShape="0">
            <a:blip r:embed="rId2" cstate="print"/>
            <a:stretch>
              <a:fillRect l="-1043" r="-986"/>
            </a:stretch>
          </a:blipFill>
          <a:extLst/>
        </p:spPr>
        <p:txBody>
          <a:bodyPr rtlCol="0">
            <a:normAutofit/>
          </a:bodyPr>
          <a:lstStyle/>
          <a:p>
            <a:pPr eaLnBrk="1" fontAlgn="auto" hangingPunct="1">
              <a:spcAft>
                <a:spcPts val="0"/>
              </a:spcAft>
              <a:defRPr/>
            </a:pPr>
            <a:r>
              <a:rPr lang="en-US" dirty="0">
                <a:noFill/>
              </a:rPr>
              <a:t> </a:t>
            </a:r>
          </a:p>
        </p:txBody>
      </p:sp>
      <p:sp>
        <p:nvSpPr>
          <p:cNvPr id="22531" name="TextBox 1"/>
          <p:cNvSpPr txBox="1">
            <a:spLocks noChangeArrowheads="1"/>
          </p:cNvSpPr>
          <p:nvPr/>
        </p:nvSpPr>
        <p:spPr bwMode="auto">
          <a:xfrm>
            <a:off x="5164138" y="6286500"/>
            <a:ext cx="175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latin typeface="Times New Roman" panose="02020603050405020304" pitchFamily="18" charset="0"/>
                <a:cs typeface="Times New Roman" panose="02020603050405020304" pitchFamily="18" charset="0"/>
              </a:rPr>
              <a:t>Figure 4</a:t>
            </a:r>
          </a:p>
        </p:txBody>
      </p:sp>
      <p:grpSp>
        <p:nvGrpSpPr>
          <p:cNvPr id="22532" name="Group 4"/>
          <p:cNvGrpSpPr>
            <a:grpSpLocks/>
          </p:cNvGrpSpPr>
          <p:nvPr/>
        </p:nvGrpSpPr>
        <p:grpSpPr bwMode="auto">
          <a:xfrm>
            <a:off x="3473450" y="2935288"/>
            <a:ext cx="5138738" cy="3733800"/>
            <a:chOff x="0" y="0"/>
            <a:chExt cx="3314700" cy="2600325"/>
          </a:xfrm>
        </p:grpSpPr>
        <p:sp>
          <p:nvSpPr>
            <p:cNvPr id="6" name="Text Box 2"/>
            <p:cNvSpPr txBox="1">
              <a:spLocks noChangeArrowheads="1"/>
            </p:cNvSpPr>
            <p:nvPr/>
          </p:nvSpPr>
          <p:spPr bwMode="auto">
            <a:xfrm rot="21413202">
              <a:off x="2085896" y="390270"/>
              <a:ext cx="353281" cy="276395"/>
            </a:xfrm>
            <a:prstGeom prst="rect">
              <a:avLst/>
            </a:prstGeom>
            <a:noFill/>
            <a:ln w="9525">
              <a:solidFill>
                <a:sysClr val="window" lastClr="FFFFFF"/>
              </a:solidFill>
              <a:miter lim="800000"/>
              <a:headEnd/>
              <a:tailEnd/>
            </a:ln>
          </p:spPr>
          <p:txBody>
            <a:bodyPr>
              <a:spAutoFit/>
            </a:bodyPr>
            <a:lstStyle/>
            <a:p>
              <a:pPr eaLnBrk="1" fontAlgn="auto" hangingPunct="1">
                <a:spcBef>
                  <a:spcPts val="0"/>
                </a:spcBef>
                <a:spcAft>
                  <a:spcPts val="0"/>
                </a:spcAft>
                <a:defRPr/>
              </a:pPr>
              <a:r>
                <a:rPr lang="en-US" sz="1200" kern="0">
                  <a:solidFill>
                    <a:sysClr val="windowText" lastClr="000000"/>
                  </a:solidFill>
                  <a:latin typeface="Times New Roman" panose="02020603050405020304" pitchFamily="18" charset="0"/>
                  <a:ea typeface="Calibri" panose="020F0502020204030204" pitchFamily="34" charset="0"/>
                </a:rPr>
                <a:t>k</a:t>
              </a:r>
            </a:p>
          </p:txBody>
        </p:sp>
        <p:sp>
          <p:nvSpPr>
            <p:cNvPr id="7" name="Text Box 2"/>
            <p:cNvSpPr txBox="1">
              <a:spLocks noChangeArrowheads="1"/>
            </p:cNvSpPr>
            <p:nvPr/>
          </p:nvSpPr>
          <p:spPr bwMode="auto">
            <a:xfrm>
              <a:off x="2380809" y="829185"/>
              <a:ext cx="276481" cy="275289"/>
            </a:xfrm>
            <a:prstGeom prst="rect">
              <a:avLst/>
            </a:prstGeom>
            <a:solidFill>
              <a:srgbClr val="FFFFFF"/>
            </a:solidFill>
            <a:ln w="9525">
              <a:solidFill>
                <a:sysClr val="window" lastClr="FFFFFF"/>
              </a:solidFill>
              <a:miter lim="800000"/>
              <a:headEnd/>
              <a:tailEnd/>
            </a:ln>
          </p:spPr>
          <p:txBody>
            <a:bodyPr>
              <a:spAutoFit/>
            </a:bodyPr>
            <a:lstStyle/>
            <a:p>
              <a:pPr eaLnBrk="1" fontAlgn="auto" hangingPunct="1">
                <a:spcBef>
                  <a:spcPts val="0"/>
                </a:spcBef>
                <a:spcAft>
                  <a:spcPts val="0"/>
                </a:spcAft>
                <a:defRPr/>
              </a:pPr>
              <a:r>
                <a:rPr lang="en-US" sz="1200" kern="0">
                  <a:solidFill>
                    <a:sysClr val="windowText" lastClr="000000"/>
                  </a:solidFill>
                  <a:latin typeface="Times New Roman" panose="02020603050405020304" pitchFamily="18" charset="0"/>
                  <a:ea typeface="Calibri" panose="020F0502020204030204" pitchFamily="34" charset="0"/>
                </a:rPr>
                <a:t>N</a:t>
              </a:r>
            </a:p>
          </p:txBody>
        </p:sp>
        <p:cxnSp>
          <p:nvCxnSpPr>
            <p:cNvPr id="22536" name="Straight Arrow Connector 7"/>
            <p:cNvCxnSpPr>
              <a:cxnSpLocks noChangeShapeType="1"/>
            </p:cNvCxnSpPr>
            <p:nvPr/>
          </p:nvCxnSpPr>
          <p:spPr bwMode="auto">
            <a:xfrm flipV="1">
              <a:off x="438150" y="161925"/>
              <a:ext cx="0" cy="2028825"/>
            </a:xfrm>
            <a:prstGeom prst="straightConnector1">
              <a:avLst/>
            </a:prstGeom>
            <a:noFill/>
            <a:ln w="25400"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9" name="Text Box 2"/>
            <p:cNvSpPr txBox="1">
              <a:spLocks noChangeArrowheads="1"/>
            </p:cNvSpPr>
            <p:nvPr/>
          </p:nvSpPr>
          <p:spPr bwMode="auto">
            <a:xfrm>
              <a:off x="0" y="0"/>
              <a:ext cx="380929" cy="313985"/>
            </a:xfrm>
            <a:prstGeom prst="rect">
              <a:avLst/>
            </a:prstGeom>
            <a:solidFill>
              <a:srgbClr val="FFFFFF"/>
            </a:solidFill>
            <a:ln w="9525">
              <a:noFill/>
              <a:miter lim="800000"/>
              <a:headEnd/>
              <a:tailEnd/>
            </a:ln>
          </p:spPr>
          <p:txBody>
            <a:bodyPr/>
            <a:lstStyle/>
            <a:p>
              <a:pPr eaLnBrk="1" fontAlgn="auto" hangingPunct="1">
                <a:spcBef>
                  <a:spcPts val="0"/>
                </a:spcBef>
                <a:spcAft>
                  <a:spcPts val="0"/>
                </a:spcAft>
                <a:defRPr/>
              </a:pPr>
              <a:r>
                <a:rPr lang="en-US" sz="1200" kern="0">
                  <a:solidFill>
                    <a:sysClr val="windowText" lastClr="000000"/>
                  </a:solidFill>
                  <a:latin typeface="Times New Roman" panose="02020603050405020304" pitchFamily="18" charset="0"/>
                  <a:ea typeface="Calibri" panose="020F0502020204030204" pitchFamily="34" charset="0"/>
                </a:rPr>
                <a:t>N</a:t>
              </a:r>
              <a:r>
                <a:rPr lang="en-US" sz="1200" kern="0" baseline="30000">
                  <a:solidFill>
                    <a:sysClr val="windowText" lastClr="000000"/>
                  </a:solidFill>
                  <a:latin typeface="Times New Roman" panose="02020603050405020304" pitchFamily="18" charset="0"/>
                  <a:ea typeface="Calibri" panose="020F0502020204030204" pitchFamily="34" charset="0"/>
                </a:rPr>
                <a:t>*</a:t>
              </a:r>
              <a:endParaRPr lang="en-US" sz="1200" kern="0">
                <a:solidFill>
                  <a:sysClr val="windowText" lastClr="000000"/>
                </a:solidFill>
                <a:latin typeface="Times New Roman" panose="02020603050405020304" pitchFamily="18" charset="0"/>
                <a:ea typeface="Calibri" panose="020F0502020204030204" pitchFamily="34" charset="0"/>
              </a:endParaRPr>
            </a:p>
          </p:txBody>
        </p:sp>
        <p:sp>
          <p:nvSpPr>
            <p:cNvPr id="10" name="Text Box 2"/>
            <p:cNvSpPr txBox="1">
              <a:spLocks noChangeArrowheads="1"/>
            </p:cNvSpPr>
            <p:nvPr/>
          </p:nvSpPr>
          <p:spPr bwMode="auto">
            <a:xfrm>
              <a:off x="2867210" y="2323930"/>
              <a:ext cx="447490" cy="276395"/>
            </a:xfrm>
            <a:prstGeom prst="rect">
              <a:avLst/>
            </a:prstGeom>
            <a:solidFill>
              <a:srgbClr val="FFFFFF"/>
            </a:solidFill>
            <a:ln w="9525">
              <a:noFill/>
              <a:miter lim="800000"/>
              <a:headEnd/>
              <a:tailEnd/>
            </a:ln>
          </p:spPr>
          <p:txBody>
            <a:bodyPr>
              <a:spAutoFit/>
            </a:bodyPr>
            <a:lstStyle/>
            <a:p>
              <a:pPr eaLnBrk="1" fontAlgn="auto" hangingPunct="1">
                <a:spcBef>
                  <a:spcPts val="0"/>
                </a:spcBef>
                <a:spcAft>
                  <a:spcPts val="0"/>
                </a:spcAft>
                <a:defRPr/>
              </a:pPr>
              <a:r>
                <a:rPr lang="en-US" sz="1200" kern="0">
                  <a:solidFill>
                    <a:sysClr val="windowText" lastClr="000000"/>
                  </a:solidFill>
                  <a:latin typeface="Times New Roman" panose="02020603050405020304" pitchFamily="18" charset="0"/>
                  <a:ea typeface="Calibri" panose="020F0502020204030204" pitchFamily="34" charset="0"/>
                </a:rPr>
                <a:t>k</a:t>
              </a:r>
              <a:r>
                <a:rPr lang="en-US" sz="1200" kern="0" baseline="30000">
                  <a:solidFill>
                    <a:sysClr val="windowText" lastClr="000000"/>
                  </a:solidFill>
                  <a:latin typeface="Times New Roman" panose="02020603050405020304" pitchFamily="18" charset="0"/>
                  <a:ea typeface="Calibri" panose="020F0502020204030204" pitchFamily="34" charset="0"/>
                </a:rPr>
                <a:t>*</a:t>
              </a:r>
              <a:endParaRPr lang="en-US" sz="1200" kern="0">
                <a:solidFill>
                  <a:sysClr val="windowText" lastClr="000000"/>
                </a:solidFill>
                <a:latin typeface="Times New Roman" panose="02020603050405020304" pitchFamily="18" charset="0"/>
                <a:ea typeface="Calibri" panose="020F0502020204030204" pitchFamily="34" charset="0"/>
              </a:endParaRPr>
            </a:p>
          </p:txBody>
        </p:sp>
        <p:sp>
          <p:nvSpPr>
            <p:cNvPr id="11" name="Freeform 10"/>
            <p:cNvSpPr/>
            <p:nvPr/>
          </p:nvSpPr>
          <p:spPr>
            <a:xfrm rot="291348">
              <a:off x="695299" y="1143170"/>
              <a:ext cx="1742854" cy="790490"/>
            </a:xfrm>
            <a:custGeom>
              <a:avLst/>
              <a:gdLst>
                <a:gd name="connsiteX0" fmla="*/ 0 w 1447800"/>
                <a:gd name="connsiteY0" fmla="*/ 1009650 h 1009650"/>
                <a:gd name="connsiteX1" fmla="*/ 714375 w 1447800"/>
                <a:gd name="connsiteY1" fmla="*/ 714375 h 1009650"/>
                <a:gd name="connsiteX2" fmla="*/ 1447800 w 1447800"/>
                <a:gd name="connsiteY2" fmla="*/ 0 h 1009650"/>
              </a:gdLst>
              <a:ahLst/>
              <a:cxnLst>
                <a:cxn ang="0">
                  <a:pos x="connsiteX0" y="connsiteY0"/>
                </a:cxn>
                <a:cxn ang="0">
                  <a:pos x="connsiteX1" y="connsiteY1"/>
                </a:cxn>
                <a:cxn ang="0">
                  <a:pos x="connsiteX2" y="connsiteY2"/>
                </a:cxn>
              </a:cxnLst>
              <a:rect l="l" t="t" r="r" b="b"/>
              <a:pathLst>
                <a:path w="1447800" h="1009650">
                  <a:moveTo>
                    <a:pt x="0" y="1009650"/>
                  </a:moveTo>
                  <a:cubicBezTo>
                    <a:pt x="236537" y="946150"/>
                    <a:pt x="473075" y="882650"/>
                    <a:pt x="714375" y="714375"/>
                  </a:cubicBezTo>
                  <a:cubicBezTo>
                    <a:pt x="955675" y="546100"/>
                    <a:pt x="1201737" y="273050"/>
                    <a:pt x="1447800" y="0"/>
                  </a:cubicBezTo>
                </a:path>
              </a:pathLst>
            </a:custGeom>
            <a:noFill/>
            <a:ln w="25400" cap="flat" cmpd="sng" algn="ctr">
              <a:solidFill>
                <a:srgbClr val="4F81BD">
                  <a:shade val="50000"/>
                </a:srgbClr>
              </a:solidFill>
              <a:prstDash val="sysDot"/>
            </a:ln>
            <a:effectLst/>
          </p:spPr>
          <p:txBody>
            <a:bodyPr anchor="ctr"/>
            <a:lstStyle/>
            <a:p>
              <a:pPr eaLnBrk="1" fontAlgn="auto" hangingPunct="1">
                <a:spcBef>
                  <a:spcPts val="0"/>
                </a:spcBef>
                <a:spcAft>
                  <a:spcPts val="0"/>
                </a:spcAft>
                <a:defRPr/>
              </a:pPr>
              <a:endParaRPr lang="en-US" kern="0">
                <a:solidFill>
                  <a:sysClr val="window" lastClr="FFFFFF"/>
                </a:solidFill>
                <a:latin typeface="Calibri"/>
              </a:endParaRPr>
            </a:p>
          </p:txBody>
        </p:sp>
        <p:sp>
          <p:nvSpPr>
            <p:cNvPr id="12" name="Freeform 11"/>
            <p:cNvSpPr/>
            <p:nvPr/>
          </p:nvSpPr>
          <p:spPr>
            <a:xfrm rot="290754">
              <a:off x="552962" y="876725"/>
              <a:ext cx="1856519" cy="838030"/>
            </a:xfrm>
            <a:custGeom>
              <a:avLst/>
              <a:gdLst>
                <a:gd name="connsiteX0" fmla="*/ 0 w 1447800"/>
                <a:gd name="connsiteY0" fmla="*/ 1009650 h 1009650"/>
                <a:gd name="connsiteX1" fmla="*/ 714375 w 1447800"/>
                <a:gd name="connsiteY1" fmla="*/ 714375 h 1009650"/>
                <a:gd name="connsiteX2" fmla="*/ 1447800 w 1447800"/>
                <a:gd name="connsiteY2" fmla="*/ 0 h 1009650"/>
              </a:gdLst>
              <a:ahLst/>
              <a:cxnLst>
                <a:cxn ang="0">
                  <a:pos x="connsiteX0" y="connsiteY0"/>
                </a:cxn>
                <a:cxn ang="0">
                  <a:pos x="connsiteX1" y="connsiteY1"/>
                </a:cxn>
                <a:cxn ang="0">
                  <a:pos x="connsiteX2" y="connsiteY2"/>
                </a:cxn>
              </a:cxnLst>
              <a:rect l="l" t="t" r="r" b="b"/>
              <a:pathLst>
                <a:path w="1447800" h="1009650">
                  <a:moveTo>
                    <a:pt x="0" y="1009650"/>
                  </a:moveTo>
                  <a:cubicBezTo>
                    <a:pt x="236537" y="946150"/>
                    <a:pt x="473075" y="882650"/>
                    <a:pt x="714375" y="714375"/>
                  </a:cubicBezTo>
                  <a:cubicBezTo>
                    <a:pt x="955675" y="546100"/>
                    <a:pt x="1201737" y="273050"/>
                    <a:pt x="1447800" y="0"/>
                  </a:cubicBezTo>
                </a:path>
              </a:pathLst>
            </a:custGeom>
            <a:no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en-US" kern="0">
                <a:solidFill>
                  <a:sysClr val="window" lastClr="FFFFFF"/>
                </a:solidFill>
                <a:latin typeface="Calibri"/>
              </a:endParaRPr>
            </a:p>
          </p:txBody>
        </p:sp>
        <p:cxnSp>
          <p:nvCxnSpPr>
            <p:cNvPr id="22541" name="Straight Arrow Connector 12"/>
            <p:cNvCxnSpPr>
              <a:cxnSpLocks noChangeShapeType="1"/>
            </p:cNvCxnSpPr>
            <p:nvPr/>
          </p:nvCxnSpPr>
          <p:spPr bwMode="auto">
            <a:xfrm>
              <a:off x="438150" y="2181225"/>
              <a:ext cx="2762250" cy="0"/>
            </a:xfrm>
            <a:prstGeom prst="straightConnector1">
              <a:avLst/>
            </a:prstGeom>
            <a:noFill/>
            <a:ln w="25400"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14" name="Freeform 13"/>
            <p:cNvSpPr/>
            <p:nvPr/>
          </p:nvSpPr>
          <p:spPr>
            <a:xfrm rot="20308831">
              <a:off x="533506" y="1048090"/>
              <a:ext cx="1778694" cy="742950"/>
            </a:xfrm>
            <a:custGeom>
              <a:avLst/>
              <a:gdLst>
                <a:gd name="connsiteX0" fmla="*/ 0 w 1447800"/>
                <a:gd name="connsiteY0" fmla="*/ 1009650 h 1009650"/>
                <a:gd name="connsiteX1" fmla="*/ 714375 w 1447800"/>
                <a:gd name="connsiteY1" fmla="*/ 714375 h 1009650"/>
                <a:gd name="connsiteX2" fmla="*/ 1447800 w 1447800"/>
                <a:gd name="connsiteY2" fmla="*/ 0 h 1009650"/>
              </a:gdLst>
              <a:ahLst/>
              <a:cxnLst>
                <a:cxn ang="0">
                  <a:pos x="connsiteX0" y="connsiteY0"/>
                </a:cxn>
                <a:cxn ang="0">
                  <a:pos x="connsiteX1" y="connsiteY1"/>
                </a:cxn>
                <a:cxn ang="0">
                  <a:pos x="connsiteX2" y="connsiteY2"/>
                </a:cxn>
              </a:cxnLst>
              <a:rect l="l" t="t" r="r" b="b"/>
              <a:pathLst>
                <a:path w="1447800" h="1009650">
                  <a:moveTo>
                    <a:pt x="0" y="1009650"/>
                  </a:moveTo>
                  <a:cubicBezTo>
                    <a:pt x="236537" y="946150"/>
                    <a:pt x="473075" y="882650"/>
                    <a:pt x="714375" y="714375"/>
                  </a:cubicBezTo>
                  <a:cubicBezTo>
                    <a:pt x="955675" y="546100"/>
                    <a:pt x="1201737" y="273050"/>
                    <a:pt x="1447800" y="0"/>
                  </a:cubicBezTo>
                </a:path>
              </a:pathLst>
            </a:custGeom>
            <a:no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en-US" kern="0">
                <a:solidFill>
                  <a:sysClr val="windowText" lastClr="000000"/>
                </a:solidFill>
                <a:latin typeface="+mn-lt"/>
              </a:endParaRPr>
            </a:p>
          </p:txBody>
        </p:sp>
        <p:sp>
          <p:nvSpPr>
            <p:cNvPr id="15" name="Text Box 2"/>
            <p:cNvSpPr txBox="1">
              <a:spLocks noChangeArrowheads="1"/>
            </p:cNvSpPr>
            <p:nvPr/>
          </p:nvSpPr>
          <p:spPr bwMode="auto">
            <a:xfrm rot="21413202">
              <a:off x="514050" y="1962405"/>
              <a:ext cx="353282" cy="276395"/>
            </a:xfrm>
            <a:prstGeom prst="rect">
              <a:avLst/>
            </a:prstGeom>
            <a:noFill/>
            <a:ln w="9525">
              <a:solidFill>
                <a:sysClr val="window" lastClr="FFFFFF"/>
              </a:solidFill>
              <a:miter lim="800000"/>
              <a:headEnd/>
              <a:tailEnd/>
            </a:ln>
          </p:spPr>
          <p:txBody>
            <a:bodyPr>
              <a:spAutoFit/>
            </a:bodyPr>
            <a:lstStyle/>
            <a:p>
              <a:pPr eaLnBrk="1" fontAlgn="auto" hangingPunct="1">
                <a:spcBef>
                  <a:spcPts val="0"/>
                </a:spcBef>
                <a:spcAft>
                  <a:spcPts val="0"/>
                </a:spcAft>
                <a:defRPr/>
              </a:pPr>
              <a:r>
                <a:rPr lang="en-US" sz="1200" kern="0">
                  <a:solidFill>
                    <a:sysClr val="windowText" lastClr="000000"/>
                  </a:solidFill>
                  <a:latin typeface="Times New Roman" panose="02020603050405020304" pitchFamily="18" charset="0"/>
                  <a:ea typeface="Calibri" panose="020F0502020204030204" pitchFamily="34" charset="0"/>
                </a:rPr>
                <a:t>k</a:t>
              </a:r>
            </a:p>
          </p:txBody>
        </p:sp>
        <p:sp>
          <p:nvSpPr>
            <p:cNvPr id="16" name="Text Box 2"/>
            <p:cNvSpPr txBox="1">
              <a:spLocks noChangeArrowheads="1"/>
            </p:cNvSpPr>
            <p:nvPr/>
          </p:nvSpPr>
          <p:spPr bwMode="auto">
            <a:xfrm>
              <a:off x="456706" y="1399665"/>
              <a:ext cx="276481" cy="276395"/>
            </a:xfrm>
            <a:prstGeom prst="rect">
              <a:avLst/>
            </a:prstGeom>
            <a:solidFill>
              <a:srgbClr val="FFFFFF"/>
            </a:solidFill>
            <a:ln w="9525">
              <a:solidFill>
                <a:sysClr val="window" lastClr="FFFFFF"/>
              </a:solidFill>
              <a:miter lim="800000"/>
              <a:headEnd/>
              <a:tailEnd/>
            </a:ln>
          </p:spPr>
          <p:txBody>
            <a:bodyPr>
              <a:spAutoFit/>
            </a:bodyPr>
            <a:lstStyle/>
            <a:p>
              <a:pPr eaLnBrk="1" fontAlgn="auto" hangingPunct="1">
                <a:spcBef>
                  <a:spcPts val="0"/>
                </a:spcBef>
                <a:spcAft>
                  <a:spcPts val="0"/>
                </a:spcAft>
                <a:defRPr/>
              </a:pPr>
              <a:r>
                <a:rPr lang="en-US" sz="1200" kern="0">
                  <a:solidFill>
                    <a:sysClr val="windowText" lastClr="000000"/>
                  </a:solidFill>
                  <a:latin typeface="Times New Roman" panose="02020603050405020304" pitchFamily="18" charset="0"/>
                  <a:ea typeface="Calibri" panose="020F0502020204030204" pitchFamily="34" charset="0"/>
                </a:rPr>
                <a:t>N</a:t>
              </a:r>
            </a:p>
          </p:txBody>
        </p:sp>
      </p:grpSp>
      <p:pic>
        <p:nvPicPr>
          <p:cNvPr id="2253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725" y="1192213"/>
            <a:ext cx="284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899160" y="243840"/>
            <a:ext cx="10515600" cy="6169152"/>
          </a:xfrm>
          <a:blipFill rotWithShape="1">
            <a:blip r:embed="rId2" cstate="print"/>
            <a:stretch>
              <a:fillRect l="-928" t="-1383"/>
            </a:stretch>
          </a:blipFill>
          <a:extLst/>
        </p:spPr>
        <p:txBody>
          <a:bodyPr rtlCol="0">
            <a:normAutofit/>
          </a:bodyPr>
          <a:lstStyle/>
          <a:p>
            <a:pPr eaLnBrk="1" fontAlgn="auto" hangingPunct="1">
              <a:spcAft>
                <a:spcPts val="0"/>
              </a:spcAft>
              <a:defRPr/>
            </a:pPr>
            <a:r>
              <a:rPr lang="en-US" dirty="0">
                <a:noFill/>
              </a:rPr>
              <a:t> </a:t>
            </a:r>
          </a:p>
        </p:txBody>
      </p:sp>
      <p:sp>
        <p:nvSpPr>
          <p:cNvPr id="23555" name="TextBox 1"/>
          <p:cNvSpPr txBox="1">
            <a:spLocks noChangeArrowheads="1"/>
          </p:cNvSpPr>
          <p:nvPr/>
        </p:nvSpPr>
        <p:spPr bwMode="auto">
          <a:xfrm>
            <a:off x="4151313" y="6124575"/>
            <a:ext cx="1901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a:latin typeface="Times New Roman" panose="02020603050405020304" pitchFamily="18" charset="0"/>
                <a:cs typeface="Times New Roman" panose="02020603050405020304" pitchFamily="18" charset="0"/>
              </a:rPr>
              <a:t>Figure 5</a:t>
            </a:r>
          </a:p>
        </p:txBody>
      </p:sp>
      <p:grpSp>
        <p:nvGrpSpPr>
          <p:cNvPr id="23556" name="Group 4"/>
          <p:cNvGrpSpPr>
            <a:grpSpLocks/>
          </p:cNvGrpSpPr>
          <p:nvPr/>
        </p:nvGrpSpPr>
        <p:grpSpPr bwMode="auto">
          <a:xfrm>
            <a:off x="3349625" y="1836738"/>
            <a:ext cx="5614988" cy="4459287"/>
            <a:chOff x="0" y="0"/>
            <a:chExt cx="3448050" cy="2505075"/>
          </a:xfrm>
        </p:grpSpPr>
        <p:cxnSp>
          <p:nvCxnSpPr>
            <p:cNvPr id="23557" name="Straight Arrow Connector 5"/>
            <p:cNvCxnSpPr>
              <a:cxnSpLocks noChangeShapeType="1"/>
            </p:cNvCxnSpPr>
            <p:nvPr/>
          </p:nvCxnSpPr>
          <p:spPr bwMode="auto">
            <a:xfrm>
              <a:off x="0" y="2143125"/>
              <a:ext cx="2743200" cy="0"/>
            </a:xfrm>
            <a:prstGeom prst="straightConnector1">
              <a:avLst/>
            </a:prstGeom>
            <a:noFill/>
            <a:ln w="25400" algn="ctr">
              <a:solidFill>
                <a:srgbClr val="4A7EBB"/>
              </a:solidFill>
              <a:round/>
              <a:headEnd/>
              <a:tailEnd type="arrow" w="med" len="med"/>
            </a:ln>
            <a:extLst>
              <a:ext uri="{909E8E84-426E-40DD-AFC4-6F175D3DCCD1}">
                <a14:hiddenFill xmlns:a14="http://schemas.microsoft.com/office/drawing/2010/main">
                  <a:noFill/>
                </a14:hiddenFill>
              </a:ext>
            </a:extLst>
          </p:spPr>
        </p:cxnSp>
        <p:cxnSp>
          <p:nvCxnSpPr>
            <p:cNvPr id="23558" name="Straight Arrow Connector 6"/>
            <p:cNvCxnSpPr>
              <a:cxnSpLocks noChangeShapeType="1"/>
            </p:cNvCxnSpPr>
            <p:nvPr/>
          </p:nvCxnSpPr>
          <p:spPr bwMode="auto">
            <a:xfrm flipV="1">
              <a:off x="0" y="0"/>
              <a:ext cx="0" cy="2143125"/>
            </a:xfrm>
            <a:prstGeom prst="straightConnector1">
              <a:avLst/>
            </a:prstGeom>
            <a:noFill/>
            <a:ln w="25400" algn="ctr">
              <a:solidFill>
                <a:srgbClr val="4A7EBB"/>
              </a:solidFill>
              <a:round/>
              <a:headEnd/>
              <a:tailEnd type="arrow" w="med" len="med"/>
            </a:ln>
            <a:extLst>
              <a:ext uri="{909E8E84-426E-40DD-AFC4-6F175D3DCCD1}">
                <a14:hiddenFill xmlns:a14="http://schemas.microsoft.com/office/drawing/2010/main">
                  <a:noFill/>
                </a14:hiddenFill>
              </a:ext>
            </a:extLst>
          </p:spPr>
        </p:cxnSp>
        <p:sp>
          <p:nvSpPr>
            <p:cNvPr id="8" name="Freeform 7"/>
            <p:cNvSpPr/>
            <p:nvPr/>
          </p:nvSpPr>
          <p:spPr>
            <a:xfrm>
              <a:off x="361670" y="304997"/>
              <a:ext cx="2286026" cy="1514282"/>
            </a:xfrm>
            <a:custGeom>
              <a:avLst/>
              <a:gdLst>
                <a:gd name="connsiteX0" fmla="*/ 0 w 2581275"/>
                <a:gd name="connsiteY0" fmla="*/ 0 h 1514475"/>
                <a:gd name="connsiteX1" fmla="*/ 723900 w 2581275"/>
                <a:gd name="connsiteY1" fmla="*/ 1143000 h 1514475"/>
                <a:gd name="connsiteX2" fmla="*/ 2581275 w 2581275"/>
                <a:gd name="connsiteY2" fmla="*/ 1514475 h 1514475"/>
                <a:gd name="connsiteX3" fmla="*/ 2581275 w 2581275"/>
                <a:gd name="connsiteY3" fmla="*/ 1514475 h 1514475"/>
              </a:gdLst>
              <a:ahLst/>
              <a:cxnLst>
                <a:cxn ang="0">
                  <a:pos x="connsiteX0" y="connsiteY0"/>
                </a:cxn>
                <a:cxn ang="0">
                  <a:pos x="connsiteX1" y="connsiteY1"/>
                </a:cxn>
                <a:cxn ang="0">
                  <a:pos x="connsiteX2" y="connsiteY2"/>
                </a:cxn>
                <a:cxn ang="0">
                  <a:pos x="connsiteX3" y="connsiteY3"/>
                </a:cxn>
              </a:cxnLst>
              <a:rect l="l" t="t" r="r" b="b"/>
              <a:pathLst>
                <a:path w="2581275" h="1514475">
                  <a:moveTo>
                    <a:pt x="0" y="0"/>
                  </a:moveTo>
                  <a:cubicBezTo>
                    <a:pt x="146844" y="445294"/>
                    <a:pt x="293688" y="890588"/>
                    <a:pt x="723900" y="1143000"/>
                  </a:cubicBezTo>
                  <a:cubicBezTo>
                    <a:pt x="1154112" y="1395412"/>
                    <a:pt x="2581275" y="1514475"/>
                    <a:pt x="2581275" y="1514475"/>
                  </a:cubicBezTo>
                  <a:lnTo>
                    <a:pt x="2581275" y="1514475"/>
                  </a:lnTo>
                </a:path>
              </a:pathLst>
            </a:custGeom>
            <a:no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en-US" kern="0">
                <a:solidFill>
                  <a:sysClr val="window" lastClr="FFFFFF"/>
                </a:solidFill>
                <a:latin typeface="Calibri"/>
              </a:endParaRPr>
            </a:p>
          </p:txBody>
        </p:sp>
        <p:sp>
          <p:nvSpPr>
            <p:cNvPr id="9" name="Freeform 8"/>
            <p:cNvSpPr/>
            <p:nvPr/>
          </p:nvSpPr>
          <p:spPr>
            <a:xfrm rot="291342">
              <a:off x="76038" y="523488"/>
              <a:ext cx="2169045" cy="1694426"/>
            </a:xfrm>
            <a:custGeom>
              <a:avLst/>
              <a:gdLst>
                <a:gd name="connsiteX0" fmla="*/ 0 w 2171700"/>
                <a:gd name="connsiteY0" fmla="*/ 1600200 h 1600200"/>
                <a:gd name="connsiteX1" fmla="*/ 266700 w 2171700"/>
                <a:gd name="connsiteY1" fmla="*/ 1276350 h 1600200"/>
                <a:gd name="connsiteX2" fmla="*/ 1047750 w 2171700"/>
                <a:gd name="connsiteY2" fmla="*/ 895350 h 1600200"/>
                <a:gd name="connsiteX3" fmla="*/ 1504950 w 2171700"/>
                <a:gd name="connsiteY3" fmla="*/ 190500 h 1600200"/>
                <a:gd name="connsiteX4" fmla="*/ 2171700 w 2171700"/>
                <a:gd name="connsiteY4" fmla="*/ 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1600200">
                  <a:moveTo>
                    <a:pt x="0" y="1600200"/>
                  </a:moveTo>
                  <a:cubicBezTo>
                    <a:pt x="46037" y="1497012"/>
                    <a:pt x="92075" y="1393825"/>
                    <a:pt x="266700" y="1276350"/>
                  </a:cubicBezTo>
                  <a:cubicBezTo>
                    <a:pt x="441325" y="1158875"/>
                    <a:pt x="841375" y="1076325"/>
                    <a:pt x="1047750" y="895350"/>
                  </a:cubicBezTo>
                  <a:cubicBezTo>
                    <a:pt x="1254125" y="714375"/>
                    <a:pt x="1317625" y="339725"/>
                    <a:pt x="1504950" y="190500"/>
                  </a:cubicBezTo>
                  <a:cubicBezTo>
                    <a:pt x="1692275" y="41275"/>
                    <a:pt x="1931987" y="20637"/>
                    <a:pt x="2171700" y="0"/>
                  </a:cubicBezTo>
                </a:path>
              </a:pathLst>
            </a:custGeom>
            <a:noFill/>
            <a:ln w="25400" cap="flat" cmpd="sng" algn="ctr">
              <a:solidFill>
                <a:srgbClr val="4F81BD">
                  <a:shade val="50000"/>
                </a:srgbClr>
              </a:solidFill>
              <a:prstDash val="solid"/>
            </a:ln>
            <a:effectLst/>
          </p:spPr>
          <p:txBody>
            <a:bodyPr anchor="ctr"/>
            <a:lstStyle/>
            <a:p>
              <a:pPr eaLnBrk="1" fontAlgn="auto" hangingPunct="1">
                <a:spcBef>
                  <a:spcPts val="0"/>
                </a:spcBef>
                <a:spcAft>
                  <a:spcPts val="0"/>
                </a:spcAft>
                <a:defRPr/>
              </a:pPr>
              <a:endParaRPr lang="en-US" kern="0">
                <a:solidFill>
                  <a:sysClr val="window" lastClr="FFFFFF"/>
                </a:solidFill>
                <a:latin typeface="Calibri"/>
              </a:endParaRPr>
            </a:p>
          </p:txBody>
        </p:sp>
        <p:sp>
          <p:nvSpPr>
            <p:cNvPr id="10" name="Text Box 2"/>
            <p:cNvSpPr txBox="1">
              <a:spLocks noChangeArrowheads="1"/>
            </p:cNvSpPr>
            <p:nvPr/>
          </p:nvSpPr>
          <p:spPr bwMode="auto">
            <a:xfrm>
              <a:off x="2381562" y="486032"/>
              <a:ext cx="780856" cy="275567"/>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200" kern="0">
                  <a:solidFill>
                    <a:sysClr val="windowText" lastClr="000000"/>
                  </a:solidFill>
                  <a:latin typeface="Times New Roman" panose="02020603050405020304" pitchFamily="18" charset="0"/>
                  <a:ea typeface="Calibri" panose="020F0502020204030204" pitchFamily="34" charset="0"/>
                </a:rPr>
                <a:t>LHS (23)</a:t>
              </a:r>
            </a:p>
          </p:txBody>
        </p:sp>
        <p:sp>
          <p:nvSpPr>
            <p:cNvPr id="11" name="Text Box 2"/>
            <p:cNvSpPr txBox="1">
              <a:spLocks noChangeArrowheads="1"/>
            </p:cNvSpPr>
            <p:nvPr/>
          </p:nvSpPr>
          <p:spPr bwMode="auto">
            <a:xfrm>
              <a:off x="2667194" y="1695318"/>
              <a:ext cx="780856" cy="276459"/>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sz="1200" kern="0">
                  <a:solidFill>
                    <a:sysClr val="windowText" lastClr="000000"/>
                  </a:solidFill>
                  <a:latin typeface="Times New Roman" panose="02020603050405020304" pitchFamily="18" charset="0"/>
                  <a:ea typeface="Calibri" panose="020F0502020204030204" pitchFamily="34" charset="0"/>
                </a:rPr>
                <a:t>RHS (23)</a:t>
              </a:r>
            </a:p>
          </p:txBody>
        </p:sp>
        <p:cxnSp>
          <p:nvCxnSpPr>
            <p:cNvPr id="23563" name="Straight Connector 11"/>
            <p:cNvCxnSpPr>
              <a:cxnSpLocks noChangeShapeType="1"/>
            </p:cNvCxnSpPr>
            <p:nvPr/>
          </p:nvCxnSpPr>
          <p:spPr bwMode="auto">
            <a:xfrm>
              <a:off x="1076325" y="1504950"/>
              <a:ext cx="0" cy="638175"/>
            </a:xfrm>
            <a:prstGeom prst="line">
              <a:avLst/>
            </a:prstGeom>
            <a:noFill/>
            <a:ln w="25400" algn="ctr">
              <a:solidFill>
                <a:srgbClr val="4A7EBB"/>
              </a:solidFill>
              <a:round/>
              <a:headEnd/>
              <a:tailEnd/>
            </a:ln>
            <a:extLst>
              <a:ext uri="{909E8E84-426E-40DD-AFC4-6F175D3DCCD1}">
                <a14:hiddenFill xmlns:a14="http://schemas.microsoft.com/office/drawing/2010/main">
                  <a:noFill/>
                </a14:hiddenFill>
              </a:ext>
            </a:extLst>
          </p:spPr>
        </p:cxnSp>
        <p:sp>
          <p:nvSpPr>
            <p:cNvPr id="13" name="Text Box 2"/>
            <p:cNvSpPr txBox="1">
              <a:spLocks noRot="1" noChangeAspect="1" noMove="1" noResize="1" noEditPoints="1" noAdjustHandles="1" noChangeArrowheads="1" noChangeShapeType="1" noTextEdit="1"/>
            </p:cNvSpPr>
            <p:nvPr/>
          </p:nvSpPr>
          <p:spPr bwMode="auto">
            <a:xfrm>
              <a:off x="952500" y="2219325"/>
              <a:ext cx="247650" cy="285750"/>
            </a:xfrm>
            <a:prstGeom prst="rect">
              <a:avLst/>
            </a:prstGeom>
            <a:blipFill rotWithShape="0">
              <a:blip r:embed="rId3" cstate="print"/>
              <a:stretch>
                <a:fillRect t="-1190" r="-3030"/>
              </a:stretch>
            </a:blipFill>
            <a:ln w="9525">
              <a:noFill/>
              <a:miter lim="800000"/>
              <a:headEnd/>
              <a:tailEnd/>
            </a:ln>
          </p:spPr>
          <p:txBody>
            <a:bodyPr/>
            <a:lstStyle/>
            <a:p>
              <a:pPr eaLnBrk="1" fontAlgn="auto" hangingPunct="1">
                <a:spcBef>
                  <a:spcPts val="0"/>
                </a:spcBef>
                <a:spcAft>
                  <a:spcPts val="0"/>
                </a:spcAft>
                <a:defRPr/>
              </a:pPr>
              <a:r>
                <a:rPr lang="en-US">
                  <a:noFill/>
                  <a:latin typeface="+mn-lt"/>
                </a:rPr>
                <a:t> </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Rot="1" noChangeAspect="1" noMove="1" noResize="1" noEditPoints="1" noAdjustHandles="1" noChangeArrowheads="1" noChangeShapeType="1" noTextEdit="1"/>
          </p:cNvSpPr>
          <p:nvPr>
            <p:ph idx="1"/>
          </p:nvPr>
        </p:nvSpPr>
        <p:spPr>
          <a:xfrm>
            <a:off x="838200" y="609600"/>
            <a:ext cx="10515600" cy="5567363"/>
          </a:xfrm>
          <a:blipFill rotWithShape="0">
            <a:blip r:embed="rId2" cstate="print"/>
            <a:stretch>
              <a:fillRect l="-1217" t="-2629" r="-1159"/>
            </a:stretch>
          </a:blipFill>
          <a:extLst/>
        </p:spPr>
        <p:txBody>
          <a:bodyPr rtlCol="0">
            <a:normAutofit/>
          </a:bodyPr>
          <a:lstStyle/>
          <a:p>
            <a:pPr eaLnBrk="1" fontAlgn="auto" hangingPunct="1">
              <a:spcAft>
                <a:spcPts val="0"/>
              </a:spcAft>
              <a:defRPr/>
            </a:pPr>
            <a:r>
              <a:rPr lang="en-US">
                <a:noFill/>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Rot="1" noChangeAspect="1" noMove="1" noResize="1" noEditPoints="1" noAdjustHandles="1" noChangeArrowheads="1" noChangeShapeType="1" noTextEdit="1"/>
          </p:cNvSpPr>
          <p:nvPr>
            <p:ph idx="1"/>
          </p:nvPr>
        </p:nvSpPr>
        <p:spPr>
          <a:xfrm>
            <a:off x="426720" y="316992"/>
            <a:ext cx="10927080" cy="6278880"/>
          </a:xfrm>
          <a:blipFill rotWithShape="1">
            <a:blip r:embed="rId2" cstate="print"/>
            <a:stretch>
              <a:fillRect l="-948" r="-1004" b="-1553"/>
            </a:stretch>
          </a:blipFill>
          <a:extLst/>
        </p:spPr>
        <p:txBody>
          <a:bodyPr rtlCol="0">
            <a:normAutofit/>
          </a:bodyPr>
          <a:lstStyle/>
          <a:p>
            <a:pPr eaLnBrk="1" fontAlgn="auto" hangingPunct="1">
              <a:spcAft>
                <a:spcPts val="0"/>
              </a:spcAft>
              <a:defRPr/>
            </a:pPr>
            <a:r>
              <a:rPr lang="en-US">
                <a:no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38200" y="365125"/>
            <a:ext cx="10515600" cy="1304925"/>
          </a:xfrm>
        </p:spPr>
        <p:txBody>
          <a:bodyPr/>
          <a:lstStyle/>
          <a:p>
            <a:pPr algn="ctr" eaLnBrk="1" hangingPunct="1"/>
            <a:r>
              <a:rPr lang="en-US" altLang="en-US" sz="4000" b="1" smtClean="0">
                <a:latin typeface="Times New Roman" panose="02020603050405020304" pitchFamily="18" charset="0"/>
                <a:cs typeface="Times New Roman" panose="02020603050405020304" pitchFamily="18" charset="0"/>
              </a:rPr>
              <a:t>Indian Literature</a:t>
            </a:r>
          </a:p>
        </p:txBody>
      </p:sp>
      <p:sp>
        <p:nvSpPr>
          <p:cNvPr id="5123" name="Content Placeholder 2"/>
          <p:cNvSpPr>
            <a:spLocks noGrp="1"/>
          </p:cNvSpPr>
          <p:nvPr>
            <p:ph idx="1"/>
          </p:nvPr>
        </p:nvSpPr>
        <p:spPr>
          <a:xfrm>
            <a:off x="838200" y="1584325"/>
            <a:ext cx="10515600" cy="5084763"/>
          </a:xfrm>
        </p:spPr>
        <p:txBody>
          <a:bodyPr/>
          <a:lstStyle/>
          <a:p>
            <a:pPr marL="0" indent="0" algn="just" eaLnBrk="1" hangingPunct="1">
              <a:lnSpc>
                <a:spcPct val="150000"/>
              </a:lnSpc>
              <a:spcBef>
                <a:spcPct val="0"/>
              </a:spcBef>
              <a:buFont typeface="Arial" panose="020B0604020202020204" pitchFamily="34" charset="0"/>
              <a:buNone/>
            </a:pPr>
            <a:r>
              <a:rPr lang="en-US" altLang="en-US" b="1" dirty="0" err="1" smtClean="0">
                <a:latin typeface="Times New Roman" panose="02020603050405020304" pitchFamily="18" charset="0"/>
                <a:cs typeface="Times New Roman" panose="02020603050405020304" pitchFamily="18" charset="0"/>
              </a:rPr>
              <a:t>Pattnaik</a:t>
            </a:r>
            <a:r>
              <a:rPr lang="en-US" altLang="en-US" b="1" dirty="0" smtClean="0">
                <a:latin typeface="Times New Roman" panose="02020603050405020304" pitchFamily="18" charset="0"/>
                <a:cs typeface="Times New Roman" panose="02020603050405020304" pitchFamily="18" charset="0"/>
              </a:rPr>
              <a:t> (2007), Deaton and </a:t>
            </a:r>
            <a:r>
              <a:rPr lang="en-US" altLang="en-US" b="1" dirty="0" err="1" smtClean="0">
                <a:latin typeface="Times New Roman" panose="02020603050405020304" pitchFamily="18" charset="0"/>
                <a:cs typeface="Times New Roman" panose="02020603050405020304" pitchFamily="18" charset="0"/>
              </a:rPr>
              <a:t>Drèze</a:t>
            </a:r>
            <a:r>
              <a:rPr lang="en-US" altLang="en-US" b="1" dirty="0" smtClean="0">
                <a:latin typeface="Times New Roman" panose="02020603050405020304" pitchFamily="18" charset="0"/>
                <a:cs typeface="Times New Roman" panose="02020603050405020304" pitchFamily="18" charset="0"/>
              </a:rPr>
              <a:t> (2009), Economic Survey (2011),</a:t>
            </a:r>
          </a:p>
          <a:p>
            <a:pPr marL="0" indent="0" algn="just" eaLnBrk="1" hangingPunct="1">
              <a:lnSpc>
                <a:spcPct val="150000"/>
              </a:lnSpc>
              <a:spcBef>
                <a:spcPct val="0"/>
              </a:spcBef>
              <a:buFont typeface="Arial" panose="020B0604020202020204" pitchFamily="34" charset="0"/>
              <a:buNone/>
            </a:pPr>
            <a:r>
              <a:rPr lang="en-US" altLang="en-US" b="1" dirty="0" err="1" smtClean="0">
                <a:latin typeface="Times New Roman" panose="02020603050405020304" pitchFamily="18" charset="0"/>
                <a:cs typeface="Times New Roman" panose="02020603050405020304" pitchFamily="18" charset="0"/>
              </a:rPr>
              <a:t>Radhakrishna</a:t>
            </a:r>
            <a:r>
              <a:rPr lang="en-US" altLang="en-US" b="1" dirty="0" smtClean="0">
                <a:latin typeface="Times New Roman" panose="02020603050405020304" pitchFamily="18" charset="0"/>
                <a:cs typeface="Times New Roman" panose="02020603050405020304" pitchFamily="18" charset="0"/>
              </a:rPr>
              <a:t> and Ravi (2004), Griffiths (2001), Svedberg (2008)</a:t>
            </a:r>
          </a:p>
          <a:p>
            <a:pPr marL="0" indent="0" algn="just" eaLnBrk="1" hangingPunct="1">
              <a:lnSpc>
                <a:spcPct val="100000"/>
              </a:lnSpc>
              <a:spcBef>
                <a:spcPct val="0"/>
              </a:spcBef>
              <a:buFont typeface="Arial" panose="020B0604020202020204" pitchFamily="34" charset="0"/>
              <a:buNone/>
            </a:pPr>
            <a:endParaRPr lang="en-US" altLang="en-US" b="1" dirty="0" smtClean="0">
              <a:latin typeface="Times New Roman" panose="02020603050405020304" pitchFamily="18" charset="0"/>
              <a:cs typeface="Times New Roman" panose="02020603050405020304" pitchFamily="18" charset="0"/>
            </a:endParaRPr>
          </a:p>
          <a:p>
            <a:pPr marL="0" indent="0" algn="just" eaLnBrk="1" hangingPunct="1">
              <a:lnSpc>
                <a:spcPct val="150000"/>
              </a:lnSpc>
              <a:spcBef>
                <a:spcPct val="0"/>
              </a:spcBef>
              <a:buFont typeface="Arial" panose="020B0604020202020204" pitchFamily="34" charset="0"/>
              <a:buNone/>
            </a:pPr>
            <a:r>
              <a:rPr lang="en-US" altLang="en-US" b="1" dirty="0" smtClean="0">
                <a:latin typeface="Times New Roman" panose="02020603050405020304" pitchFamily="18" charset="0"/>
                <a:cs typeface="Times New Roman" panose="02020603050405020304" pitchFamily="18" charset="0"/>
              </a:rPr>
              <a:t>First two papers          on measures</a:t>
            </a:r>
          </a:p>
          <a:p>
            <a:pPr marL="0" indent="0" algn="just" eaLnBrk="1" hangingPunct="1">
              <a:lnSpc>
                <a:spcPct val="150000"/>
              </a:lnSpc>
              <a:spcBef>
                <a:spcPct val="0"/>
              </a:spcBef>
              <a:buFont typeface="Arial" panose="020B0604020202020204" pitchFamily="34" charset="0"/>
              <a:buNone/>
            </a:pPr>
            <a:r>
              <a:rPr lang="en-US" altLang="en-US" b="1" dirty="0" smtClean="0">
                <a:latin typeface="Times New Roman" panose="02020603050405020304" pitchFamily="18" charset="0"/>
                <a:cs typeface="Times New Roman" panose="02020603050405020304" pitchFamily="18" charset="0"/>
              </a:rPr>
              <a:t>Economic survey (2011)          Growth Problem</a:t>
            </a:r>
          </a:p>
          <a:p>
            <a:pPr marL="0" indent="0" algn="just" eaLnBrk="1" hangingPunct="1">
              <a:lnSpc>
                <a:spcPct val="150000"/>
              </a:lnSpc>
              <a:spcBef>
                <a:spcPct val="0"/>
              </a:spcBef>
              <a:buFont typeface="Arial" panose="020B0604020202020204" pitchFamily="34" charset="0"/>
              <a:buNone/>
            </a:pPr>
            <a:r>
              <a:rPr lang="en-US" altLang="en-US" b="1" dirty="0" smtClean="0">
                <a:latin typeface="Times New Roman" panose="02020603050405020304" pitchFamily="18" charset="0"/>
                <a:cs typeface="Times New Roman" panose="02020603050405020304" pitchFamily="18" charset="0"/>
              </a:rPr>
              <a:t>Last three papers on Nutrition Aspect       But status effect is not highlighted. </a:t>
            </a:r>
          </a:p>
        </p:txBody>
      </p:sp>
      <p:sp>
        <p:nvSpPr>
          <p:cNvPr id="4" name="Right Arrow 3"/>
          <p:cNvSpPr/>
          <p:nvPr/>
        </p:nvSpPr>
        <p:spPr>
          <a:xfrm>
            <a:off x="3486150" y="3614738"/>
            <a:ext cx="744538" cy="2555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ight Arrow 4"/>
          <p:cNvSpPr/>
          <p:nvPr/>
        </p:nvSpPr>
        <p:spPr>
          <a:xfrm>
            <a:off x="4603750" y="4227513"/>
            <a:ext cx="742950" cy="2555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Arrow 5"/>
          <p:cNvSpPr/>
          <p:nvPr/>
        </p:nvSpPr>
        <p:spPr>
          <a:xfrm>
            <a:off x="6948488" y="4876800"/>
            <a:ext cx="744537" cy="2555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838200" y="476250"/>
            <a:ext cx="10515600" cy="6192838"/>
          </a:xfrm>
        </p:spPr>
        <p:txBody>
          <a:bodyPr/>
          <a:lstStyle/>
          <a:p>
            <a:pPr marL="0" indent="0" algn="just" eaLnBrk="1" hangingPunct="1">
              <a:lnSpc>
                <a:spcPct val="150000"/>
              </a:lnSpc>
              <a:spcBef>
                <a:spcPct val="0"/>
              </a:spcBef>
              <a:buFont typeface="Arial" panose="020B0604020202020204" pitchFamily="34" charset="0"/>
              <a:buNone/>
            </a:pPr>
            <a:r>
              <a:rPr lang="en-US" altLang="en-US" b="1" smtClean="0">
                <a:latin typeface="Times New Roman" panose="02020603050405020304" pitchFamily="18" charset="0"/>
                <a:cs typeface="Times New Roman" panose="02020603050405020304" pitchFamily="18" charset="0"/>
              </a:rPr>
              <a:t>Whether status effect is quantitatively strong must be assessed first to underscore the effect of inequality on poverty. This paper bridges that gap. </a:t>
            </a:r>
          </a:p>
          <a:p>
            <a:pPr marL="0" indent="0" algn="just" eaLnBrk="1" hangingPunct="1">
              <a:lnSpc>
                <a:spcPct val="150000"/>
              </a:lnSpc>
              <a:spcBef>
                <a:spcPct val="0"/>
              </a:spcBef>
              <a:buFont typeface="Arial" panose="020B0604020202020204" pitchFamily="34" charset="0"/>
              <a:buNone/>
            </a:pPr>
            <a:endParaRPr lang="en-US" altLang="en-US" b="1" smtClean="0">
              <a:latin typeface="Times New Roman" panose="02020603050405020304" pitchFamily="18" charset="0"/>
              <a:cs typeface="Times New Roman" panose="02020603050405020304" pitchFamily="18" charset="0"/>
            </a:endParaRPr>
          </a:p>
          <a:p>
            <a:pPr marL="0" indent="0" algn="just" eaLnBrk="1" hangingPunct="1">
              <a:lnSpc>
                <a:spcPct val="150000"/>
              </a:lnSpc>
              <a:spcBef>
                <a:spcPct val="0"/>
              </a:spcBef>
              <a:buFont typeface="Arial" panose="020B0604020202020204" pitchFamily="34" charset="0"/>
              <a:buNone/>
            </a:pPr>
            <a:r>
              <a:rPr lang="en-US" altLang="en-US" b="1" smtClean="0">
                <a:latin typeface="Times New Roman" panose="02020603050405020304" pitchFamily="18" charset="0"/>
                <a:cs typeface="Times New Roman" panose="02020603050405020304" pitchFamily="18" charset="0"/>
              </a:rPr>
              <a:t>Growth          Inequality         Consumption and investment effects in different consumption classes including the poor         growth and nutritional inequality and poverty. </a:t>
            </a:r>
          </a:p>
        </p:txBody>
      </p:sp>
      <p:sp>
        <p:nvSpPr>
          <p:cNvPr id="4" name="Right Arrow 3"/>
          <p:cNvSpPr/>
          <p:nvPr/>
        </p:nvSpPr>
        <p:spPr>
          <a:xfrm>
            <a:off x="2193925" y="3352800"/>
            <a:ext cx="744538" cy="2555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ight Arrow 4"/>
          <p:cNvSpPr/>
          <p:nvPr/>
        </p:nvSpPr>
        <p:spPr>
          <a:xfrm>
            <a:off x="4816475" y="3340100"/>
            <a:ext cx="742950" cy="25717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ight Arrow 5"/>
          <p:cNvSpPr/>
          <p:nvPr/>
        </p:nvSpPr>
        <p:spPr>
          <a:xfrm>
            <a:off x="8710613" y="3992563"/>
            <a:ext cx="744537" cy="2555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altLang="en-US" sz="4000" b="1" dirty="0" smtClean="0">
                <a:latin typeface="Times New Roman" panose="02020603050405020304" pitchFamily="18" charset="0"/>
                <a:cs typeface="Times New Roman" panose="02020603050405020304" pitchFamily="18" charset="0"/>
              </a:rPr>
              <a:t>Global Literature</a:t>
            </a:r>
          </a:p>
        </p:txBody>
      </p:sp>
      <p:sp>
        <p:nvSpPr>
          <p:cNvPr id="4" name="Content Placeholder 3"/>
          <p:cNvSpPr>
            <a:spLocks noGrp="1"/>
          </p:cNvSpPr>
          <p:nvPr>
            <p:ph idx="1"/>
          </p:nvPr>
        </p:nvSpPr>
        <p:spPr/>
        <p:txBody>
          <a:bodyPr rtlCol="0">
            <a:normAutofit fontScale="85000" lnSpcReduction="20000"/>
          </a:bodyPr>
          <a:lstStyle/>
          <a:p>
            <a:pPr marL="514350" indent="-514350" algn="just" eaLnBrk="1" fontAlgn="auto" hangingPunct="1">
              <a:lnSpc>
                <a:spcPct val="150000"/>
              </a:lnSpc>
              <a:spcBef>
                <a:spcPts val="1200"/>
              </a:spcBef>
              <a:spcAft>
                <a:spcPts val="0"/>
              </a:spcAft>
              <a:buFont typeface="+mj-lt"/>
              <a:buAutoNum type="arabicPeriod"/>
              <a:defRPr/>
            </a:pPr>
            <a:r>
              <a:rPr lang="en-US" b="1" dirty="0" smtClean="0">
                <a:latin typeface="Times New Roman" pitchFamily="18" charset="0"/>
                <a:cs typeface="Times New Roman" pitchFamily="18" charset="0"/>
              </a:rPr>
              <a:t>Veblen’s idea of demonstration effect         Frank (1985), </a:t>
            </a:r>
            <a:r>
              <a:rPr lang="en-US" b="1" dirty="0" err="1" smtClean="0">
                <a:latin typeface="Times New Roman" pitchFamily="18" charset="0"/>
                <a:cs typeface="Times New Roman" pitchFamily="18" charset="0"/>
              </a:rPr>
              <a:t>Sivanathan</a:t>
            </a:r>
            <a:r>
              <a:rPr lang="en-US" b="1" dirty="0" smtClean="0">
                <a:latin typeface="Times New Roman" pitchFamily="18" charset="0"/>
                <a:cs typeface="Times New Roman" pitchFamily="18" charset="0"/>
              </a:rPr>
              <a:t> and Pettit (2010), </a:t>
            </a:r>
            <a:r>
              <a:rPr lang="en-US" b="1" dirty="0" err="1" smtClean="0">
                <a:latin typeface="Times New Roman" pitchFamily="18" charset="0"/>
                <a:cs typeface="Times New Roman" pitchFamily="18" charset="0"/>
              </a:rPr>
              <a:t>Mujcic</a:t>
            </a:r>
            <a:r>
              <a:rPr lang="en-US" b="1" dirty="0" smtClean="0">
                <a:latin typeface="Times New Roman" pitchFamily="18" charset="0"/>
                <a:cs typeface="Times New Roman" pitchFamily="18" charset="0"/>
              </a:rPr>
              <a:t> and </a:t>
            </a:r>
            <a:r>
              <a:rPr lang="en-US" b="1" dirty="0" err="1" smtClean="0">
                <a:latin typeface="Times New Roman" pitchFamily="18" charset="0"/>
                <a:cs typeface="Times New Roman" pitchFamily="18" charset="0"/>
              </a:rPr>
              <a:t>Frijters</a:t>
            </a:r>
            <a:r>
              <a:rPr lang="en-US" b="1" dirty="0" smtClean="0">
                <a:latin typeface="Times New Roman" pitchFamily="18" charset="0"/>
                <a:cs typeface="Times New Roman" pitchFamily="18" charset="0"/>
              </a:rPr>
              <a:t> (2013)       Reflections on Behavioral pattern.</a:t>
            </a:r>
          </a:p>
          <a:p>
            <a:pPr marL="514350" indent="-514350" algn="just" eaLnBrk="1" fontAlgn="auto" hangingPunct="1">
              <a:lnSpc>
                <a:spcPct val="150000"/>
              </a:lnSpc>
              <a:spcBef>
                <a:spcPts val="1200"/>
              </a:spcBef>
              <a:spcAft>
                <a:spcPts val="0"/>
              </a:spcAft>
              <a:buFont typeface="+mj-lt"/>
              <a:buAutoNum type="arabicPeriod"/>
              <a:defRPr/>
            </a:pPr>
            <a:r>
              <a:rPr lang="en-US" b="1" dirty="0" smtClean="0">
                <a:latin typeface="Times New Roman" pitchFamily="18" charset="0"/>
                <a:cs typeface="Times New Roman" pitchFamily="18" charset="0"/>
              </a:rPr>
              <a:t>Status and growth           Cole et al (1992), </a:t>
            </a:r>
            <a:r>
              <a:rPr lang="en-US" b="1" dirty="0" err="1" smtClean="0">
                <a:latin typeface="Times New Roman" pitchFamily="18" charset="0"/>
                <a:cs typeface="Times New Roman" pitchFamily="18" charset="0"/>
              </a:rPr>
              <a:t>Corneo</a:t>
            </a:r>
            <a:r>
              <a:rPr lang="en-US" b="1" dirty="0" smtClean="0">
                <a:latin typeface="Times New Roman" pitchFamily="18" charset="0"/>
                <a:cs typeface="Times New Roman" pitchFamily="18" charset="0"/>
              </a:rPr>
              <a:t> and Jean (2001). This is signaling effect. Ours is different. This comes from social-psychological factors , grounded in Experimental Psychology.</a:t>
            </a:r>
          </a:p>
          <a:p>
            <a:pPr marL="514350" indent="-514350" algn="just" eaLnBrk="1" fontAlgn="auto" hangingPunct="1">
              <a:lnSpc>
                <a:spcPct val="150000"/>
              </a:lnSpc>
              <a:spcBef>
                <a:spcPts val="1200"/>
              </a:spcBef>
              <a:spcAft>
                <a:spcPts val="0"/>
              </a:spcAft>
              <a:buFont typeface="+mj-lt"/>
              <a:buAutoNum type="arabicPeriod"/>
              <a:defRPr/>
            </a:pPr>
            <a:r>
              <a:rPr lang="en-US" b="1" dirty="0" smtClean="0">
                <a:latin typeface="Times New Roman" pitchFamily="18" charset="0"/>
                <a:cs typeface="Times New Roman" pitchFamily="18" charset="0"/>
              </a:rPr>
              <a:t>Status, Welfare and Optimal Taxation – </a:t>
            </a:r>
            <a:r>
              <a:rPr lang="en-US" b="1" dirty="0" err="1" smtClean="0">
                <a:latin typeface="Times New Roman" pitchFamily="18" charset="0"/>
                <a:cs typeface="Times New Roman" pitchFamily="18" charset="0"/>
              </a:rPr>
              <a:t>Kanbur</a:t>
            </a:r>
            <a:r>
              <a:rPr lang="en-US" b="1" dirty="0" smtClean="0">
                <a:latin typeface="Times New Roman" pitchFamily="18" charset="0"/>
                <a:cs typeface="Times New Roman" pitchFamily="18" charset="0"/>
              </a:rPr>
              <a:t> and </a:t>
            </a:r>
            <a:r>
              <a:rPr lang="en-US" b="1" dirty="0" err="1" smtClean="0">
                <a:latin typeface="Times New Roman" pitchFamily="18" charset="0"/>
                <a:cs typeface="Times New Roman" pitchFamily="18" charset="0"/>
              </a:rPr>
              <a:t>Tuomala</a:t>
            </a:r>
            <a:r>
              <a:rPr lang="en-US" b="1" dirty="0" smtClean="0">
                <a:latin typeface="Times New Roman" pitchFamily="18" charset="0"/>
                <a:cs typeface="Times New Roman" pitchFamily="18" charset="0"/>
              </a:rPr>
              <a:t> (2010), </a:t>
            </a:r>
            <a:r>
              <a:rPr lang="en-US" b="1" dirty="0" err="1" smtClean="0">
                <a:latin typeface="Times New Roman" pitchFamily="18" charset="0"/>
                <a:cs typeface="Times New Roman" pitchFamily="18" charset="0"/>
              </a:rPr>
              <a:t>Beath</a:t>
            </a:r>
            <a:r>
              <a:rPr lang="en-US" b="1" dirty="0" smtClean="0">
                <a:latin typeface="Times New Roman" pitchFamily="18" charset="0"/>
                <a:cs typeface="Times New Roman" pitchFamily="18" charset="0"/>
              </a:rPr>
              <a:t> and Fitzroy (2010). </a:t>
            </a:r>
          </a:p>
        </p:txBody>
      </p:sp>
      <p:sp>
        <p:nvSpPr>
          <p:cNvPr id="5" name="Right Arrow 4"/>
          <p:cNvSpPr/>
          <p:nvPr/>
        </p:nvSpPr>
        <p:spPr>
          <a:xfrm>
            <a:off x="6477427" y="2000606"/>
            <a:ext cx="742950" cy="2555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ight Arrow 6"/>
          <p:cNvSpPr/>
          <p:nvPr/>
        </p:nvSpPr>
        <p:spPr>
          <a:xfrm>
            <a:off x="3991022" y="3582183"/>
            <a:ext cx="742950" cy="25558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ight Arrow 7"/>
          <p:cNvSpPr/>
          <p:nvPr/>
        </p:nvSpPr>
        <p:spPr>
          <a:xfrm>
            <a:off x="7002273" y="2540047"/>
            <a:ext cx="742950" cy="2555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3"/>
          <p:cNvSpPr>
            <a:spLocks noGrp="1"/>
          </p:cNvSpPr>
          <p:nvPr>
            <p:ph idx="1"/>
          </p:nvPr>
        </p:nvSpPr>
        <p:spPr>
          <a:xfrm>
            <a:off x="838200" y="560388"/>
            <a:ext cx="10515600" cy="5616575"/>
          </a:xfrm>
        </p:spPr>
        <p:txBody>
          <a:bodyPr/>
          <a:lstStyle/>
          <a:p>
            <a:pPr marL="0" indent="0" algn="ctr" eaLnBrk="1" hangingPunct="1">
              <a:lnSpc>
                <a:spcPct val="150000"/>
              </a:lnSpc>
              <a:buFont typeface="Arial" panose="020B0604020202020204" pitchFamily="34" charset="0"/>
              <a:buNone/>
            </a:pPr>
            <a:r>
              <a:rPr lang="en-US" altLang="en-US" b="1" dirty="0" smtClean="0">
                <a:latin typeface="Times New Roman" panose="02020603050405020304" pitchFamily="18" charset="0"/>
                <a:cs typeface="Times New Roman" panose="02020603050405020304" pitchFamily="18" charset="0"/>
              </a:rPr>
              <a:t>Status, Poverty Trap and Risk </a:t>
            </a:r>
            <a:r>
              <a:rPr lang="en-US" altLang="en-US" b="1" dirty="0" err="1" smtClean="0">
                <a:latin typeface="Times New Roman" panose="02020603050405020304" pitchFamily="18" charset="0"/>
                <a:cs typeface="Times New Roman" panose="02020603050405020304" pitchFamily="18" charset="0"/>
              </a:rPr>
              <a:t>Behaviour</a:t>
            </a:r>
            <a:r>
              <a:rPr lang="en-US" altLang="en-US" b="1" dirty="0" smtClean="0">
                <a:latin typeface="Times New Roman" panose="02020603050405020304" pitchFamily="18" charset="0"/>
                <a:cs typeface="Times New Roman" panose="02020603050405020304" pitchFamily="18" charset="0"/>
              </a:rPr>
              <a:t> </a:t>
            </a:r>
          </a:p>
          <a:p>
            <a:pPr marL="0" indent="0" algn="just" eaLnBrk="1" hangingPunct="1">
              <a:lnSpc>
                <a:spcPct val="150000"/>
              </a:lnSpc>
              <a:buFont typeface="Arial" panose="020B0604020202020204" pitchFamily="34" charset="0"/>
              <a:buNone/>
            </a:pPr>
            <a:r>
              <a:rPr lang="en-US" altLang="en-US" b="1" dirty="0" err="1" smtClean="0">
                <a:latin typeface="Times New Roman" panose="02020603050405020304" pitchFamily="18" charset="0"/>
                <a:cs typeface="Times New Roman" panose="02020603050405020304" pitchFamily="18" charset="0"/>
              </a:rPr>
              <a:t>Moav</a:t>
            </a:r>
            <a:r>
              <a:rPr lang="en-US" altLang="en-US" b="1" dirty="0" smtClean="0">
                <a:latin typeface="Times New Roman" panose="02020603050405020304" pitchFamily="18" charset="0"/>
                <a:cs typeface="Times New Roman" panose="02020603050405020304" pitchFamily="18" charset="0"/>
              </a:rPr>
              <a:t> and </a:t>
            </a:r>
            <a:r>
              <a:rPr lang="en-US" altLang="en-US" b="1" dirty="0" err="1" smtClean="0">
                <a:latin typeface="Times New Roman" panose="02020603050405020304" pitchFamily="18" charset="0"/>
                <a:cs typeface="Times New Roman" panose="02020603050405020304" pitchFamily="18" charset="0"/>
              </a:rPr>
              <a:t>Neeman</a:t>
            </a:r>
            <a:r>
              <a:rPr lang="en-US" altLang="en-US" b="1" dirty="0" smtClean="0">
                <a:latin typeface="Times New Roman" panose="02020603050405020304" pitchFamily="18" charset="0"/>
                <a:cs typeface="Times New Roman" panose="02020603050405020304" pitchFamily="18" charset="0"/>
              </a:rPr>
              <a:t> (2012), Robson (1992), Robson and Ray (2012), etc. </a:t>
            </a:r>
          </a:p>
          <a:p>
            <a:pPr marL="0" indent="0" algn="just" eaLnBrk="1" hangingPunct="1">
              <a:lnSpc>
                <a:spcPct val="150000"/>
              </a:lnSpc>
              <a:buFont typeface="Arial" panose="020B0604020202020204" pitchFamily="34" charset="0"/>
              <a:buNone/>
            </a:pPr>
            <a:r>
              <a:rPr lang="en-US" altLang="en-US" b="1" dirty="0" smtClean="0">
                <a:latin typeface="Times New Roman" panose="02020603050405020304" pitchFamily="18" charset="0"/>
                <a:cs typeface="Times New Roman" panose="02020603050405020304" pitchFamily="18" charset="0"/>
              </a:rPr>
              <a:t>Theoretical work so far has not looked at how status effect can impact on nutritional measures of poverty and how concern for social status may improve growth but at the same time may encourage malnutrition. Also how to represent the idea in a clean and simple mathematical structure.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98525" y="133350"/>
            <a:ext cx="10515600" cy="903288"/>
          </a:xfrm>
        </p:spPr>
        <p:txBody>
          <a:bodyPr/>
          <a:lstStyle/>
          <a:p>
            <a:pPr algn="ctr" eaLnBrk="1" hangingPunct="1"/>
            <a:r>
              <a:rPr lang="en-US" altLang="en-US" sz="4000" b="1" smtClean="0">
                <a:latin typeface="Times New Roman" panose="02020603050405020304" pitchFamily="18" charset="0"/>
                <a:cs typeface="Times New Roman" panose="02020603050405020304" pitchFamily="18" charset="0"/>
              </a:rPr>
              <a:t>Static Model</a:t>
            </a:r>
          </a:p>
        </p:txBody>
      </p:sp>
      <p:sp>
        <p:nvSpPr>
          <p:cNvPr id="3" name="Content Placeholder 2"/>
          <p:cNvSpPr>
            <a:spLocks noGrp="1" noRot="1" noChangeAspect="1" noMove="1" noResize="1" noEditPoints="1" noAdjustHandles="1" noChangeArrowheads="1" noChangeShapeType="1" noTextEdit="1"/>
          </p:cNvSpPr>
          <p:nvPr>
            <p:ph idx="1"/>
          </p:nvPr>
        </p:nvSpPr>
        <p:spPr>
          <a:xfrm>
            <a:off x="838200" y="1316736"/>
            <a:ext cx="10515600" cy="5437631"/>
          </a:xfrm>
          <a:blipFill rotWithShape="1">
            <a:blip r:embed="rId2" cstate="print"/>
            <a:stretch>
              <a:fillRect l="-928" t="-1570"/>
            </a:stretch>
          </a:blipFill>
          <a:extLst/>
        </p:spPr>
        <p:txBody>
          <a:bodyPr rtlCol="0">
            <a:normAutofit/>
          </a:bodyPr>
          <a:lstStyle/>
          <a:p>
            <a:pPr eaLnBrk="1" fontAlgn="auto" hangingPunct="1">
              <a:spcAft>
                <a:spcPts val="0"/>
              </a:spcAft>
              <a:defRPr/>
            </a:pPr>
            <a:r>
              <a:rPr lang="en-US">
                <a:no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838200" y="365125"/>
            <a:ext cx="10515600" cy="452438"/>
          </a:xfrm>
        </p:spPr>
        <p:txBody>
          <a:bodyPr/>
          <a:lstStyle/>
          <a:p>
            <a:pPr algn="ctr" eaLnBrk="1" hangingPunct="1"/>
            <a:r>
              <a:rPr lang="en-US" altLang="en-US" sz="3000" b="1" smtClean="0">
                <a:latin typeface="Times New Roman" panose="02020603050405020304" pitchFamily="18" charset="0"/>
                <a:cs typeface="Times New Roman" panose="02020603050405020304" pitchFamily="18" charset="0"/>
              </a:rPr>
              <a:t>Figure - 1</a:t>
            </a:r>
          </a:p>
        </p:txBody>
      </p:sp>
      <p:pic>
        <p:nvPicPr>
          <p:cNvPr id="10243" name="Content Placeholder 7"/>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44738" y="963613"/>
            <a:ext cx="7502525" cy="52133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85800" y="500063"/>
            <a:ext cx="10815638" cy="597217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1239</TotalTime>
  <Words>373</Words>
  <Application>Microsoft Office PowerPoint</Application>
  <PresentationFormat>Widescreen</PresentationFormat>
  <Paragraphs>66</Paragraphs>
  <Slides>23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Calibri Light</vt:lpstr>
      <vt:lpstr>Tahoma</vt:lpstr>
      <vt:lpstr>Times New Roman</vt:lpstr>
      <vt:lpstr>Office Theme</vt:lpstr>
      <vt:lpstr>Document</vt:lpstr>
      <vt:lpstr>Lecture – 4  Behavioral Complexities Status Factor</vt:lpstr>
      <vt:lpstr>Major Motivation</vt:lpstr>
      <vt:lpstr>Indian Literature</vt:lpstr>
      <vt:lpstr>PowerPoint Presentation</vt:lpstr>
      <vt:lpstr>Global Literature</vt:lpstr>
      <vt:lpstr>PowerPoint Presentation</vt:lpstr>
      <vt:lpstr>Static Model</vt:lpstr>
      <vt:lpstr>Figure - 1</vt:lpstr>
      <vt:lpstr>PowerPoint Presentation</vt:lpstr>
      <vt:lpstr>PowerPoint Presentation</vt:lpstr>
      <vt:lpstr>PowerPoint Presentation</vt:lpstr>
      <vt:lpstr>PowerPoint Presentation</vt:lpstr>
      <vt:lpstr>Dynamic Model – Growth with Malnutrition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Constraint, Fragmentation and Inter-Firm Transactions    Sugata Marjit Centre for Studies in Social Sciences, Calcutta India</dc:title>
  <dc:creator>Koushik</dc:creator>
  <cp:lastModifiedBy>VISITOR2</cp:lastModifiedBy>
  <cp:revision>256</cp:revision>
  <cp:lastPrinted>2013-06-17T07:47:03Z</cp:lastPrinted>
  <dcterms:created xsi:type="dcterms:W3CDTF">2013-06-04T05:43:51Z</dcterms:created>
  <dcterms:modified xsi:type="dcterms:W3CDTF">2017-06-09T10:48:25Z</dcterms:modified>
</cp:coreProperties>
</file>