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1" r:id="rId3"/>
    <p:sldId id="262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9.png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3.png"/><Relationship Id="rId7" Type="http://schemas.openxmlformats.org/officeDocument/2006/relationships/image" Target="../media/image10.png"/><Relationship Id="rId12" Type="http://schemas.openxmlformats.org/officeDocument/2006/relationships/image" Target="../media/image1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11" Type="http://schemas.openxmlformats.org/officeDocument/2006/relationships/image" Target="../media/image14.png"/><Relationship Id="rId5" Type="http://schemas.openxmlformats.org/officeDocument/2006/relationships/image" Target="../media/image6.png"/><Relationship Id="rId10" Type="http://schemas.openxmlformats.org/officeDocument/2006/relationships/image" Target="../media/image13.png"/><Relationship Id="rId4" Type="http://schemas.openxmlformats.org/officeDocument/2006/relationships/image" Target="../media/image4.png"/><Relationship Id="rId9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itle 2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b="1" dirty="0" smtClean="0"/>
              <a:t>International Trade, Migration and Unemployment – The Role of Informal Sector</a:t>
            </a:r>
            <a:br>
              <a:rPr lang="en-US" sz="2000" b="1" dirty="0" smtClean="0"/>
            </a:br>
            <a:r>
              <a:rPr lang="en-US" sz="2000" b="1" dirty="0" smtClean="0"/>
              <a:t>Ref. </a:t>
            </a:r>
            <a:r>
              <a:rPr lang="en-US" sz="2000" b="1" dirty="0" err="1" smtClean="0"/>
              <a:t>Marjit</a:t>
            </a:r>
            <a:r>
              <a:rPr lang="en-US" sz="2000" b="1" dirty="0" smtClean="0"/>
              <a:t> and Mandal (2016) –Economics and </a:t>
            </a:r>
            <a:r>
              <a:rPr lang="en-US" sz="2000" b="1" smtClean="0"/>
              <a:t>Politics, 28(1) 7-22</a:t>
            </a:r>
            <a:endParaRPr lang="en-IN" sz="2000" b="1" dirty="0"/>
          </a:p>
        </p:txBody>
      </p:sp>
      <p:sp>
        <p:nvSpPr>
          <p:cNvPr id="28" name="Content Placeholder 27"/>
          <p:cNvSpPr>
            <a:spLocks noGrp="1"/>
          </p:cNvSpPr>
          <p:nvPr>
            <p:ph idx="1"/>
          </p:nvPr>
        </p:nvSpPr>
        <p:spPr>
          <a:xfrm>
            <a:off x="304800" y="1600200"/>
            <a:ext cx="8610600" cy="5029200"/>
          </a:xfrm>
        </p:spPr>
        <p:txBody>
          <a:bodyPr>
            <a:normAutofit fontScale="62500" lnSpcReduction="20000"/>
          </a:bodyPr>
          <a:lstStyle/>
          <a:p>
            <a:r>
              <a:rPr lang="en-US" sz="3400" b="1" i="1" u="sng" dirty="0" smtClean="0"/>
              <a:t>No Informal Sector</a:t>
            </a:r>
            <a:r>
              <a:rPr lang="en-US" sz="3400" i="1" dirty="0" smtClean="0"/>
              <a:t>		</a:t>
            </a:r>
          </a:p>
          <a:p>
            <a:endParaRPr lang="en-US" i="1" dirty="0" smtClean="0"/>
          </a:p>
          <a:p>
            <a:endParaRPr lang="en-US" i="1" dirty="0" smtClean="0"/>
          </a:p>
          <a:p>
            <a:endParaRPr lang="en-US" i="1" dirty="0" smtClean="0"/>
          </a:p>
          <a:p>
            <a:endParaRPr lang="en-US" i="1" dirty="0" smtClean="0"/>
          </a:p>
          <a:p>
            <a:endParaRPr lang="en-US" i="1" dirty="0" smtClean="0"/>
          </a:p>
          <a:p>
            <a:endParaRPr lang="en-US" i="1" dirty="0" smtClean="0"/>
          </a:p>
          <a:p>
            <a:endParaRPr lang="en-US" i="1" dirty="0" smtClean="0"/>
          </a:p>
          <a:p>
            <a:endParaRPr lang="en-US" i="1" dirty="0" smtClean="0"/>
          </a:p>
          <a:p>
            <a:endParaRPr lang="en-US" i="1" dirty="0" smtClean="0"/>
          </a:p>
          <a:p>
            <a:endParaRPr lang="en-US" sz="3400" i="1" dirty="0" smtClean="0"/>
          </a:p>
          <a:p>
            <a:r>
              <a:rPr lang="en-US" sz="3800" i="1" dirty="0" smtClean="0"/>
              <a:t>Reduction in t reduces r . Consequent upon a decrease in r,  </a:t>
            </a:r>
            <a:r>
              <a:rPr lang="en-US" sz="3800" i="1" dirty="0" err="1" smtClean="0"/>
              <a:t>akx</a:t>
            </a:r>
            <a:r>
              <a:rPr lang="en-US" sz="3800" i="1" dirty="0" smtClean="0"/>
              <a:t>   must go up and hence X must shrink. This will release L and they will rush to A pushing down W. </a:t>
            </a:r>
            <a:r>
              <a:rPr lang="en-US" sz="3800" b="1" i="1" dirty="0" smtClean="0"/>
              <a:t>Therefore,  U will increase. </a:t>
            </a:r>
            <a:endParaRPr lang="en-IN" sz="3800" dirty="0" smtClean="0"/>
          </a:p>
          <a:p>
            <a:pPr>
              <a:buNone/>
            </a:pPr>
            <a:r>
              <a:rPr lang="en-US" i="1" dirty="0" smtClean="0"/>
              <a:t>	</a:t>
            </a:r>
            <a:endParaRPr lang="en-IN" dirty="0"/>
          </a:p>
        </p:txBody>
      </p:sp>
      <p:sp>
        <p:nvSpPr>
          <p:cNvPr id="16395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pic>
        <p:nvPicPr>
          <p:cNvPr id="16394" name="Picture 10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9600" y="2362200"/>
            <a:ext cx="2791326" cy="304800"/>
          </a:xfrm>
          <a:prstGeom prst="rect">
            <a:avLst/>
          </a:prstGeom>
          <a:noFill/>
        </p:spPr>
      </p:pic>
      <p:sp>
        <p:nvSpPr>
          <p:cNvPr id="16397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sp>
        <p:nvSpPr>
          <p:cNvPr id="16399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pic>
        <p:nvPicPr>
          <p:cNvPr id="16398" name="Picture 1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3400" y="3429000"/>
            <a:ext cx="2514600" cy="376200"/>
          </a:xfrm>
          <a:prstGeom prst="rect">
            <a:avLst/>
          </a:prstGeom>
          <a:noFill/>
        </p:spPr>
      </p:pic>
      <p:sp>
        <p:nvSpPr>
          <p:cNvPr id="16401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pic>
        <p:nvPicPr>
          <p:cNvPr id="16400" name="Picture 16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34000" y="2133601"/>
            <a:ext cx="1414379" cy="304800"/>
          </a:xfrm>
          <a:prstGeom prst="rect">
            <a:avLst/>
          </a:prstGeom>
          <a:noFill/>
        </p:spPr>
      </p:pic>
      <p:sp>
        <p:nvSpPr>
          <p:cNvPr id="16402" name="Rectangle 18"/>
          <p:cNvSpPr>
            <a:spLocks noChangeArrowheads="1"/>
          </p:cNvSpPr>
          <p:nvPr/>
        </p:nvSpPr>
        <p:spPr bwMode="auto">
          <a:xfrm>
            <a:off x="0" y="1809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Times New Roman" pitchFamily="18" charset="0"/>
                <a:cs typeface="Arial" pitchFamily="34" charset="0"/>
              </a:rPr>
              <a:t>	</a:t>
            </a: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04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pic>
        <p:nvPicPr>
          <p:cNvPr id="16403" name="Picture 19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181600" y="2667000"/>
            <a:ext cx="1915886" cy="304800"/>
          </a:xfrm>
          <a:prstGeom prst="rect">
            <a:avLst/>
          </a:prstGeom>
          <a:noFill/>
        </p:spPr>
      </p:pic>
      <p:sp>
        <p:nvSpPr>
          <p:cNvPr id="16405" name="Rectangle 21"/>
          <p:cNvSpPr>
            <a:spLocks noChangeArrowheads="1"/>
          </p:cNvSpPr>
          <p:nvPr/>
        </p:nvSpPr>
        <p:spPr bwMode="auto">
          <a:xfrm>
            <a:off x="0" y="2000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Times New Roman" pitchFamily="18" charset="0"/>
                <a:cs typeface="Arial" pitchFamily="34" charset="0"/>
              </a:rPr>
              <a:t>	</a:t>
            </a: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07" name="Rectangle 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pic>
        <p:nvPicPr>
          <p:cNvPr id="16406" name="Picture 22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181600" y="3200400"/>
            <a:ext cx="2209800" cy="467458"/>
          </a:xfrm>
          <a:prstGeom prst="rect">
            <a:avLst/>
          </a:prstGeom>
          <a:noFill/>
        </p:spPr>
      </p:pic>
      <p:sp>
        <p:nvSpPr>
          <p:cNvPr id="16409" name="Rectangle 2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pic>
        <p:nvPicPr>
          <p:cNvPr id="16408" name="Picture 24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9600" y="4038600"/>
            <a:ext cx="2209800" cy="508924"/>
          </a:xfrm>
          <a:prstGeom prst="rect">
            <a:avLst/>
          </a:prstGeom>
          <a:noFill/>
        </p:spPr>
      </p:pic>
      <p:sp>
        <p:nvSpPr>
          <p:cNvPr id="16411" name="Rectangle 2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pic>
        <p:nvPicPr>
          <p:cNvPr id="16410" name="Picture 26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33800" y="4114800"/>
            <a:ext cx="1905000" cy="415880"/>
          </a:xfrm>
          <a:prstGeom prst="rect">
            <a:avLst/>
          </a:prstGeom>
          <a:noFill/>
        </p:spPr>
      </p:pic>
      <p:sp>
        <p:nvSpPr>
          <p:cNvPr id="16412" name="Rectangle 28"/>
          <p:cNvSpPr>
            <a:spLocks noChangeArrowheads="1"/>
          </p:cNvSpPr>
          <p:nvPr/>
        </p:nvSpPr>
        <p:spPr bwMode="auto">
          <a:xfrm>
            <a:off x="0" y="2952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Meiryo" pitchFamily="34" charset="-128"/>
                <a:cs typeface="Arial" pitchFamily="34" charset="0"/>
              </a:rPr>
              <a:t>		</a:t>
            </a: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14" name="Rectangle 3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pic>
        <p:nvPicPr>
          <p:cNvPr id="16413" name="Picture 29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77000" y="3962400"/>
            <a:ext cx="1295400" cy="61361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itle 2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b="1" dirty="0" smtClean="0"/>
              <a:t>International Trade, Migration and Unemployment – The Role of Informal Sector</a:t>
            </a:r>
            <a:endParaRPr lang="en-IN" sz="2000" b="1" dirty="0"/>
          </a:p>
        </p:txBody>
      </p:sp>
      <p:sp>
        <p:nvSpPr>
          <p:cNvPr id="28" name="Content Placeholder 27"/>
          <p:cNvSpPr>
            <a:spLocks noGrp="1"/>
          </p:cNvSpPr>
          <p:nvPr>
            <p:ph idx="1"/>
          </p:nvPr>
        </p:nvSpPr>
        <p:spPr>
          <a:xfrm>
            <a:off x="304800" y="1295400"/>
            <a:ext cx="8382000" cy="5181600"/>
          </a:xfrm>
        </p:spPr>
        <p:txBody>
          <a:bodyPr>
            <a:normAutofit/>
          </a:bodyPr>
          <a:lstStyle/>
          <a:p>
            <a:r>
              <a:rPr lang="en-US" sz="2400" b="1" i="1" u="sng" dirty="0" smtClean="0"/>
              <a:t>With Informal Sector</a:t>
            </a:r>
            <a:r>
              <a:rPr lang="en-US" sz="2400" i="1" dirty="0" smtClean="0"/>
              <a:t>	</a:t>
            </a:r>
            <a:r>
              <a:rPr lang="en-US" i="1" dirty="0" smtClean="0"/>
              <a:t>	</a:t>
            </a:r>
          </a:p>
          <a:p>
            <a:endParaRPr lang="en-US" i="1" dirty="0" smtClean="0"/>
          </a:p>
          <a:p>
            <a:endParaRPr lang="en-US" i="1" dirty="0" smtClean="0"/>
          </a:p>
          <a:p>
            <a:endParaRPr lang="en-US" i="1" dirty="0" smtClean="0"/>
          </a:p>
          <a:p>
            <a:endParaRPr lang="en-US" i="1" dirty="0" smtClean="0"/>
          </a:p>
          <a:p>
            <a:endParaRPr lang="en-US" i="1" dirty="0" smtClean="0"/>
          </a:p>
          <a:p>
            <a:endParaRPr lang="en-US" sz="2400" b="1" i="1" dirty="0" smtClean="0"/>
          </a:p>
          <a:p>
            <a:r>
              <a:rPr lang="en-US" sz="2400" b="1" i="1" dirty="0" smtClean="0"/>
              <a:t>Liberal trade policy leads to a decline in the rate of unemployment irrespective of factor intensity ranking, if Y (informal sector) exists.	</a:t>
            </a:r>
            <a:r>
              <a:rPr lang="en-US" sz="2400" i="1" dirty="0" smtClean="0"/>
              <a:t>	</a:t>
            </a:r>
            <a:endParaRPr lang="en-IN" sz="2400" dirty="0"/>
          </a:p>
        </p:txBody>
      </p:sp>
      <p:sp>
        <p:nvSpPr>
          <p:cNvPr id="16395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pic>
        <p:nvPicPr>
          <p:cNvPr id="16394" name="Picture 10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9600" y="2362200"/>
            <a:ext cx="2791326" cy="304800"/>
          </a:xfrm>
          <a:prstGeom prst="rect">
            <a:avLst/>
          </a:prstGeom>
          <a:noFill/>
        </p:spPr>
      </p:pic>
      <p:sp>
        <p:nvSpPr>
          <p:cNvPr id="16397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pic>
        <p:nvPicPr>
          <p:cNvPr id="16396" name="Picture 1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9600" y="2895600"/>
            <a:ext cx="2286000" cy="378000"/>
          </a:xfrm>
          <a:prstGeom prst="rect">
            <a:avLst/>
          </a:prstGeom>
          <a:noFill/>
        </p:spPr>
      </p:pic>
      <p:sp>
        <p:nvSpPr>
          <p:cNvPr id="16399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pic>
        <p:nvPicPr>
          <p:cNvPr id="16398" name="Picture 14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3400" y="3429000"/>
            <a:ext cx="2514600" cy="376200"/>
          </a:xfrm>
          <a:prstGeom prst="rect">
            <a:avLst/>
          </a:prstGeom>
          <a:noFill/>
        </p:spPr>
      </p:pic>
      <p:sp>
        <p:nvSpPr>
          <p:cNvPr id="16401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pic>
        <p:nvPicPr>
          <p:cNvPr id="16400" name="Picture 16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34000" y="2133601"/>
            <a:ext cx="1414379" cy="304800"/>
          </a:xfrm>
          <a:prstGeom prst="rect">
            <a:avLst/>
          </a:prstGeom>
          <a:noFill/>
        </p:spPr>
      </p:pic>
      <p:sp>
        <p:nvSpPr>
          <p:cNvPr id="16402" name="Rectangle 18"/>
          <p:cNvSpPr>
            <a:spLocks noChangeArrowheads="1"/>
          </p:cNvSpPr>
          <p:nvPr/>
        </p:nvSpPr>
        <p:spPr bwMode="auto">
          <a:xfrm>
            <a:off x="0" y="1809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Times New Roman" pitchFamily="18" charset="0"/>
                <a:cs typeface="Arial" pitchFamily="34" charset="0"/>
              </a:rPr>
              <a:t>	</a:t>
            </a: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04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pic>
        <p:nvPicPr>
          <p:cNvPr id="16403" name="Picture 19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181600" y="2667000"/>
            <a:ext cx="1915886" cy="304800"/>
          </a:xfrm>
          <a:prstGeom prst="rect">
            <a:avLst/>
          </a:prstGeom>
          <a:noFill/>
        </p:spPr>
      </p:pic>
      <p:sp>
        <p:nvSpPr>
          <p:cNvPr id="16405" name="Rectangle 21"/>
          <p:cNvSpPr>
            <a:spLocks noChangeArrowheads="1"/>
          </p:cNvSpPr>
          <p:nvPr/>
        </p:nvSpPr>
        <p:spPr bwMode="auto">
          <a:xfrm>
            <a:off x="0" y="2000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Times New Roman" pitchFamily="18" charset="0"/>
                <a:cs typeface="Arial" pitchFamily="34" charset="0"/>
              </a:rPr>
              <a:t>	</a:t>
            </a: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07" name="Rectangle 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pic>
        <p:nvPicPr>
          <p:cNvPr id="16406" name="Picture 22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181600" y="3200400"/>
            <a:ext cx="2209800" cy="467458"/>
          </a:xfrm>
          <a:prstGeom prst="rect">
            <a:avLst/>
          </a:prstGeom>
          <a:noFill/>
        </p:spPr>
      </p:pic>
      <p:sp>
        <p:nvSpPr>
          <p:cNvPr id="16409" name="Rectangle 2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pic>
        <p:nvPicPr>
          <p:cNvPr id="16408" name="Picture 24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9600" y="4038600"/>
            <a:ext cx="2209800" cy="508924"/>
          </a:xfrm>
          <a:prstGeom prst="rect">
            <a:avLst/>
          </a:prstGeom>
          <a:noFill/>
        </p:spPr>
      </p:pic>
      <p:sp>
        <p:nvSpPr>
          <p:cNvPr id="16411" name="Rectangle 2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pic>
        <p:nvPicPr>
          <p:cNvPr id="16410" name="Picture 26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33800" y="4114800"/>
            <a:ext cx="1905000" cy="415880"/>
          </a:xfrm>
          <a:prstGeom prst="rect">
            <a:avLst/>
          </a:prstGeom>
          <a:noFill/>
        </p:spPr>
      </p:pic>
      <p:sp>
        <p:nvSpPr>
          <p:cNvPr id="16412" name="Rectangle 28"/>
          <p:cNvSpPr>
            <a:spLocks noChangeArrowheads="1"/>
          </p:cNvSpPr>
          <p:nvPr/>
        </p:nvSpPr>
        <p:spPr bwMode="auto">
          <a:xfrm>
            <a:off x="0" y="2952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Meiryo" pitchFamily="34" charset="-128"/>
                <a:cs typeface="Arial" pitchFamily="34" charset="0"/>
              </a:rPr>
              <a:t>		</a:t>
            </a: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14" name="Rectangle 3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pic>
        <p:nvPicPr>
          <p:cNvPr id="16413" name="Picture 29"/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705600" y="4038600"/>
            <a:ext cx="1447800" cy="685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itle 2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b="1" dirty="0" smtClean="0"/>
              <a:t>International Trade, Migration and Unemployment – The Role of Informal Sector</a:t>
            </a:r>
            <a:endParaRPr lang="en-IN" sz="2000" b="1" dirty="0"/>
          </a:p>
        </p:txBody>
      </p:sp>
      <p:sp>
        <p:nvSpPr>
          <p:cNvPr id="28" name="Content Placeholder 27"/>
          <p:cNvSpPr>
            <a:spLocks noGrp="1"/>
          </p:cNvSpPr>
          <p:nvPr>
            <p:ph idx="1"/>
          </p:nvPr>
        </p:nvSpPr>
        <p:spPr>
          <a:xfrm>
            <a:off x="304800" y="1143000"/>
            <a:ext cx="8382000" cy="5562600"/>
          </a:xfrm>
        </p:spPr>
        <p:txBody>
          <a:bodyPr>
            <a:normAutofit fontScale="85000" lnSpcReduction="20000"/>
          </a:bodyPr>
          <a:lstStyle/>
          <a:p>
            <a:r>
              <a:rPr lang="en-US" sz="2000" b="1" i="1" u="sng" dirty="0" smtClean="0"/>
              <a:t>Sequential Migration with Informal Sector</a:t>
            </a:r>
            <a:r>
              <a:rPr lang="en-US" i="1" dirty="0" smtClean="0"/>
              <a:t>		</a:t>
            </a:r>
          </a:p>
          <a:p>
            <a:endParaRPr lang="en-US" i="1" dirty="0" smtClean="0"/>
          </a:p>
          <a:p>
            <a:endParaRPr lang="en-US" i="1" dirty="0" smtClean="0"/>
          </a:p>
          <a:p>
            <a:endParaRPr lang="en-US" i="1" dirty="0" smtClean="0"/>
          </a:p>
          <a:p>
            <a:endParaRPr lang="en-US" i="1" dirty="0" smtClean="0"/>
          </a:p>
          <a:p>
            <a:endParaRPr lang="en-US" i="1" dirty="0" smtClean="0"/>
          </a:p>
          <a:p>
            <a:endParaRPr lang="en-US" sz="2400" b="1" i="1" dirty="0" smtClean="0"/>
          </a:p>
          <a:p>
            <a:endParaRPr lang="en-US" sz="2400" b="1" i="1" dirty="0" smtClean="0"/>
          </a:p>
          <a:p>
            <a:pPr>
              <a:buNone/>
            </a:pPr>
            <a:endParaRPr lang="en-US" sz="2400" b="1" i="1" dirty="0" smtClean="0"/>
          </a:p>
          <a:p>
            <a:r>
              <a:rPr lang="en-US" sz="2800" b="1" i="1" dirty="0" smtClean="0"/>
              <a:t>Even in presence of sequential migration reformatory trade policy reduces U.	</a:t>
            </a:r>
          </a:p>
          <a:p>
            <a:pPr>
              <a:buNone/>
            </a:pPr>
            <a:r>
              <a:rPr lang="en-US" sz="2400" i="1" dirty="0" smtClean="0"/>
              <a:t>	</a:t>
            </a:r>
          </a:p>
          <a:p>
            <a:r>
              <a:rPr lang="en-US" sz="2800" b="1" i="1" dirty="0" smtClean="0"/>
              <a:t>Even if there is no mobility of capital between formal and informal sector a decline in t may reduce U under reasonable condition and structure of the model.</a:t>
            </a:r>
            <a:endParaRPr lang="en-IN" sz="2800" dirty="0"/>
          </a:p>
        </p:txBody>
      </p:sp>
      <p:sp>
        <p:nvSpPr>
          <p:cNvPr id="16395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pic>
        <p:nvPicPr>
          <p:cNvPr id="16394" name="Picture 10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14400" y="1524000"/>
            <a:ext cx="2791326" cy="304800"/>
          </a:xfrm>
          <a:prstGeom prst="rect">
            <a:avLst/>
          </a:prstGeom>
          <a:noFill/>
        </p:spPr>
      </p:pic>
      <p:sp>
        <p:nvSpPr>
          <p:cNvPr id="16397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sp>
        <p:nvSpPr>
          <p:cNvPr id="16399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sp>
        <p:nvSpPr>
          <p:cNvPr id="16401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pic>
        <p:nvPicPr>
          <p:cNvPr id="16400" name="Picture 16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34000" y="1524000"/>
            <a:ext cx="1414379" cy="304800"/>
          </a:xfrm>
          <a:prstGeom prst="rect">
            <a:avLst/>
          </a:prstGeom>
          <a:noFill/>
        </p:spPr>
      </p:pic>
      <p:sp>
        <p:nvSpPr>
          <p:cNvPr id="16402" name="Rectangle 18"/>
          <p:cNvSpPr>
            <a:spLocks noChangeArrowheads="1"/>
          </p:cNvSpPr>
          <p:nvPr/>
        </p:nvSpPr>
        <p:spPr bwMode="auto">
          <a:xfrm>
            <a:off x="0" y="1809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Times New Roman" pitchFamily="18" charset="0"/>
                <a:cs typeface="Arial" pitchFamily="34" charset="0"/>
              </a:rPr>
              <a:t>	</a:t>
            </a: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04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pic>
        <p:nvPicPr>
          <p:cNvPr id="16403" name="Picture 19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57800" y="1981200"/>
            <a:ext cx="2394858" cy="381000"/>
          </a:xfrm>
          <a:prstGeom prst="rect">
            <a:avLst/>
          </a:prstGeom>
          <a:noFill/>
        </p:spPr>
      </p:pic>
      <p:sp>
        <p:nvSpPr>
          <p:cNvPr id="16405" name="Rectangle 21"/>
          <p:cNvSpPr>
            <a:spLocks noChangeArrowheads="1"/>
          </p:cNvSpPr>
          <p:nvPr/>
        </p:nvSpPr>
        <p:spPr bwMode="auto">
          <a:xfrm>
            <a:off x="0" y="2000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Times New Roman" pitchFamily="18" charset="0"/>
                <a:cs typeface="Arial" pitchFamily="34" charset="0"/>
              </a:rPr>
              <a:t>	</a:t>
            </a: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07" name="Rectangle 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sp>
        <p:nvSpPr>
          <p:cNvPr id="16409" name="Rectangle 2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pic>
        <p:nvPicPr>
          <p:cNvPr id="16408" name="Picture 24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5800" y="3352800"/>
            <a:ext cx="2209800" cy="508924"/>
          </a:xfrm>
          <a:prstGeom prst="rect">
            <a:avLst/>
          </a:prstGeom>
          <a:noFill/>
        </p:spPr>
      </p:pic>
      <p:sp>
        <p:nvSpPr>
          <p:cNvPr id="16411" name="Rectangle 2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pic>
        <p:nvPicPr>
          <p:cNvPr id="16410" name="Picture 26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05200" y="3352800"/>
            <a:ext cx="1905000" cy="415880"/>
          </a:xfrm>
          <a:prstGeom prst="rect">
            <a:avLst/>
          </a:prstGeom>
          <a:noFill/>
        </p:spPr>
      </p:pic>
      <p:sp>
        <p:nvSpPr>
          <p:cNvPr id="16412" name="Rectangle 28"/>
          <p:cNvSpPr>
            <a:spLocks noChangeArrowheads="1"/>
          </p:cNvSpPr>
          <p:nvPr/>
        </p:nvSpPr>
        <p:spPr bwMode="auto">
          <a:xfrm>
            <a:off x="0" y="2952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Meiryo" pitchFamily="34" charset="-128"/>
                <a:cs typeface="Arial" pitchFamily="34" charset="0"/>
              </a:rPr>
              <a:t>		</a:t>
            </a: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14" name="Rectangle 3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pic>
        <p:nvPicPr>
          <p:cNvPr id="17409" name="Picture 1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38200" y="1981200"/>
            <a:ext cx="2514600" cy="403103"/>
          </a:xfrm>
          <a:prstGeom prst="rect">
            <a:avLst/>
          </a:prstGeom>
          <a:noFill/>
        </p:spPr>
      </p:pic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38200" y="2438400"/>
            <a:ext cx="2083468" cy="299893"/>
          </a:xfrm>
          <a:prstGeom prst="rect">
            <a:avLst/>
          </a:prstGeom>
          <a:noFill/>
        </p:spPr>
      </p:pic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pic>
        <p:nvPicPr>
          <p:cNvPr id="17413" name="Picture 5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14400" y="2895600"/>
            <a:ext cx="1553029" cy="304800"/>
          </a:xfrm>
          <a:prstGeom prst="rect">
            <a:avLst/>
          </a:prstGeom>
          <a:noFill/>
        </p:spPr>
      </p:pic>
      <p:sp>
        <p:nvSpPr>
          <p:cNvPr id="1741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pic>
        <p:nvPicPr>
          <p:cNvPr id="17415" name="Picture 7"/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57800" y="2438401"/>
            <a:ext cx="2133600" cy="513762"/>
          </a:xfrm>
          <a:prstGeom prst="rect">
            <a:avLst/>
          </a:prstGeom>
          <a:noFill/>
        </p:spPr>
      </p:pic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pic>
        <p:nvPicPr>
          <p:cNvPr id="17417" name="Picture 9"/>
          <p:cNvPicPr>
            <a:picLocks noChangeAspect="1" noChangeArrowheads="1"/>
          </p:cNvPicPr>
          <p:nvPr/>
        </p:nvPicPr>
        <p:blipFill>
          <a:blip r:embed="rId1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00800" y="3200400"/>
            <a:ext cx="1447800" cy="651510"/>
          </a:xfrm>
          <a:prstGeom prst="rect">
            <a:avLst/>
          </a:prstGeom>
          <a:noFill/>
        </p:spPr>
      </p:pic>
      <p:sp>
        <p:nvSpPr>
          <p:cNvPr id="17420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pic>
        <p:nvPicPr>
          <p:cNvPr id="17419" name="Picture 11"/>
          <p:cNvPicPr>
            <a:picLocks noChangeAspect="1" noChangeArrowheads="1"/>
          </p:cNvPicPr>
          <p:nvPr/>
        </p:nvPicPr>
        <p:blipFill>
          <a:blip r:embed="rId1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38200" y="3886200"/>
            <a:ext cx="2971800" cy="52035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</TotalTime>
  <Words>47</Words>
  <Application>Microsoft Office PowerPoint</Application>
  <PresentationFormat>On-screen Show (4:3)</PresentationFormat>
  <Paragraphs>45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Book Antiqua</vt:lpstr>
      <vt:lpstr>Calibri</vt:lpstr>
      <vt:lpstr>Meiryo</vt:lpstr>
      <vt:lpstr>Times New Roman</vt:lpstr>
      <vt:lpstr>Office Theme</vt:lpstr>
      <vt:lpstr>International Trade, Migration and Unemployment – The Role of Informal Sector Ref. Marjit and Mandal (2016) –Economics and Politics, 28(1) 7-22</vt:lpstr>
      <vt:lpstr>International Trade, Migration and Unemployment – The Role of Informal Sector</vt:lpstr>
      <vt:lpstr>International Trade, Migration and Unemployment – The Role of Informal Sector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vz018681</cp:lastModifiedBy>
  <cp:revision>7</cp:revision>
  <dcterms:created xsi:type="dcterms:W3CDTF">2006-08-16T00:00:00Z</dcterms:created>
  <dcterms:modified xsi:type="dcterms:W3CDTF">2017-05-03T02:58:35Z</dcterms:modified>
</cp:coreProperties>
</file>