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77" r:id="rId5"/>
    <p:sldId id="283" r:id="rId6"/>
    <p:sldId id="278" r:id="rId7"/>
    <p:sldId id="279" r:id="rId8"/>
    <p:sldId id="284" r:id="rId9"/>
    <p:sldId id="257" r:id="rId10"/>
    <p:sldId id="258" r:id="rId11"/>
    <p:sldId id="259" r:id="rId12"/>
    <p:sldId id="260" r:id="rId13"/>
    <p:sldId id="261" r:id="rId14"/>
    <p:sldId id="263" r:id="rId15"/>
    <p:sldId id="262" r:id="rId16"/>
    <p:sldId id="273" r:id="rId17"/>
    <p:sldId id="266" r:id="rId18"/>
    <p:sldId id="265" r:id="rId19"/>
    <p:sldId id="267" r:id="rId20"/>
    <p:sldId id="269" r:id="rId21"/>
    <p:sldId id="268" r:id="rId22"/>
    <p:sldId id="264" r:id="rId23"/>
    <p:sldId id="270" r:id="rId24"/>
    <p:sldId id="271" r:id="rId25"/>
    <p:sldId id="272" r:id="rId26"/>
    <p:sldId id="282" r:id="rId27"/>
    <p:sldId id="280" r:id="rId28"/>
    <p:sldId id="281" r:id="rId29"/>
    <p:sldId id="27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093-4E8E-45FD-8C09-36CF0FCCE268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0DD73-287F-494C-BB15-327381393C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093-4E8E-45FD-8C09-36CF0FCCE268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0DD73-287F-494C-BB15-327381393C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093-4E8E-45FD-8C09-36CF0FCCE268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0DD73-287F-494C-BB15-327381393C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093-4E8E-45FD-8C09-36CF0FCCE268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0DD73-287F-494C-BB15-327381393C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093-4E8E-45FD-8C09-36CF0FCCE268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0DD73-287F-494C-BB15-327381393C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093-4E8E-45FD-8C09-36CF0FCCE268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0DD73-287F-494C-BB15-327381393C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093-4E8E-45FD-8C09-36CF0FCCE268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0DD73-287F-494C-BB15-327381393C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093-4E8E-45FD-8C09-36CF0FCCE268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0DD73-287F-494C-BB15-327381393C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093-4E8E-45FD-8C09-36CF0FCCE268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0DD73-287F-494C-BB15-327381393C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093-4E8E-45FD-8C09-36CF0FCCE268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0DD73-287F-494C-BB15-327381393C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093-4E8E-45FD-8C09-36CF0FCCE268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0DD73-287F-494C-BB15-327381393C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CF093-4E8E-45FD-8C09-36CF0FCCE268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0DD73-287F-494C-BB15-327381393C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 – 6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Political Economy Perspective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rot="5400000">
            <a:off x="-265906" y="3390106"/>
            <a:ext cx="403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752600" y="5410200"/>
            <a:ext cx="571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1871003" y="2067951"/>
            <a:ext cx="4377397" cy="2885049"/>
          </a:xfrm>
          <a:custGeom>
            <a:avLst/>
            <a:gdLst>
              <a:gd name="connsiteX0" fmla="*/ 0 w 5148775"/>
              <a:gd name="connsiteY0" fmla="*/ 0 h 3080824"/>
              <a:gd name="connsiteX1" fmla="*/ 928468 w 5148775"/>
              <a:gd name="connsiteY1" fmla="*/ 1266092 h 3080824"/>
              <a:gd name="connsiteX2" fmla="*/ 2377440 w 5148775"/>
              <a:gd name="connsiteY2" fmla="*/ 2307101 h 3080824"/>
              <a:gd name="connsiteX3" fmla="*/ 4487594 w 5148775"/>
              <a:gd name="connsiteY3" fmla="*/ 2954215 h 3080824"/>
              <a:gd name="connsiteX4" fmla="*/ 5148775 w 5148775"/>
              <a:gd name="connsiteY4" fmla="*/ 3066757 h 3080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48775" h="3080824">
                <a:moveTo>
                  <a:pt x="0" y="0"/>
                </a:moveTo>
                <a:cubicBezTo>
                  <a:pt x="266114" y="440787"/>
                  <a:pt x="532228" y="881575"/>
                  <a:pt x="928468" y="1266092"/>
                </a:cubicBezTo>
                <a:cubicBezTo>
                  <a:pt x="1324708" y="1650609"/>
                  <a:pt x="1784252" y="2025747"/>
                  <a:pt x="2377440" y="2307101"/>
                </a:cubicBezTo>
                <a:cubicBezTo>
                  <a:pt x="2970628" y="2588455"/>
                  <a:pt x="4025705" y="2827606"/>
                  <a:pt x="4487594" y="2954215"/>
                </a:cubicBezTo>
                <a:cubicBezTo>
                  <a:pt x="4949483" y="3080824"/>
                  <a:pt x="5049129" y="3073790"/>
                  <a:pt x="5148775" y="306675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838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Corruption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5486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86600" y="5410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Liberalization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10400" y="5791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 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rot="5400000">
            <a:off x="-265906" y="3390106"/>
            <a:ext cx="403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752600" y="5410200"/>
            <a:ext cx="571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1871003" y="2067951"/>
            <a:ext cx="4377397" cy="2885049"/>
          </a:xfrm>
          <a:custGeom>
            <a:avLst/>
            <a:gdLst>
              <a:gd name="connsiteX0" fmla="*/ 0 w 5148775"/>
              <a:gd name="connsiteY0" fmla="*/ 0 h 3080824"/>
              <a:gd name="connsiteX1" fmla="*/ 928468 w 5148775"/>
              <a:gd name="connsiteY1" fmla="*/ 1266092 h 3080824"/>
              <a:gd name="connsiteX2" fmla="*/ 2377440 w 5148775"/>
              <a:gd name="connsiteY2" fmla="*/ 2307101 h 3080824"/>
              <a:gd name="connsiteX3" fmla="*/ 4487594 w 5148775"/>
              <a:gd name="connsiteY3" fmla="*/ 2954215 h 3080824"/>
              <a:gd name="connsiteX4" fmla="*/ 5148775 w 5148775"/>
              <a:gd name="connsiteY4" fmla="*/ 3066757 h 3080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48775" h="3080824">
                <a:moveTo>
                  <a:pt x="0" y="0"/>
                </a:moveTo>
                <a:cubicBezTo>
                  <a:pt x="266114" y="440787"/>
                  <a:pt x="532228" y="881575"/>
                  <a:pt x="928468" y="1266092"/>
                </a:cubicBezTo>
                <a:cubicBezTo>
                  <a:pt x="1324708" y="1650609"/>
                  <a:pt x="1784252" y="2025747"/>
                  <a:pt x="2377440" y="2307101"/>
                </a:cubicBezTo>
                <a:cubicBezTo>
                  <a:pt x="2970628" y="2588455"/>
                  <a:pt x="4025705" y="2827606"/>
                  <a:pt x="4487594" y="2954215"/>
                </a:cubicBezTo>
                <a:cubicBezTo>
                  <a:pt x="4949483" y="3080824"/>
                  <a:pt x="5049129" y="3073790"/>
                  <a:pt x="5148775" y="306675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838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Corruption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5486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86600" y="5410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Liberalization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6231988" y="3094892"/>
            <a:ext cx="1969477" cy="1828800"/>
          </a:xfrm>
          <a:custGeom>
            <a:avLst/>
            <a:gdLst>
              <a:gd name="connsiteX0" fmla="*/ 0 w 1969477"/>
              <a:gd name="connsiteY0" fmla="*/ 1828800 h 1828800"/>
              <a:gd name="connsiteX1" fmla="*/ 1223889 w 1969477"/>
              <a:gd name="connsiteY1" fmla="*/ 1167619 h 1828800"/>
              <a:gd name="connsiteX2" fmla="*/ 1969477 w 1969477"/>
              <a:gd name="connsiteY2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69477" h="1828800">
                <a:moveTo>
                  <a:pt x="0" y="1828800"/>
                </a:moveTo>
                <a:cubicBezTo>
                  <a:pt x="447821" y="1650609"/>
                  <a:pt x="895643" y="1472419"/>
                  <a:pt x="1223889" y="1167619"/>
                </a:cubicBezTo>
                <a:cubicBezTo>
                  <a:pt x="1552135" y="862819"/>
                  <a:pt x="1760806" y="431409"/>
                  <a:pt x="1969477" y="0"/>
                </a:cubicBezTo>
              </a:path>
            </a:pathLst>
          </a:cu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14400" y="301061"/>
            <a:ext cx="7287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Ades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Di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Tella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(1999): American Economic Review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10400" y="5791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/>
              </a:rPr>
              <a:t> 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u="sng" dirty="0" smtClean="0"/>
              <a:t>Motivation</a:t>
            </a: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appears that after trade liberalization corruption has increased significantly in high growth economies like India and China</a:t>
            </a:r>
          </a:p>
          <a:p>
            <a:pPr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…………Can rent-seeking theory provide         </a:t>
            </a:r>
          </a:p>
          <a:p>
            <a:pPr algn="just">
              <a:buNone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an explanation?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…………..So we revisit the relation between</a:t>
            </a:r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rent-seeking and reform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u="sng" dirty="0" smtClean="0"/>
              <a:t>The Model</a:t>
            </a:r>
            <a:endParaRPr lang="en-US" sz="4000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458200" cy="4525963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market with a linear demand function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 algn="just">
                  <a:spcBef>
                    <a:spcPts val="0"/>
                  </a:spcBef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which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can either be served by a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domestic monopoly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or a foreign monopoly or a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Cournot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duopoly of the two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/>
                <a:r>
                  <a:rPr lang="en-US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politician/bureaucrat can influence the amount of rent earned by a firm: favor is distributed in exchange of bribe</a:t>
                </a:r>
              </a:p>
              <a:p>
                <a:pPr algn="just"/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458200" cy="4525963"/>
              </a:xfrm>
              <a:blipFill rotWithShape="0">
                <a:blip r:embed="rId2" cstate="print"/>
                <a:stretch>
                  <a:fillRect l="-1801" t="-1887" r="-17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rot="5400000">
            <a:off x="-266700" y="3238500"/>
            <a:ext cx="388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676400" y="5181600"/>
            <a:ext cx="541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3200400" y="3200400"/>
            <a:ext cx="39624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371600" y="5257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57800" y="5410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5257800"/>
            <a:ext cx="228600" cy="40005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934200" y="5181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reform-implementing corrupt politician/bureaucrat chooses that rate of tariff/regulation which maximizes her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rent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firms involved in rent seeking competition are asymmetric: the foreign firm having cost advantage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(mc = 0)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over the domestic firm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(mc</a:t>
            </a:r>
            <a:r>
              <a:rPr lang="en-US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0)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society prefers a duopoly market structure rather than the monopoly either of a foreign firm or a domestic firm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rot="5400000">
            <a:off x="-266700" y="3238500"/>
            <a:ext cx="388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676400" y="5181600"/>
            <a:ext cx="541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3200400" y="3200400"/>
            <a:ext cx="39624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371600" y="5257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57800" y="5410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5257800"/>
            <a:ext cx="228600" cy="40005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934200" y="5181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</a:t>
            </a:r>
            <a:endParaRPr lang="en-US" i="1" dirty="0"/>
          </a:p>
        </p:txBody>
      </p:sp>
      <p:sp>
        <p:nvSpPr>
          <p:cNvPr id="11" name="Freeform 10"/>
          <p:cNvSpPr/>
          <p:nvPr/>
        </p:nvSpPr>
        <p:spPr>
          <a:xfrm>
            <a:off x="1678675" y="1665027"/>
            <a:ext cx="3521122" cy="2952466"/>
          </a:xfrm>
          <a:custGeom>
            <a:avLst/>
            <a:gdLst>
              <a:gd name="connsiteX0" fmla="*/ 0 w 3521122"/>
              <a:gd name="connsiteY0" fmla="*/ 2934269 h 2952466"/>
              <a:gd name="connsiteX1" fmla="*/ 777922 w 3521122"/>
              <a:gd name="connsiteY1" fmla="*/ 2702257 h 2952466"/>
              <a:gd name="connsiteX2" fmla="*/ 2538483 w 3521122"/>
              <a:gd name="connsiteY2" fmla="*/ 1433015 h 2952466"/>
              <a:gd name="connsiteX3" fmla="*/ 2988859 w 3521122"/>
              <a:gd name="connsiteY3" fmla="*/ 818866 h 2952466"/>
              <a:gd name="connsiteX4" fmla="*/ 3521122 w 3521122"/>
              <a:gd name="connsiteY4" fmla="*/ 0 h 295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21122" h="2952466">
                <a:moveTo>
                  <a:pt x="0" y="2934269"/>
                </a:moveTo>
                <a:cubicBezTo>
                  <a:pt x="177421" y="2943367"/>
                  <a:pt x="354842" y="2952466"/>
                  <a:pt x="777922" y="2702257"/>
                </a:cubicBezTo>
                <a:cubicBezTo>
                  <a:pt x="1201003" y="2452048"/>
                  <a:pt x="2169994" y="1746913"/>
                  <a:pt x="2538483" y="1433015"/>
                </a:cubicBezTo>
                <a:cubicBezTo>
                  <a:pt x="2906972" y="1119117"/>
                  <a:pt x="2825086" y="1057702"/>
                  <a:pt x="2988859" y="818866"/>
                </a:cubicBezTo>
                <a:cubicBezTo>
                  <a:pt x="3152632" y="580030"/>
                  <a:pt x="3336877" y="290015"/>
                  <a:pt x="3521122" y="0"/>
                </a:cubicBezTo>
              </a:path>
            </a:pathLst>
          </a:cu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678675" y="1924335"/>
            <a:ext cx="3502925" cy="3257266"/>
          </a:xfrm>
          <a:custGeom>
            <a:avLst/>
            <a:gdLst>
              <a:gd name="connsiteX0" fmla="*/ 0 w 3796352"/>
              <a:gd name="connsiteY0" fmla="*/ 0 h 3411941"/>
              <a:gd name="connsiteX1" fmla="*/ 313898 w 3796352"/>
              <a:gd name="connsiteY1" fmla="*/ 573206 h 3411941"/>
              <a:gd name="connsiteX2" fmla="*/ 1624083 w 3796352"/>
              <a:gd name="connsiteY2" fmla="*/ 2088108 h 3411941"/>
              <a:gd name="connsiteX3" fmla="*/ 3480179 w 3796352"/>
              <a:gd name="connsiteY3" fmla="*/ 3220872 h 3411941"/>
              <a:gd name="connsiteX4" fmla="*/ 3521122 w 3796352"/>
              <a:gd name="connsiteY4" fmla="*/ 3234520 h 3411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96352" h="3411941">
                <a:moveTo>
                  <a:pt x="0" y="0"/>
                </a:moveTo>
                <a:cubicBezTo>
                  <a:pt x="21609" y="112594"/>
                  <a:pt x="43218" y="225188"/>
                  <a:pt x="313898" y="573206"/>
                </a:cubicBezTo>
                <a:cubicBezTo>
                  <a:pt x="584578" y="921224"/>
                  <a:pt x="1096370" y="1646830"/>
                  <a:pt x="1624083" y="2088108"/>
                </a:cubicBezTo>
                <a:cubicBezTo>
                  <a:pt x="2151796" y="2529386"/>
                  <a:pt x="3164006" y="3029803"/>
                  <a:pt x="3480179" y="3220872"/>
                </a:cubicBezTo>
                <a:cubicBezTo>
                  <a:pt x="3796352" y="3411941"/>
                  <a:pt x="3658737" y="3323230"/>
                  <a:pt x="3521122" y="3234520"/>
                </a:cubicBezTo>
              </a:path>
            </a:pathLst>
          </a:cu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rot="5400000">
            <a:off x="-266700" y="3238500"/>
            <a:ext cx="388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676400" y="5181600"/>
            <a:ext cx="541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3200400" y="3200400"/>
            <a:ext cx="39624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371600" y="5257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57800" y="5410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5257800"/>
            <a:ext cx="228600" cy="40005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934200" y="5181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</a:t>
            </a:r>
            <a:endParaRPr lang="en-US" i="1" dirty="0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1676400" y="3193367"/>
            <a:ext cx="3486443" cy="703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38200" y="8382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ym typeface="Symbol"/>
              </a:rPr>
              <a:t>(t)</a:t>
            </a:r>
            <a:endParaRPr lang="en-US" sz="2800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3810000"/>
            <a:ext cx="439270" cy="466724"/>
          </a:xfrm>
          <a:prstGeom prst="rect">
            <a:avLst/>
          </a:prstGeom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26459" y="2924908"/>
            <a:ext cx="443753" cy="580292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2743200" y="57150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&lt; a/11</a:t>
            </a:r>
            <a:endParaRPr lang="en-US" sz="2800" dirty="0"/>
          </a:p>
        </p:txBody>
      </p:sp>
      <p:sp>
        <p:nvSpPr>
          <p:cNvPr id="21" name="Freeform 20"/>
          <p:cNvSpPr/>
          <p:nvPr/>
        </p:nvSpPr>
        <p:spPr>
          <a:xfrm>
            <a:off x="1676400" y="3219450"/>
            <a:ext cx="3524250" cy="1717675"/>
          </a:xfrm>
          <a:custGeom>
            <a:avLst/>
            <a:gdLst>
              <a:gd name="connsiteX0" fmla="*/ 3524250 w 3524250"/>
              <a:gd name="connsiteY0" fmla="*/ 0 h 1717675"/>
              <a:gd name="connsiteX1" fmla="*/ 2743200 w 3524250"/>
              <a:gd name="connsiteY1" fmla="*/ 1276350 h 1717675"/>
              <a:gd name="connsiteX2" fmla="*/ 1162050 w 3524250"/>
              <a:gd name="connsiteY2" fmla="*/ 1638300 h 1717675"/>
              <a:gd name="connsiteX3" fmla="*/ 0 w 3524250"/>
              <a:gd name="connsiteY3" fmla="*/ 800100 h 171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4250" h="1717675">
                <a:moveTo>
                  <a:pt x="3524250" y="0"/>
                </a:moveTo>
                <a:cubicBezTo>
                  <a:pt x="3330575" y="501650"/>
                  <a:pt x="3136900" y="1003300"/>
                  <a:pt x="2743200" y="1276350"/>
                </a:cubicBezTo>
                <a:cubicBezTo>
                  <a:pt x="2349500" y="1549400"/>
                  <a:pt x="1619250" y="1717675"/>
                  <a:pt x="1162050" y="1638300"/>
                </a:cubicBezTo>
                <a:cubicBezTo>
                  <a:pt x="704850" y="1558925"/>
                  <a:pt x="352425" y="1179512"/>
                  <a:pt x="0" y="8001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048000" y="228600"/>
            <a:ext cx="563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 (t) by choosing t such that 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&gt; 0 and 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&gt; 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rot="5400000">
            <a:off x="-266700" y="3238500"/>
            <a:ext cx="388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676400" y="5181600"/>
            <a:ext cx="541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3200400" y="3200400"/>
            <a:ext cx="39624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371600" y="5257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57800" y="5410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5257800"/>
            <a:ext cx="228600" cy="40005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934200" y="5181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</a:t>
            </a:r>
            <a:endParaRPr lang="en-US" i="1" dirty="0"/>
          </a:p>
        </p:txBody>
      </p:sp>
      <p:sp>
        <p:nvSpPr>
          <p:cNvPr id="18" name="Freeform 17"/>
          <p:cNvSpPr/>
          <p:nvPr/>
        </p:nvSpPr>
        <p:spPr>
          <a:xfrm>
            <a:off x="1674055" y="2011680"/>
            <a:ext cx="3488788" cy="2670517"/>
          </a:xfrm>
          <a:custGeom>
            <a:avLst/>
            <a:gdLst>
              <a:gd name="connsiteX0" fmla="*/ 3488788 w 3488788"/>
              <a:gd name="connsiteY0" fmla="*/ 1181686 h 2670517"/>
              <a:gd name="connsiteX1" fmla="*/ 2489982 w 3488788"/>
              <a:gd name="connsiteY1" fmla="*/ 2405575 h 2670517"/>
              <a:gd name="connsiteX2" fmla="*/ 1477108 w 3488788"/>
              <a:gd name="connsiteY2" fmla="*/ 2433711 h 2670517"/>
              <a:gd name="connsiteX3" fmla="*/ 492370 w 3488788"/>
              <a:gd name="connsiteY3" fmla="*/ 984738 h 2670517"/>
              <a:gd name="connsiteX4" fmla="*/ 0 w 3488788"/>
              <a:gd name="connsiteY4" fmla="*/ 0 h 2670517"/>
              <a:gd name="connsiteX5" fmla="*/ 0 w 3488788"/>
              <a:gd name="connsiteY5" fmla="*/ 0 h 2670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88788" h="2670517">
                <a:moveTo>
                  <a:pt x="3488788" y="1181686"/>
                </a:moveTo>
                <a:cubicBezTo>
                  <a:pt x="3157025" y="1689295"/>
                  <a:pt x="2825262" y="2196904"/>
                  <a:pt x="2489982" y="2405575"/>
                </a:cubicBezTo>
                <a:cubicBezTo>
                  <a:pt x="2154702" y="2614246"/>
                  <a:pt x="1810043" y="2670517"/>
                  <a:pt x="1477108" y="2433711"/>
                </a:cubicBezTo>
                <a:cubicBezTo>
                  <a:pt x="1144173" y="2196905"/>
                  <a:pt x="738555" y="1390356"/>
                  <a:pt x="492370" y="984738"/>
                </a:cubicBezTo>
                <a:cubicBezTo>
                  <a:pt x="246185" y="579120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18" idx="0"/>
          </p:cNvCxnSpPr>
          <p:nvPr/>
        </p:nvCxnSpPr>
        <p:spPr>
          <a:xfrm flipH="1">
            <a:off x="1676400" y="3193367"/>
            <a:ext cx="3486443" cy="703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38200" y="8382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ym typeface="Symbol"/>
              </a:rPr>
              <a:t>(t)</a:t>
            </a:r>
            <a:endParaRPr lang="en-US" sz="2800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84730" y="1895476"/>
            <a:ext cx="439270" cy="466724"/>
          </a:xfrm>
          <a:prstGeom prst="rect">
            <a:avLst/>
          </a:prstGeom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26459" y="2924908"/>
            <a:ext cx="443753" cy="580292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2743200" y="57150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</a:t>
            </a:r>
            <a:r>
              <a:rPr lang="en-US" sz="2800" dirty="0" smtClean="0"/>
              <a:t>  </a:t>
            </a:r>
            <a:r>
              <a:rPr lang="en-US" sz="2800" dirty="0" smtClean="0">
                <a:sym typeface="Symbol"/>
              </a:rPr>
              <a:t> [a/11, a/2]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rot="5400000">
            <a:off x="-266700" y="3238500"/>
            <a:ext cx="388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676400" y="5181600"/>
            <a:ext cx="541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3200400" y="3200400"/>
            <a:ext cx="39624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371600" y="5257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57800" y="5410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5257800"/>
            <a:ext cx="228600" cy="40005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934200" y="5181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</a:t>
            </a:r>
            <a:endParaRPr lang="en-US" i="1" dirty="0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1676400" y="3193367"/>
            <a:ext cx="3486443" cy="703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38200" y="8382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ym typeface="Symbol"/>
              </a:rPr>
              <a:t>(t)</a:t>
            </a:r>
            <a:endParaRPr lang="en-US" sz="2800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26459" y="2924908"/>
            <a:ext cx="443753" cy="580292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2743200" y="57150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a/2 &lt; c &lt; a</a:t>
            </a:r>
            <a:endParaRPr lang="en-US" sz="2800" dirty="0"/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381000" y="3276600"/>
            <a:ext cx="3810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2286000" y="2133600"/>
            <a:ext cx="2914650" cy="2698750"/>
          </a:xfrm>
          <a:custGeom>
            <a:avLst/>
            <a:gdLst>
              <a:gd name="connsiteX0" fmla="*/ 2997200 w 2997200"/>
              <a:gd name="connsiteY0" fmla="*/ 1066800 h 2698750"/>
              <a:gd name="connsiteX1" fmla="*/ 2063750 w 2997200"/>
              <a:gd name="connsiteY1" fmla="*/ 2590800 h 2698750"/>
              <a:gd name="connsiteX2" fmla="*/ 577850 w 2997200"/>
              <a:gd name="connsiteY2" fmla="*/ 1714500 h 2698750"/>
              <a:gd name="connsiteX3" fmla="*/ 82550 w 2997200"/>
              <a:gd name="connsiteY3" fmla="*/ 247650 h 2698750"/>
              <a:gd name="connsiteX4" fmla="*/ 82550 w 2997200"/>
              <a:gd name="connsiteY4" fmla="*/ 228600 h 269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7200" h="2698750">
                <a:moveTo>
                  <a:pt x="2997200" y="1066800"/>
                </a:moveTo>
                <a:cubicBezTo>
                  <a:pt x="2732087" y="1774825"/>
                  <a:pt x="2466975" y="2482850"/>
                  <a:pt x="2063750" y="2590800"/>
                </a:cubicBezTo>
                <a:cubicBezTo>
                  <a:pt x="1660525" y="2698750"/>
                  <a:pt x="908050" y="2105025"/>
                  <a:pt x="577850" y="1714500"/>
                </a:cubicBezTo>
                <a:cubicBezTo>
                  <a:pt x="247650" y="1323975"/>
                  <a:pt x="165100" y="495300"/>
                  <a:pt x="82550" y="247650"/>
                </a:cubicBezTo>
                <a:cubicBezTo>
                  <a:pt x="0" y="0"/>
                  <a:pt x="41275" y="114300"/>
                  <a:pt x="82550" y="2286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676400" y="2133600"/>
            <a:ext cx="6096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8872" y="1828800"/>
            <a:ext cx="510988" cy="457200"/>
          </a:xfrm>
          <a:prstGeom prst="rect">
            <a:avLst/>
          </a:prstGeom>
          <a:noFill/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5257800"/>
            <a:ext cx="304800" cy="4757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 Issues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politics affects growth and development process – Global and Local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Policies and Institutions in Democracy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Inequality and Growth (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Ostry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Berg IMF, 2014) , Inequality and Fiscal Policy (IMF,2016)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Rent Seeking and Regulatory Reform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Corruption, Growth and Reform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5245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09600"/>
                <a:ext cx="8229600" cy="55165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Proposition 1: When the firms do not have any fixed cost of operation, in presence of rent-seeking a corrupt politician/bureaucrat </a:t>
                </a:r>
              </a:p>
              <a:p>
                <a:pPr marL="571500" indent="-571500">
                  <a:buFont typeface="+mj-lt"/>
                  <a:buAutoNum type="romanLcPeriod"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num>
                      <m:den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>
                        <a:latin typeface="Cambria Math" panose="02040503050406030204" pitchFamily="18" charset="0"/>
                      </a:rPr>
                      <m:t>chooses</m:t>
                    </m:r>
                    <m:r>
                      <a:rPr lang="en-US" i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i="0">
                        <a:latin typeface="Cambria Math" panose="02040503050406030204" pitchFamily="18" charset="0"/>
                      </a:rPr>
                      <m:t>incremental</m:t>
                    </m:r>
                    <m:r>
                      <a:rPr lang="en-US" i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i="0">
                        <a:latin typeface="Cambria Math" panose="02040503050406030204" pitchFamily="18" charset="0"/>
                      </a:rPr>
                      <m:t>reform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</a:p>
              <a:p>
                <a:pPr marL="571500" indent="-571500">
                  <a:buFont typeface="+mj-lt"/>
                  <a:buAutoNum type="romanLcPeriod"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a</m:t>
                            </m:r>
                          </m:num>
                          <m:den>
                            <m:r>
                              <a:rPr lang="en-US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11</m:t>
                            </m:r>
                          </m:den>
                        </m:f>
                        <m: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a</m:t>
                            </m:r>
                          </m:num>
                          <m:den>
                            <m:r>
                              <a:rPr lang="en-US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chooses drastic reform; </a:t>
                </a:r>
              </a:p>
              <a:p>
                <a:pPr marL="571500" indent="-571500">
                  <a:buFont typeface="+mj-lt"/>
                  <a:buAutoNum type="romanLcPeriod"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∈(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</m:t>
                        </m:r>
                      </m:num>
                      <m:den>
                        <m: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chooses moderate reform in a market.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09600"/>
                <a:ext cx="8229600" cy="5516563"/>
              </a:xfrm>
              <a:blipFill rotWithShape="0">
                <a:blip r:embed="rId2" cstate="print"/>
                <a:stretch>
                  <a:fillRect l="-1852" t="-1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rot="5400000">
            <a:off x="-266700" y="3238500"/>
            <a:ext cx="388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676400" y="5181600"/>
            <a:ext cx="541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3200400" y="3200400"/>
            <a:ext cx="39624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371600" y="5257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57800" y="5410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5257800"/>
            <a:ext cx="228600" cy="40005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934200" y="5181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</a:t>
            </a:r>
            <a:endParaRPr lang="en-US" i="1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304800"/>
            <a:ext cx="2743200" cy="685800"/>
          </a:xfrm>
          <a:prstGeom prst="rect">
            <a:avLst/>
          </a:prstGeom>
          <a:noFill/>
        </p:spPr>
      </p:pic>
      <p:cxnSp>
        <p:nvCxnSpPr>
          <p:cNvPr id="16" name="Straight Connector 15"/>
          <p:cNvCxnSpPr/>
          <p:nvPr/>
        </p:nvCxnSpPr>
        <p:spPr>
          <a:xfrm rot="10800000" flipV="1">
            <a:off x="1676400" y="2209800"/>
            <a:ext cx="3505200" cy="21336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0"/>
                <a:ext cx="8229600" cy="55927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Proposition 2: When the firms do not have any fixed cost of operation,</a:t>
                </a:r>
              </a:p>
              <a:p>
                <a:pPr marL="571500" indent="-571500">
                  <a:buAutoNum type="romanLcParenR"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the drastic reform is the social optimum; </a:t>
                </a:r>
              </a:p>
              <a:p>
                <a:pPr marL="571500" indent="-571500">
                  <a:buAutoNum type="romanLcParenR"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the moderate reform is the social optimum. 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0"/>
                <a:ext cx="8229600" cy="5592763"/>
              </a:xfrm>
              <a:blipFill rotWithShape="0">
                <a:blip r:embed="rId2" cstate="print"/>
                <a:stretch>
                  <a:fillRect l="-1852" t="-15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668963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 algn="just">
                  <a:spcBef>
                    <a:spcPts val="1800"/>
                  </a:spcBef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Proposition 3: When the firms do not have any fixed cost of operation, in presence of rent seeking a corrupt politician/bureaucrat </a:t>
                </a:r>
              </a:p>
              <a:p>
                <a:pPr marL="571500" indent="-571500" algn="just">
                  <a:spcBef>
                    <a:spcPts val="1800"/>
                  </a:spcBef>
                  <a:buFont typeface="+mj-lt"/>
                  <a:buAutoNum type="romanLcPeriod"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while the society prefers drastic reform, the corrupt politician / bureaucrat implements incremental reform; </a:t>
                </a:r>
              </a:p>
              <a:p>
                <a:pPr marL="571500" indent="-571500" algn="just">
                  <a:spcBef>
                    <a:spcPts val="1800"/>
                  </a:spcBef>
                  <a:buFont typeface="+mj-lt"/>
                  <a:buAutoNum type="romanLcPeriod"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a</m:t>
                            </m:r>
                          </m:num>
                          <m:den>
                            <m: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11</m:t>
                            </m:r>
                          </m:den>
                        </m:f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a</m:t>
                            </m:r>
                          </m:num>
                          <m:den>
                            <m: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while the society prefers drastic reform, the corrupt politician / bureaucrat also implements drastic reform;</a:t>
                </a:r>
              </a:p>
              <a:p>
                <a:pPr marL="571500" indent="-571500" algn="just">
                  <a:spcBef>
                    <a:spcPts val="1800"/>
                  </a:spcBef>
                  <a:buFont typeface="+mj-lt"/>
                  <a:buAutoNum type="romanLcPeriod"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while the society prefers moderate reform, the corrupt politician / bureaucrat also implements moderate reform. 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668963"/>
              </a:xfrm>
              <a:blipFill rotWithShape="0">
                <a:blip r:embed="rId2" cstate="print"/>
                <a:stretch>
                  <a:fillRect l="-1704" t="-3011" r="-1704" b="-30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04800"/>
                <a:ext cx="8229600" cy="5821363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Proposition 4: Given that the initial monopoly of the domestic firm is also a rent-seeking equilibrium, neither the domestic nor the foreign firm have any fixed cost of operation and the reform-implementing politician/bureaucrat is corrupt, a reform</a:t>
                </a:r>
              </a:p>
              <a:p>
                <a:pPr marL="571500" indent="-571500" algn="just">
                  <a:buAutoNum type="romanLcParenR"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would marginally lower the level of corruption;</a:t>
                </a:r>
              </a:p>
              <a:p>
                <a:pPr marL="571500" indent="-571500" algn="just">
                  <a:buAutoNum type="romanLcParenR"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11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would raise the level of corruption.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04800"/>
                <a:ext cx="8229600" cy="5821363"/>
              </a:xfrm>
              <a:blipFill rotWithShape="0">
                <a:blip r:embed="rId2" cstate="print"/>
                <a:stretch>
                  <a:fillRect l="-1852" t="-1466" r="-1852" b="-4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trade off between the efficiency and level of corruption in an economy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Technological advancement of the domestic firm plays an important role in explaining the type of reform adopted in an economy and the level of corruption realized in it.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Inequality and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new political economy problems</a:t>
            </a:r>
          </a:p>
          <a:p>
            <a:r>
              <a:rPr lang="en-US" dirty="0" smtClean="0"/>
              <a:t>BREXIT</a:t>
            </a:r>
          </a:p>
          <a:p>
            <a:r>
              <a:rPr lang="en-US" dirty="0" smtClean="0"/>
              <a:t>Presidential Election in USA</a:t>
            </a:r>
          </a:p>
          <a:p>
            <a:r>
              <a:rPr lang="en-US" dirty="0" smtClean="0"/>
              <a:t>Challenge to traditional right and left in France</a:t>
            </a:r>
          </a:p>
          <a:p>
            <a:pPr marL="0" indent="0">
              <a:buNone/>
            </a:pPr>
            <a:r>
              <a:rPr lang="en-US" dirty="0" smtClean="0"/>
              <a:t>Inequality across nations on the decline, within rising. Richer Nations have different perspective.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4143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Inequality and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Global Problem –Falling Inequality between Nations, but Rising within </a:t>
            </a:r>
            <a:r>
              <a:rPr lang="en-US" dirty="0"/>
              <a:t>C</a:t>
            </a:r>
            <a:r>
              <a:rPr lang="en-US" dirty="0" smtClean="0"/>
              <a:t>ountries . Specially in the developed world. Alleged due to trade, outsourcing and immigration.</a:t>
            </a:r>
          </a:p>
          <a:p>
            <a:pPr marL="0" indent="0">
              <a:buNone/>
            </a:pPr>
            <a:r>
              <a:rPr lang="en-US" dirty="0" err="1" smtClean="0"/>
              <a:t>Ostry</a:t>
            </a:r>
            <a:r>
              <a:rPr lang="en-US" dirty="0" smtClean="0"/>
              <a:t>, </a:t>
            </a:r>
            <a:r>
              <a:rPr lang="en-US" dirty="0" err="1" smtClean="0"/>
              <a:t>Loungani</a:t>
            </a:r>
            <a:r>
              <a:rPr lang="en-US" dirty="0" smtClean="0"/>
              <a:t> and </a:t>
            </a:r>
            <a:r>
              <a:rPr lang="en-US" dirty="0" err="1" smtClean="0"/>
              <a:t>Furceri</a:t>
            </a:r>
            <a:r>
              <a:rPr lang="en-US" dirty="0" smtClean="0"/>
              <a:t> (2016) and Inequality and Fiscal Policy ( Gupta, Keen and Others) Both from the IMF.</a:t>
            </a:r>
          </a:p>
          <a:p>
            <a:pPr marL="0" indent="0">
              <a:buNone/>
            </a:pPr>
            <a:r>
              <a:rPr lang="en-US" dirty="0" smtClean="0"/>
              <a:t>It has led to significant political changes in Britain and USA. Protectionism follows.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4608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Inequality and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Critical queries</a:t>
            </a:r>
          </a:p>
          <a:p>
            <a:r>
              <a:rPr lang="en-US" dirty="0" smtClean="0"/>
              <a:t>Inequality has been rising everywhere, has it affected the politico-economic perspective in the developing world? </a:t>
            </a:r>
            <a:endParaRPr lang="en-US" dirty="0"/>
          </a:p>
          <a:p>
            <a:r>
              <a:rPr lang="en-US" dirty="0" smtClean="0"/>
              <a:t>Why so much in the Developed World?</a:t>
            </a:r>
          </a:p>
          <a:p>
            <a:r>
              <a:rPr lang="en-US" dirty="0" smtClean="0"/>
              <a:t>Is it because it’s the developing world contributing much more to world growth and there was no welfare state to start with or to be </a:t>
            </a:r>
            <a:r>
              <a:rPr lang="en-US" smtClean="0"/>
              <a:t>blamed</a:t>
            </a:r>
            <a:r>
              <a:rPr lang="en-US"/>
              <a:t> </a:t>
            </a:r>
            <a:r>
              <a:rPr lang="en-US" smtClean="0"/>
              <a:t>there.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9518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  </a:t>
            </a:r>
            <a:r>
              <a:rPr lang="en-US" sz="5400" b="1" dirty="0" smtClean="0">
                <a:solidFill>
                  <a:srgbClr val="00B050"/>
                </a:solidFill>
              </a:rPr>
              <a:t>THANK YOU</a:t>
            </a:r>
            <a:endParaRPr lang="en-US" sz="5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4525963"/>
          </a:xfrm>
        </p:spPr>
        <p:txBody>
          <a:bodyPr/>
          <a:lstStyle/>
          <a:p>
            <a:r>
              <a:rPr lang="en-US" dirty="0" smtClean="0"/>
              <a:t>Standard Perspectives</a:t>
            </a:r>
          </a:p>
          <a:p>
            <a:r>
              <a:rPr lang="en-US" dirty="0" smtClean="0"/>
              <a:t>Taxation can affect economic growth, a straightforward application of Optimum Growth Model. Higher tax rate implies lower rate of growth.</a:t>
            </a:r>
          </a:p>
          <a:p>
            <a:r>
              <a:rPr lang="en-US" dirty="0" smtClean="0"/>
              <a:t>More interesting issues- Inequality and Growth.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Inequality can affect Growth</a:t>
            </a:r>
          </a:p>
          <a:p>
            <a:r>
              <a:rPr lang="en-US" dirty="0" smtClean="0"/>
              <a:t>Median Voter may vote for a capital income tax policy in a society where asset distribution is skewed. ( </a:t>
            </a:r>
            <a:r>
              <a:rPr lang="en-US" dirty="0" err="1" smtClean="0"/>
              <a:t>Persson</a:t>
            </a:r>
            <a:r>
              <a:rPr lang="en-US" dirty="0" smtClean="0"/>
              <a:t> /</a:t>
            </a:r>
            <a:r>
              <a:rPr lang="en-US" dirty="0" err="1" smtClean="0"/>
              <a:t>Tabelini</a:t>
            </a:r>
            <a:r>
              <a:rPr lang="en-US" dirty="0" smtClean="0"/>
              <a:t>/</a:t>
            </a:r>
            <a:r>
              <a:rPr lang="en-US" dirty="0" err="1" smtClean="0"/>
              <a:t>Alesina</a:t>
            </a:r>
            <a:r>
              <a:rPr lang="en-US" dirty="0" smtClean="0"/>
              <a:t>/</a:t>
            </a:r>
            <a:r>
              <a:rPr lang="en-US" dirty="0" err="1" smtClean="0"/>
              <a:t>Rodrik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That again is difficult to sustain universally – China and  India – Why they are fastest growing nations  -  Political System is entirely different.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 and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Dictatorship </a:t>
            </a:r>
            <a:r>
              <a:rPr lang="en-US" dirty="0" err="1" smtClean="0"/>
              <a:t>vs</a:t>
            </a:r>
            <a:r>
              <a:rPr lang="en-US" dirty="0" smtClean="0"/>
              <a:t> Democracy leading to different pattern of Growth. Institutional Difference leading to industrial growth in China and Service led growth in India.</a:t>
            </a:r>
          </a:p>
          <a:p>
            <a:r>
              <a:rPr lang="en-US" dirty="0" smtClean="0"/>
              <a:t>The Land Conversion Problem and Human Displacement. </a:t>
            </a:r>
            <a:r>
              <a:rPr lang="en-US" dirty="0" err="1" smtClean="0"/>
              <a:t>Marjit</a:t>
            </a:r>
            <a:r>
              <a:rPr lang="en-US" dirty="0" smtClean="0"/>
              <a:t> and </a:t>
            </a:r>
            <a:r>
              <a:rPr lang="en-US" dirty="0" err="1" smtClean="0"/>
              <a:t>Kar</a:t>
            </a:r>
            <a:r>
              <a:rPr lang="en-US" dirty="0" smtClean="0"/>
              <a:t> (2017 )</a:t>
            </a:r>
          </a:p>
          <a:p>
            <a:r>
              <a:rPr lang="en-US" dirty="0" smtClean="0"/>
              <a:t>Infrastructural Investment vs. Knowledge Economy and ICT revolution.</a:t>
            </a:r>
          </a:p>
        </p:txBody>
      </p:sp>
    </p:spTree>
    <p:extLst>
      <p:ext uri="{BB962C8B-B14F-4D97-AF65-F5344CB8AC3E}">
        <p14:creationId xmlns:p14="http://schemas.microsoft.com/office/powerpoint/2010/main" val="307663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Democratic Politics and Development</a:t>
            </a:r>
          </a:p>
          <a:p>
            <a:pPr>
              <a:buNone/>
            </a:pPr>
            <a:r>
              <a:rPr lang="en-US" dirty="0" smtClean="0"/>
              <a:t>Complex Issues  </a:t>
            </a:r>
          </a:p>
          <a:p>
            <a:pPr>
              <a:buNone/>
            </a:pPr>
            <a:r>
              <a:rPr lang="en-US" dirty="0" smtClean="0"/>
              <a:t>Corruption, Growth , Rent Seeking</a:t>
            </a:r>
          </a:p>
          <a:p>
            <a:pPr>
              <a:buNone/>
            </a:pPr>
            <a:r>
              <a:rPr lang="en-US" dirty="0" err="1" smtClean="0"/>
              <a:t>Congleton</a:t>
            </a:r>
            <a:r>
              <a:rPr lang="en-US" dirty="0" smtClean="0"/>
              <a:t> and Hillman (2015) volume on Rent Seeking , Resource Allocation and Development – Theory and Empirics, Various Essays</a:t>
            </a:r>
            <a:r>
              <a:rPr lang="en-US" dirty="0"/>
              <a:t> </a:t>
            </a:r>
            <a:r>
              <a:rPr lang="en-US" dirty="0" smtClean="0"/>
              <a:t>such as </a:t>
            </a:r>
            <a:r>
              <a:rPr lang="en-US" dirty="0" err="1" smtClean="0"/>
              <a:t>Marjit</a:t>
            </a:r>
            <a:r>
              <a:rPr lang="en-US" dirty="0" smtClean="0"/>
              <a:t> and Mukherjee (2015)</a:t>
            </a:r>
          </a:p>
          <a:p>
            <a:pPr>
              <a:buNone/>
            </a:pPr>
            <a:r>
              <a:rPr lang="en-US" dirty="0" smtClean="0"/>
              <a:t>Corruption and Growth – Cross Country Evidence ( Mauro (1995)  again has major exceptions Why?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Corruption can help growth ,but may hurt development process </a:t>
            </a:r>
          </a:p>
          <a:p>
            <a:r>
              <a:rPr lang="en-US" dirty="0" smtClean="0"/>
              <a:t>Some corruption is strategic – Why so much Informal activities in LDCs ? Shadow activities, Extra legal arrangements-supposed to be bad for growth – Hernando De Soto ‘s famous book, Mystery of Capital,2000).</a:t>
            </a:r>
          </a:p>
          <a:p>
            <a:r>
              <a:rPr lang="en-US" dirty="0" smtClean="0"/>
              <a:t>But informality , at least a part of it is a political strategy ,its endogenous –</a:t>
            </a:r>
            <a:r>
              <a:rPr lang="en-US" dirty="0" err="1" smtClean="0"/>
              <a:t>Marjit</a:t>
            </a:r>
            <a:r>
              <a:rPr lang="en-US" dirty="0" smtClean="0"/>
              <a:t>, Mukherjee and </a:t>
            </a:r>
            <a:r>
              <a:rPr lang="en-US" dirty="0" err="1" smtClean="0"/>
              <a:t>Kolmer</a:t>
            </a:r>
            <a:r>
              <a:rPr lang="en-US" dirty="0" smtClean="0"/>
              <a:t> (2006)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Perspectives on </a:t>
            </a:r>
          </a:p>
          <a:p>
            <a:r>
              <a:rPr lang="en-US" dirty="0" smtClean="0"/>
              <a:t>Corruption, Growth and Trade </a:t>
            </a:r>
          </a:p>
          <a:p>
            <a:r>
              <a:rPr lang="en-US" dirty="0" err="1" smtClean="0"/>
              <a:t>Marjit</a:t>
            </a:r>
            <a:r>
              <a:rPr lang="en-US" dirty="0" smtClean="0"/>
              <a:t> and </a:t>
            </a:r>
            <a:r>
              <a:rPr lang="en-US" dirty="0" err="1" smtClean="0"/>
              <a:t>Mandal</a:t>
            </a:r>
            <a:r>
              <a:rPr lang="en-US" dirty="0" smtClean="0"/>
              <a:t> (2012 ), </a:t>
            </a:r>
            <a:r>
              <a:rPr lang="en-US" dirty="0" err="1" smtClean="0"/>
              <a:t>Marjit</a:t>
            </a:r>
            <a:r>
              <a:rPr lang="en-US" dirty="0" smtClean="0"/>
              <a:t>, </a:t>
            </a:r>
            <a:r>
              <a:rPr lang="en-US" dirty="0" err="1" smtClean="0"/>
              <a:t>Mandal</a:t>
            </a:r>
            <a:r>
              <a:rPr lang="en-US" dirty="0" smtClean="0"/>
              <a:t> and Roy ( 2014 ) etc. </a:t>
            </a:r>
          </a:p>
          <a:p>
            <a:r>
              <a:rPr lang="en-US" dirty="0" smtClean="0"/>
              <a:t>How corruption affects pattern of trade for  a labor abundant country by cutting back volume of trade as corrupt activities are labor intensive.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919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Rent-Seeking and Reform: Traditional View</a:t>
            </a:r>
            <a:endParaRPr lang="en-US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Reforms that reduce the amount of rent available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(like introduction of product market competition/trade liberalization)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reduces wasteful expenditures in rent-seeking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(like bribery)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1139</Words>
  <Application>Microsoft Office PowerPoint</Application>
  <PresentationFormat>On-screen Show (4:3)</PresentationFormat>
  <Paragraphs>107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Lecture – 6  Political Economy Perspective </vt:lpstr>
      <vt:lpstr>Major Issues</vt:lpstr>
      <vt:lpstr>PowerPoint Presentation</vt:lpstr>
      <vt:lpstr>PowerPoint Presentation</vt:lpstr>
      <vt:lpstr>China and India</vt:lpstr>
      <vt:lpstr>PowerPoint Presentation</vt:lpstr>
      <vt:lpstr>PowerPoint Presentation</vt:lpstr>
      <vt:lpstr>PowerPoint Presentation</vt:lpstr>
      <vt:lpstr>Rent-Seeking and Reform: Traditional View</vt:lpstr>
      <vt:lpstr>PowerPoint Presentation</vt:lpstr>
      <vt:lpstr>PowerPoint Presentation</vt:lpstr>
      <vt:lpstr>Motivation</vt:lpstr>
      <vt:lpstr>The Model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Inequality and Conflict</vt:lpstr>
      <vt:lpstr>Inequality and Conflict</vt:lpstr>
      <vt:lpstr>Inequality and Conflict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Rent-Seeking and Reform: Relationship Revisited</dc:title>
  <dc:creator>ADMIN</dc:creator>
  <cp:lastModifiedBy>Admin</cp:lastModifiedBy>
  <cp:revision>43</cp:revision>
  <dcterms:created xsi:type="dcterms:W3CDTF">2013-12-08T16:43:55Z</dcterms:created>
  <dcterms:modified xsi:type="dcterms:W3CDTF">2017-06-10T05:12:51Z</dcterms:modified>
</cp:coreProperties>
</file>